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9" r:id="rId3"/>
    <p:sldId id="258" r:id="rId4"/>
    <p:sldId id="267" r:id="rId5"/>
    <p:sldId id="266" r:id="rId6"/>
    <p:sldId id="265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0" d="100"/>
          <a:sy n="100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80" y="248"/>
            <a:ext cx="9158560" cy="68580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18" y="-760301"/>
            <a:ext cx="5919787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2/9/15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3" y="5595560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4827136" cy="1944216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069" y="4869160"/>
            <a:ext cx="3195731" cy="112623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497152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2/9/15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18059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2/9/15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1731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2/9/15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53010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2/9/15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7391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2/9/15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394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2/9/15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34" y="6056791"/>
            <a:ext cx="2300356" cy="6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414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4321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FIspace</a:t>
            </a:r>
            <a:r>
              <a:rPr lang="en-US" dirty="0" smtClean="0"/>
              <a:t> – B2B Walkthrough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Moti Nisenson</a:t>
            </a:r>
          </a:p>
          <a:p>
            <a:r>
              <a:rPr lang="en-US" dirty="0" smtClean="0"/>
              <a:t>IBM Research – Haifa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8400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Business process execution triggered by out-of-bound sensor values</a:t>
            </a:r>
          </a:p>
          <a:p>
            <a:pPr lvl="1"/>
            <a:r>
              <a:rPr lang="en-US" dirty="0" smtClean="0"/>
              <a:t>Don’t start a new execution until the old one completes</a:t>
            </a:r>
          </a:p>
          <a:p>
            <a:r>
              <a:rPr lang="en-US" dirty="0" smtClean="0"/>
              <a:t>Business process execution:</a:t>
            </a:r>
          </a:p>
          <a:p>
            <a:pPr lvl="1"/>
            <a:r>
              <a:rPr lang="en-US" dirty="0" smtClean="0"/>
              <a:t>Request advice from expert system</a:t>
            </a:r>
          </a:p>
          <a:p>
            <a:pPr lvl="1"/>
            <a:r>
              <a:rPr lang="en-US" dirty="0" smtClean="0"/>
              <a:t>When the advice is ready</a:t>
            </a:r>
          </a:p>
          <a:p>
            <a:pPr lvl="2"/>
            <a:r>
              <a:rPr lang="en-US" dirty="0" smtClean="0"/>
              <a:t>Notify the farmer</a:t>
            </a:r>
          </a:p>
          <a:p>
            <a:pPr lvl="2"/>
            <a:r>
              <a:rPr lang="en-US" dirty="0" smtClean="0"/>
              <a:t>“Close EPM Context” – enables the starting of new executions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251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Configuration is per business process</a:t>
            </a:r>
          </a:p>
          <a:p>
            <a:r>
              <a:rPr lang="en-US" dirty="0" smtClean="0"/>
              <a:t>Can detect patterns</a:t>
            </a:r>
          </a:p>
          <a:p>
            <a:r>
              <a:rPr lang="en-US" dirty="0" smtClean="0"/>
              <a:t>Send messages to BCM</a:t>
            </a:r>
          </a:p>
          <a:p>
            <a:endParaRPr lang="en-US" dirty="0"/>
          </a:p>
          <a:p>
            <a:r>
              <a:rPr lang="en-US" dirty="0" smtClean="0"/>
              <a:t>In this scenario, receives sensor values, checks bounds, and then sends a custom event to BCM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292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Configuration is per business process template id – common logic, with specific business process state</a:t>
            </a:r>
          </a:p>
          <a:p>
            <a:r>
              <a:rPr lang="en-US" dirty="0" smtClean="0"/>
              <a:t>Business process execution can be started by specific messages, or custom messages from EPM</a:t>
            </a:r>
          </a:p>
          <a:p>
            <a:r>
              <a:rPr lang="en-US" dirty="0" smtClean="0"/>
              <a:t>In this scenario:</a:t>
            </a:r>
          </a:p>
          <a:p>
            <a:pPr lvl="1"/>
            <a:r>
              <a:rPr lang="en-US" dirty="0" smtClean="0"/>
              <a:t>Sends request to expert system</a:t>
            </a:r>
          </a:p>
          <a:p>
            <a:pPr lvl="1"/>
            <a:r>
              <a:rPr lang="en-US" dirty="0" smtClean="0"/>
              <a:t>When advice is ready, notifies farmer and “resets” EPM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365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FIspace</a:t>
            </a:r>
            <a:r>
              <a:rPr lang="es-ES_tradnl" dirty="0" smtClean="0"/>
              <a:t> sensor data </a:t>
            </a:r>
            <a:r>
              <a:rPr lang="es-ES_tradnl" dirty="0" err="1" smtClean="0"/>
              <a:t>scenario</a:t>
            </a:r>
            <a:endParaRPr lang="en-US" dirty="0"/>
          </a:p>
        </p:txBody>
      </p:sp>
      <p:sp>
        <p:nvSpPr>
          <p:cNvPr id="4" name="3 Rectángulo redondeado"/>
          <p:cNvSpPr/>
          <p:nvPr/>
        </p:nvSpPr>
        <p:spPr>
          <a:xfrm>
            <a:off x="1187624" y="1484784"/>
            <a:ext cx="1800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SDI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2087724" y="2399184"/>
            <a:ext cx="10190" cy="417553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680012" y="2420888"/>
            <a:ext cx="0" cy="415382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7272300" y="2420888"/>
            <a:ext cx="10190" cy="415382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3779912" y="1484784"/>
            <a:ext cx="1800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EPM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6372200" y="1484784"/>
            <a:ext cx="1800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BCM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5149775" y="2915652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Out</a:t>
            </a:r>
            <a:r>
              <a:rPr lang="es-ES_tradnl" i="1" dirty="0" smtClean="0"/>
              <a:t> of </a:t>
            </a:r>
            <a:r>
              <a:rPr lang="es-ES_tradnl" i="1" dirty="0" err="1" smtClean="0"/>
              <a:t>bounds</a:t>
            </a:r>
            <a:endParaRPr lang="es-ES_tradnl" i="1" dirty="0" smtClean="0"/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2087724" y="4129696"/>
            <a:ext cx="51845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3193658" y="3760364"/>
            <a:ext cx="279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Request</a:t>
            </a:r>
            <a:r>
              <a:rPr lang="es-ES_tradnl" i="1" dirty="0" smtClean="0"/>
              <a:t> </a:t>
            </a:r>
            <a:r>
              <a:rPr lang="es-ES_tradnl" i="1" dirty="0" err="1" smtClean="0"/>
              <a:t>GreenHouse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Advice</a:t>
            </a:r>
            <a:endParaRPr lang="es-ES_tradnl" i="1" dirty="0" smtClean="0"/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2051720" y="4710556"/>
            <a:ext cx="52205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2801179" y="4341224"/>
            <a:ext cx="372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sends</a:t>
            </a:r>
            <a:r>
              <a:rPr lang="es-ES_tradnl" i="1" dirty="0" smtClean="0"/>
              <a:t> </a:t>
            </a:r>
            <a:r>
              <a:rPr lang="es-ES_tradnl" i="1" dirty="0" err="1" smtClean="0"/>
              <a:t>Resource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Available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Notification</a:t>
            </a:r>
            <a:endParaRPr lang="es-ES_tradnl" i="1" dirty="0" smtClean="0"/>
          </a:p>
        </p:txBody>
      </p:sp>
      <p:cxnSp>
        <p:nvCxnSpPr>
          <p:cNvPr id="24" name="23 Conector recto de flecha"/>
          <p:cNvCxnSpPr/>
          <p:nvPr/>
        </p:nvCxnSpPr>
        <p:spPr>
          <a:xfrm>
            <a:off x="4680012" y="3284984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16 Conector recto de flecha"/>
          <p:cNvCxnSpPr/>
          <p:nvPr/>
        </p:nvCxnSpPr>
        <p:spPr>
          <a:xfrm>
            <a:off x="2087724" y="2919520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18 CuadroTexto"/>
          <p:cNvSpPr txBox="1"/>
          <p:nvPr/>
        </p:nvSpPr>
        <p:spPr>
          <a:xfrm>
            <a:off x="2747284" y="2550188"/>
            <a:ext cx="127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cxnSp>
        <p:nvCxnSpPr>
          <p:cNvPr id="26" name="19 Conector recto de flecha"/>
          <p:cNvCxnSpPr/>
          <p:nvPr/>
        </p:nvCxnSpPr>
        <p:spPr>
          <a:xfrm>
            <a:off x="2054708" y="5136900"/>
            <a:ext cx="522058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21 CuadroTexto"/>
          <p:cNvSpPr txBox="1"/>
          <p:nvPr/>
        </p:nvSpPr>
        <p:spPr>
          <a:xfrm>
            <a:off x="2804167" y="4767568"/>
            <a:ext cx="372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send</a:t>
            </a:r>
            <a:r>
              <a:rPr lang="es-ES_tradnl" i="1" dirty="0" smtClean="0"/>
              <a:t> </a:t>
            </a:r>
            <a:r>
              <a:rPr lang="es-ES_tradnl" i="1" dirty="0" err="1" smtClean="0"/>
              <a:t>Resource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Available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Notification</a:t>
            </a:r>
            <a:endParaRPr lang="es-ES_tradnl" i="1" dirty="0" smtClean="0"/>
          </a:p>
        </p:txBody>
      </p:sp>
      <p:sp>
        <p:nvSpPr>
          <p:cNvPr id="28" name="22 CuadroTexto"/>
          <p:cNvSpPr txBox="1"/>
          <p:nvPr/>
        </p:nvSpPr>
        <p:spPr>
          <a:xfrm>
            <a:off x="5159965" y="5363924"/>
            <a:ext cx="1508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Close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Context</a:t>
            </a:r>
            <a:endParaRPr lang="es-ES_tradnl" i="1" dirty="0" smtClean="0"/>
          </a:p>
        </p:txBody>
      </p:sp>
      <p:cxnSp>
        <p:nvCxnSpPr>
          <p:cNvPr id="29" name="23 Conector recto de flecha"/>
          <p:cNvCxnSpPr/>
          <p:nvPr/>
        </p:nvCxnSpPr>
        <p:spPr>
          <a:xfrm>
            <a:off x="4690202" y="5733256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16 Conector recto de flecha"/>
          <p:cNvCxnSpPr/>
          <p:nvPr/>
        </p:nvCxnSpPr>
        <p:spPr>
          <a:xfrm>
            <a:off x="307396" y="4611155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18 CuadroTexto"/>
          <p:cNvSpPr txBox="1"/>
          <p:nvPr/>
        </p:nvSpPr>
        <p:spPr>
          <a:xfrm>
            <a:off x="516610" y="4241823"/>
            <a:ext cx="107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response</a:t>
            </a:r>
            <a:endParaRPr lang="en-US" i="1" dirty="0"/>
          </a:p>
        </p:txBody>
      </p:sp>
      <p:cxnSp>
        <p:nvCxnSpPr>
          <p:cNvPr id="32" name="16 Conector recto de flecha"/>
          <p:cNvCxnSpPr/>
          <p:nvPr/>
        </p:nvCxnSpPr>
        <p:spPr>
          <a:xfrm>
            <a:off x="343400" y="2897594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18 CuadroTexto"/>
          <p:cNvSpPr txBox="1"/>
          <p:nvPr/>
        </p:nvSpPr>
        <p:spPr>
          <a:xfrm>
            <a:off x="552614" y="2528262"/>
            <a:ext cx="133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cxnSp>
        <p:nvCxnSpPr>
          <p:cNvPr id="41" name="16 Conector recto de flecha"/>
          <p:cNvCxnSpPr/>
          <p:nvPr/>
        </p:nvCxnSpPr>
        <p:spPr>
          <a:xfrm>
            <a:off x="286586" y="4323166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18 CuadroTexto"/>
          <p:cNvSpPr txBox="1"/>
          <p:nvPr/>
        </p:nvSpPr>
        <p:spPr>
          <a:xfrm>
            <a:off x="495800" y="3953834"/>
            <a:ext cx="94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request</a:t>
            </a:r>
            <a:endParaRPr lang="en-US" i="1" dirty="0"/>
          </a:p>
        </p:txBody>
      </p:sp>
      <p:cxnSp>
        <p:nvCxnSpPr>
          <p:cNvPr id="46" name="16 Conector recto de flecha"/>
          <p:cNvCxnSpPr/>
          <p:nvPr/>
        </p:nvCxnSpPr>
        <p:spPr>
          <a:xfrm>
            <a:off x="343400" y="5272501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18 CuadroTexto"/>
          <p:cNvSpPr txBox="1"/>
          <p:nvPr/>
        </p:nvSpPr>
        <p:spPr>
          <a:xfrm>
            <a:off x="552614" y="4903169"/>
            <a:ext cx="78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notify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485414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FIspace</a:t>
            </a:r>
            <a:r>
              <a:rPr lang="es-ES_tradnl" dirty="0" smtClean="0"/>
              <a:t> sensor data </a:t>
            </a:r>
            <a:r>
              <a:rPr lang="es-ES_tradnl" dirty="0" err="1" smtClean="0"/>
              <a:t>scenario</a:t>
            </a:r>
            <a:endParaRPr lang="en-US" dirty="0"/>
          </a:p>
        </p:txBody>
      </p:sp>
      <p:sp>
        <p:nvSpPr>
          <p:cNvPr id="4" name="3 Rectángulo redondeado"/>
          <p:cNvSpPr/>
          <p:nvPr/>
        </p:nvSpPr>
        <p:spPr>
          <a:xfrm>
            <a:off x="1187624" y="1484784"/>
            <a:ext cx="1800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SDI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8" name="7 Conector recto"/>
          <p:cNvCxnSpPr/>
          <p:nvPr/>
        </p:nvCxnSpPr>
        <p:spPr>
          <a:xfrm>
            <a:off x="2087724" y="2399184"/>
            <a:ext cx="10190" cy="417553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680012" y="2420888"/>
            <a:ext cx="0" cy="415382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>
            <a:off x="7272300" y="2420888"/>
            <a:ext cx="10190" cy="4153826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12 Rectángulo redondeado"/>
          <p:cNvSpPr/>
          <p:nvPr/>
        </p:nvSpPr>
        <p:spPr>
          <a:xfrm>
            <a:off x="3779912" y="1484784"/>
            <a:ext cx="1800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EPM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6372200" y="1484784"/>
            <a:ext cx="1800200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b="1" dirty="0" smtClean="0">
                <a:solidFill>
                  <a:schemeClr val="tx1"/>
                </a:solidFill>
              </a:rPr>
              <a:t>BCM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7" name="16 Conector recto de flecha"/>
          <p:cNvCxnSpPr/>
          <p:nvPr/>
        </p:nvCxnSpPr>
        <p:spPr>
          <a:xfrm>
            <a:off x="2087724" y="3624460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2747284" y="3255128"/>
            <a:ext cx="127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149775" y="2915652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Out</a:t>
            </a:r>
            <a:r>
              <a:rPr lang="es-ES_tradnl" i="1" dirty="0" smtClean="0"/>
              <a:t> of </a:t>
            </a:r>
            <a:r>
              <a:rPr lang="es-ES_tradnl" i="1" dirty="0" err="1" smtClean="0"/>
              <a:t>bounds</a:t>
            </a:r>
            <a:endParaRPr lang="es-ES_tradnl" i="1" dirty="0" smtClean="0"/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2087724" y="4129696"/>
            <a:ext cx="518457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3193658" y="3760364"/>
            <a:ext cx="2792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Request</a:t>
            </a:r>
            <a:r>
              <a:rPr lang="es-ES_tradnl" i="1" dirty="0" smtClean="0"/>
              <a:t> </a:t>
            </a:r>
            <a:r>
              <a:rPr lang="es-ES_tradnl" i="1" dirty="0" err="1" smtClean="0"/>
              <a:t>GreenHouse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Advice</a:t>
            </a:r>
            <a:endParaRPr lang="es-ES_tradnl" i="1" dirty="0" smtClean="0"/>
          </a:p>
        </p:txBody>
      </p:sp>
      <p:cxnSp>
        <p:nvCxnSpPr>
          <p:cNvPr id="20" name="19 Conector recto de flecha"/>
          <p:cNvCxnSpPr/>
          <p:nvPr/>
        </p:nvCxnSpPr>
        <p:spPr>
          <a:xfrm>
            <a:off x="2051720" y="4710556"/>
            <a:ext cx="52205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2801179" y="4341224"/>
            <a:ext cx="372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sends</a:t>
            </a:r>
            <a:r>
              <a:rPr lang="es-ES_tradnl" i="1" dirty="0" smtClean="0"/>
              <a:t> </a:t>
            </a:r>
            <a:r>
              <a:rPr lang="es-ES_tradnl" i="1" dirty="0" err="1" smtClean="0"/>
              <a:t>Resource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Available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Notification</a:t>
            </a:r>
            <a:endParaRPr lang="es-ES_tradnl" i="1" dirty="0" smtClean="0"/>
          </a:p>
        </p:txBody>
      </p:sp>
      <p:cxnSp>
        <p:nvCxnSpPr>
          <p:cNvPr id="24" name="23 Conector recto de flecha"/>
          <p:cNvCxnSpPr/>
          <p:nvPr/>
        </p:nvCxnSpPr>
        <p:spPr>
          <a:xfrm>
            <a:off x="4680012" y="3284984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16 Conector recto de flecha"/>
          <p:cNvCxnSpPr/>
          <p:nvPr/>
        </p:nvCxnSpPr>
        <p:spPr>
          <a:xfrm>
            <a:off x="2087724" y="2919520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18 CuadroTexto"/>
          <p:cNvSpPr txBox="1"/>
          <p:nvPr/>
        </p:nvSpPr>
        <p:spPr>
          <a:xfrm>
            <a:off x="2747284" y="2550188"/>
            <a:ext cx="127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cxnSp>
        <p:nvCxnSpPr>
          <p:cNvPr id="26" name="19 Conector recto de flecha"/>
          <p:cNvCxnSpPr/>
          <p:nvPr/>
        </p:nvCxnSpPr>
        <p:spPr>
          <a:xfrm>
            <a:off x="2054708" y="5136900"/>
            <a:ext cx="522058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21 CuadroTexto"/>
          <p:cNvSpPr txBox="1"/>
          <p:nvPr/>
        </p:nvSpPr>
        <p:spPr>
          <a:xfrm>
            <a:off x="2804167" y="4767568"/>
            <a:ext cx="372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send</a:t>
            </a:r>
            <a:r>
              <a:rPr lang="es-ES_tradnl" i="1" dirty="0" smtClean="0"/>
              <a:t> </a:t>
            </a:r>
            <a:r>
              <a:rPr lang="es-ES_tradnl" i="1" dirty="0" err="1" smtClean="0"/>
              <a:t>Resource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Available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Notification</a:t>
            </a:r>
            <a:endParaRPr lang="es-ES_tradnl" i="1" dirty="0" smtClean="0"/>
          </a:p>
        </p:txBody>
      </p:sp>
      <p:sp>
        <p:nvSpPr>
          <p:cNvPr id="28" name="22 CuadroTexto"/>
          <p:cNvSpPr txBox="1"/>
          <p:nvPr/>
        </p:nvSpPr>
        <p:spPr>
          <a:xfrm>
            <a:off x="5159965" y="5363924"/>
            <a:ext cx="1508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Close</a:t>
            </a:r>
            <a:r>
              <a:rPr lang="es-ES_tradnl" i="1" dirty="0" smtClean="0"/>
              <a:t> </a:t>
            </a:r>
            <a:r>
              <a:rPr lang="es-ES_tradnl" i="1" dirty="0" err="1" smtClean="0"/>
              <a:t>Context</a:t>
            </a:r>
            <a:endParaRPr lang="es-ES_tradnl" i="1" dirty="0" smtClean="0"/>
          </a:p>
        </p:txBody>
      </p:sp>
      <p:cxnSp>
        <p:nvCxnSpPr>
          <p:cNvPr id="29" name="23 Conector recto de flecha"/>
          <p:cNvCxnSpPr/>
          <p:nvPr/>
        </p:nvCxnSpPr>
        <p:spPr>
          <a:xfrm>
            <a:off x="4690202" y="5733256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16 Conector recto de flecha"/>
          <p:cNvCxnSpPr/>
          <p:nvPr/>
        </p:nvCxnSpPr>
        <p:spPr>
          <a:xfrm>
            <a:off x="307396" y="4636059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18 CuadroTexto"/>
          <p:cNvSpPr txBox="1"/>
          <p:nvPr/>
        </p:nvSpPr>
        <p:spPr>
          <a:xfrm>
            <a:off x="516610" y="4266727"/>
            <a:ext cx="1076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response</a:t>
            </a:r>
            <a:endParaRPr lang="en-US" i="1" dirty="0"/>
          </a:p>
        </p:txBody>
      </p:sp>
      <p:cxnSp>
        <p:nvCxnSpPr>
          <p:cNvPr id="32" name="16 Conector recto de flecha"/>
          <p:cNvCxnSpPr/>
          <p:nvPr/>
        </p:nvCxnSpPr>
        <p:spPr>
          <a:xfrm>
            <a:off x="343400" y="2897594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18 CuadroTexto"/>
          <p:cNvSpPr txBox="1"/>
          <p:nvPr/>
        </p:nvSpPr>
        <p:spPr>
          <a:xfrm>
            <a:off x="552614" y="2528262"/>
            <a:ext cx="133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cxnSp>
        <p:nvCxnSpPr>
          <p:cNvPr id="35" name="16 Conector recto de flecha"/>
          <p:cNvCxnSpPr/>
          <p:nvPr/>
        </p:nvCxnSpPr>
        <p:spPr>
          <a:xfrm>
            <a:off x="286586" y="3624460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18 CuadroTexto"/>
          <p:cNvSpPr txBox="1"/>
          <p:nvPr/>
        </p:nvSpPr>
        <p:spPr>
          <a:xfrm>
            <a:off x="495800" y="3255128"/>
            <a:ext cx="133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cxnSp>
        <p:nvCxnSpPr>
          <p:cNvPr id="37" name="16 Conector recto de flecha"/>
          <p:cNvCxnSpPr/>
          <p:nvPr/>
        </p:nvCxnSpPr>
        <p:spPr>
          <a:xfrm>
            <a:off x="286586" y="6164848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18 CuadroTexto"/>
          <p:cNvSpPr txBox="1"/>
          <p:nvPr/>
        </p:nvSpPr>
        <p:spPr>
          <a:xfrm>
            <a:off x="495800" y="5795516"/>
            <a:ext cx="1332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cxnSp>
        <p:nvCxnSpPr>
          <p:cNvPr id="39" name="16 Conector recto de flecha"/>
          <p:cNvCxnSpPr/>
          <p:nvPr/>
        </p:nvCxnSpPr>
        <p:spPr>
          <a:xfrm>
            <a:off x="2097914" y="6161097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18 CuadroTexto"/>
          <p:cNvSpPr txBox="1"/>
          <p:nvPr/>
        </p:nvSpPr>
        <p:spPr>
          <a:xfrm>
            <a:off x="2757474" y="5791765"/>
            <a:ext cx="127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smtClean="0"/>
              <a:t>sensor data</a:t>
            </a:r>
            <a:endParaRPr lang="en-US" i="1" dirty="0"/>
          </a:p>
        </p:txBody>
      </p:sp>
      <p:sp>
        <p:nvSpPr>
          <p:cNvPr id="42" name="22 CuadroTexto"/>
          <p:cNvSpPr txBox="1"/>
          <p:nvPr/>
        </p:nvSpPr>
        <p:spPr>
          <a:xfrm>
            <a:off x="5149775" y="6019201"/>
            <a:ext cx="1508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Out</a:t>
            </a:r>
            <a:r>
              <a:rPr lang="es-ES_tradnl" i="1" dirty="0" smtClean="0"/>
              <a:t> of </a:t>
            </a:r>
            <a:r>
              <a:rPr lang="es-ES_tradnl" i="1" dirty="0" err="1" smtClean="0"/>
              <a:t>bounds</a:t>
            </a:r>
            <a:endParaRPr lang="es-ES_tradnl" i="1" dirty="0" smtClean="0"/>
          </a:p>
        </p:txBody>
      </p:sp>
      <p:cxnSp>
        <p:nvCxnSpPr>
          <p:cNvPr id="43" name="23 Conector recto de flecha"/>
          <p:cNvCxnSpPr/>
          <p:nvPr/>
        </p:nvCxnSpPr>
        <p:spPr>
          <a:xfrm>
            <a:off x="4680012" y="6388533"/>
            <a:ext cx="25922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7 Conector recto"/>
          <p:cNvCxnSpPr/>
          <p:nvPr/>
        </p:nvCxnSpPr>
        <p:spPr>
          <a:xfrm flipH="1">
            <a:off x="4030644" y="5852492"/>
            <a:ext cx="1129321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7 Conector recto"/>
          <p:cNvCxnSpPr/>
          <p:nvPr/>
        </p:nvCxnSpPr>
        <p:spPr>
          <a:xfrm flipH="1">
            <a:off x="4020454" y="3041290"/>
            <a:ext cx="1129321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16 Conector recto de flecha"/>
          <p:cNvCxnSpPr/>
          <p:nvPr/>
        </p:nvCxnSpPr>
        <p:spPr>
          <a:xfrm>
            <a:off x="286586" y="4323166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18 CuadroTexto"/>
          <p:cNvSpPr txBox="1"/>
          <p:nvPr/>
        </p:nvSpPr>
        <p:spPr>
          <a:xfrm>
            <a:off x="495800" y="3953834"/>
            <a:ext cx="94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request</a:t>
            </a:r>
            <a:endParaRPr lang="en-US" i="1" dirty="0"/>
          </a:p>
        </p:txBody>
      </p:sp>
      <p:cxnSp>
        <p:nvCxnSpPr>
          <p:cNvPr id="50" name="16 Conector recto de flecha"/>
          <p:cNvCxnSpPr/>
          <p:nvPr/>
        </p:nvCxnSpPr>
        <p:spPr>
          <a:xfrm>
            <a:off x="343400" y="5272501"/>
            <a:ext cx="174432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18 CuadroTexto"/>
          <p:cNvSpPr txBox="1"/>
          <p:nvPr/>
        </p:nvSpPr>
        <p:spPr>
          <a:xfrm>
            <a:off x="552614" y="4903169"/>
            <a:ext cx="78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i="1" dirty="0" err="1" smtClean="0"/>
              <a:t>notify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427289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 Configuration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BCM Wizard</a:t>
            </a:r>
          </a:p>
          <a:p>
            <a:r>
              <a:rPr lang="en-US" dirty="0" smtClean="0"/>
              <a:t>Import Zip into BCM Editor (ACSI)</a:t>
            </a:r>
          </a:p>
          <a:p>
            <a:r>
              <a:rPr lang="en-US" dirty="0"/>
              <a:t>[</a:t>
            </a:r>
            <a:r>
              <a:rPr lang="en-US" dirty="0" smtClean="0"/>
              <a:t>Add custom EPM events]</a:t>
            </a:r>
          </a:p>
          <a:p>
            <a:r>
              <a:rPr lang="en-US" dirty="0" smtClean="0"/>
              <a:t>Configure lifecycle</a:t>
            </a:r>
          </a:p>
          <a:p>
            <a:r>
              <a:rPr lang="en-US" dirty="0" smtClean="0"/>
              <a:t>Download</a:t>
            </a:r>
          </a:p>
          <a:p>
            <a:r>
              <a:rPr lang="en-US" dirty="0"/>
              <a:t>[</a:t>
            </a:r>
            <a:r>
              <a:rPr lang="en-US" dirty="0" smtClean="0"/>
              <a:t>Update correlation keys]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851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Ispace-Software_Project_Management_Planning-v0.1-20140508-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2643</TotalTime>
  <Words>245</Words>
  <Application>Microsoft Macintosh PowerPoint</Application>
  <PresentationFormat>On-screen Show (4:3)</PresentationFormat>
  <Paragraphs>63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FIspace-Software_Project_Management_Planning-v0.1-20140508-00</vt:lpstr>
      <vt:lpstr>FIspace – B2B Walkthrough</vt:lpstr>
      <vt:lpstr>Scenario</vt:lpstr>
      <vt:lpstr>EPM</vt:lpstr>
      <vt:lpstr>BCM</vt:lpstr>
      <vt:lpstr>FIspace sensor data scenario</vt:lpstr>
      <vt:lpstr>FIspace sensor data scenario</vt:lpstr>
      <vt:lpstr>BCM Configuration Steps</vt:lpstr>
    </vt:vector>
  </TitlesOfParts>
  <Company>IBM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Moti Nisenson</dc:creator>
  <cp:lastModifiedBy>Moti Nisenson</cp:lastModifiedBy>
  <cp:revision>16</cp:revision>
  <dcterms:created xsi:type="dcterms:W3CDTF">2015-09-01T10:57:22Z</dcterms:created>
  <dcterms:modified xsi:type="dcterms:W3CDTF">2015-09-03T07:01:04Z</dcterms:modified>
</cp:coreProperties>
</file>