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5" r:id="rId3"/>
    <p:sldMasterId id="2147483696" r:id="rId4"/>
    <p:sldMasterId id="2147483729" r:id="rId5"/>
  </p:sldMasterIdLst>
  <p:notesMasterIdLst>
    <p:notesMasterId r:id="rId20"/>
  </p:notesMasterIdLst>
  <p:sldIdLst>
    <p:sldId id="260" r:id="rId6"/>
    <p:sldId id="300" r:id="rId7"/>
    <p:sldId id="299" r:id="rId8"/>
    <p:sldId id="301" r:id="rId9"/>
    <p:sldId id="315" r:id="rId10"/>
    <p:sldId id="265" r:id="rId11"/>
    <p:sldId id="302" r:id="rId12"/>
    <p:sldId id="303" r:id="rId13"/>
    <p:sldId id="314" r:id="rId14"/>
    <p:sldId id="313" r:id="rId15"/>
    <p:sldId id="312" r:id="rId16"/>
    <p:sldId id="316" r:id="rId17"/>
    <p:sldId id="304" r:id="rId18"/>
    <p:sldId id="259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8695" autoAdjust="0"/>
  </p:normalViewPr>
  <p:slideViewPr>
    <p:cSldViewPr snapToObjects="1">
      <p:cViewPr varScale="1">
        <p:scale>
          <a:sx n="101" d="100"/>
          <a:sy n="101" d="100"/>
        </p:scale>
        <p:origin x="-11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6B12C-F4A9-4043-BAD2-79C60FEF11E3}" type="datetimeFigureOut">
              <a:rPr lang="en-GB" smtClean="0"/>
              <a:t>24/07/2014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1A0B2-FF98-4FC3-873B-68B747D2A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7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2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9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2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1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58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Platform components:</a:t>
            </a:r>
          </a:p>
          <a:p>
            <a:pPr lvl="1" eaLnBrk="1" hangingPunct="1">
              <a:buClr>
                <a:srgbClr val="2D5EC1"/>
              </a:buClr>
            </a:pPr>
            <a:r>
              <a:rPr lang="en-GB" sz="1400" dirty="0" smtClean="0"/>
              <a:t>IoT</a:t>
            </a:r>
          </a:p>
          <a:p>
            <a:pPr lvl="1" eaLnBrk="1" hangingPunct="1">
              <a:buClr>
                <a:srgbClr val="2D5EC1"/>
              </a:buClr>
            </a:pPr>
            <a:r>
              <a:rPr lang="en-GB" sz="1400" dirty="0" smtClean="0"/>
              <a:t>Big Data</a:t>
            </a:r>
          </a:p>
          <a:p>
            <a:pPr lvl="1" eaLnBrk="1" hangingPunct="1">
              <a:buClr>
                <a:srgbClr val="2D5EC1"/>
              </a:buClr>
            </a:pPr>
            <a:r>
              <a:rPr lang="en-GB" sz="1400" dirty="0" smtClean="0"/>
              <a:t>Cloud hosting</a:t>
            </a:r>
          </a:p>
          <a:p>
            <a:pPr lvl="1" eaLnBrk="1" hangingPunct="1">
              <a:buClr>
                <a:srgbClr val="2D5EC1"/>
              </a:buClr>
            </a:pPr>
            <a:r>
              <a:rPr lang="en-GB" sz="1400" dirty="0" smtClean="0"/>
              <a:t>Service management</a:t>
            </a:r>
          </a:p>
          <a:p>
            <a:pPr lvl="1" eaLnBrk="1" hangingPunct="1">
              <a:buClr>
                <a:srgbClr val="2D5EC1"/>
              </a:buClr>
            </a:pPr>
            <a:r>
              <a:rPr lang="en-GB" sz="1400" dirty="0" smtClean="0"/>
              <a:t>Service mesh-up</a:t>
            </a:r>
          </a:p>
          <a:p>
            <a:pPr lvl="1" eaLnBrk="1" hangingPunct="1">
              <a:buClr>
                <a:srgbClr val="2D5EC1"/>
              </a:buClr>
            </a:pPr>
            <a:r>
              <a:rPr lang="en-GB" sz="1400" dirty="0" smtClean="0"/>
              <a:t>Security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2675" y="744538"/>
            <a:ext cx="1144588" cy="858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These sectors together have a huge potential impact on the European economy and society.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 smtClean="0"/>
              <a:t>EU turnover: 1,500 billion €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 smtClean="0"/>
              <a:t>Efficiency: 148-220 billion € savings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200" dirty="0" smtClean="0"/>
              <a:t>Sustainability: 26.5% of 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emissions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Here you see a picture of the business network we are dealing with (farmers, carriers, retail, customs, etc.)</a:t>
            </a:r>
          </a:p>
          <a:p>
            <a:r>
              <a:rPr lang="en-GB" baseline="0" dirty="0" smtClean="0"/>
              <a:t>They are challenged by all kind of ICT-related developments, such as: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High-quality customer applications, end2end visibility, M2M communication, etc.</a:t>
            </a:r>
          </a:p>
          <a:p>
            <a:r>
              <a:rPr lang="en-GB" baseline="0" dirty="0" smtClean="0"/>
              <a:t>But there are currently still quite some bottlenecks to be solved, such as: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Interoperability between current </a:t>
            </a:r>
            <a:r>
              <a:rPr lang="en-GB" b="1" baseline="0" dirty="0" smtClean="0"/>
              <a:t>inter-enterprise</a:t>
            </a:r>
            <a:r>
              <a:rPr lang="en-GB" baseline="0" dirty="0" smtClean="0"/>
              <a:t> information systems (still use of paper, fax, phone, etc.)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Tracking and tracing possibilities are still limited (especially e.g. if you want to know what happened to your food between production and consumption)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Especially for SMEs, software is relatively expensive, while the need for flexible, customized solutions has increased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GB" baseline="0" dirty="0" smtClean="0"/>
              <a:t>These bottlenecks are the reason for current limited and rather fixed business collaboration networks, hampering innovation in general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GB" baseline="0" dirty="0" smtClean="0"/>
              <a:t>Through conceptual prototypes in phase 1 we have made it plausible that FI will significantly contribute to overcoming these bottlenecks by facilitating:</a:t>
            </a: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200" b="0" dirty="0" smtClean="0">
                <a:latin typeface="+mn-lt"/>
              </a:rPr>
              <a:t>...seamless cross-organizational collaboration</a:t>
            </a: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200" b="0" dirty="0" smtClean="0">
                <a:latin typeface="+mn-lt"/>
              </a:rPr>
              <a:t>…unprecedented transparency, visibility and control of processes</a:t>
            </a: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200" b="0" dirty="0" smtClean="0">
                <a:latin typeface="+mn-lt"/>
              </a:rPr>
              <a:t>…rapid, easy, low cost development and deployment of customized solutions</a:t>
            </a: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200" b="0" dirty="0" smtClean="0">
                <a:latin typeface="+mn-lt"/>
              </a:rPr>
              <a:t>…agile formation of business networks and ecosystems </a:t>
            </a:r>
            <a:endParaRPr lang="en-GB" sz="1200" b="0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41159-0F16-4046-9640-716AD7452E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07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9434FF-07D1-4A44-8417-AF37B4FA59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9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99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A0B2-FF98-4FC3-873B-68B747D2A5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2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3128"/>
          <a:stretch/>
        </p:blipFill>
        <p:spPr bwMode="auto">
          <a:xfrm>
            <a:off x="-14560" y="0"/>
            <a:ext cx="9158560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08209"/>
            <a:ext cx="4827136" cy="624189"/>
          </a:xfrm>
        </p:spPr>
        <p:txBody>
          <a:bodyPr>
            <a:noAutofit/>
          </a:bodyPr>
          <a:lstStyle>
            <a:lvl1pPr algn="l">
              <a:defRPr sz="2900" b="1"/>
            </a:lvl1pPr>
          </a:lstStyle>
          <a:p>
            <a:r>
              <a:rPr lang="tr-TR" dirty="0" smtClean="0"/>
              <a:t>Sunum Başlık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1069" y="5329504"/>
            <a:ext cx="3195731" cy="665890"/>
          </a:xfrm>
        </p:spPr>
        <p:txBody>
          <a:bodyPr>
            <a:normAutofit/>
          </a:bodyPr>
          <a:lstStyle>
            <a:lvl1pPr marL="0" indent="0" algn="r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Sunum Yapan / 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7"/>
          <p:cNvSpPr>
            <a:spLocks noChangeShapeType="1"/>
          </p:cNvSpPr>
          <p:nvPr userDrawn="1"/>
        </p:nvSpPr>
        <p:spPr bwMode="auto">
          <a:xfrm>
            <a:off x="0" y="8466672"/>
            <a:ext cx="6949440" cy="2117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43F52"/>
              </a:solidFill>
              <a:latin typeface="TheSansCorrespondence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87429" y="1518573"/>
            <a:ext cx="3015044" cy="9822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4300" b="1"/>
            </a:lvl1pPr>
          </a:lstStyle>
          <a:p>
            <a:r>
              <a:rPr lang="en-US" dirty="0" smtClean="0"/>
              <a:t>Thanks !</a:t>
            </a:r>
            <a:endParaRPr lang="en-US" dirty="0"/>
          </a:p>
        </p:txBody>
      </p:sp>
      <p:pic>
        <p:nvPicPr>
          <p:cNvPr id="21" name="Picture 20" descr="FI-PPP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" y="8532298"/>
            <a:ext cx="927641" cy="4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2888" y="7941423"/>
            <a:ext cx="493860" cy="123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2437" y="333524"/>
            <a:ext cx="5705336" cy="58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49190" y="287338"/>
            <a:ext cx="7944058" cy="51619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Insert page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3" y="6356356"/>
            <a:ext cx="1033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043F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43F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3128"/>
          <a:stretch/>
        </p:blipFill>
        <p:spPr bwMode="auto">
          <a:xfrm>
            <a:off x="-14558" y="0"/>
            <a:ext cx="9158560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08213"/>
            <a:ext cx="4827136" cy="624189"/>
          </a:xfrm>
        </p:spPr>
        <p:txBody>
          <a:bodyPr>
            <a:noAutofit/>
          </a:bodyPr>
          <a:lstStyle>
            <a:lvl1pPr algn="l">
              <a:defRPr sz="2900" b="1"/>
            </a:lvl1pPr>
          </a:lstStyle>
          <a:p>
            <a:r>
              <a:rPr lang="tr-TR" dirty="0" smtClean="0"/>
              <a:t>Sunum Başlık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1071" y="5329504"/>
            <a:ext cx="3195731" cy="665890"/>
          </a:xfrm>
        </p:spPr>
        <p:txBody>
          <a:bodyPr>
            <a:normAutofit/>
          </a:bodyPr>
          <a:lstStyle>
            <a:lvl1pPr marL="0" indent="0" algn="r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Sunum Yapan /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36" y="242352"/>
            <a:ext cx="6941745" cy="661644"/>
          </a:xfrm>
        </p:spPr>
        <p:txBody>
          <a:bodyPr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768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36" y="274642"/>
            <a:ext cx="6791071" cy="597073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039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039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59" y="306924"/>
            <a:ext cx="6877172" cy="564788"/>
          </a:xfrm>
        </p:spPr>
        <p:txBody>
          <a:bodyPr>
            <a:normAutofit/>
          </a:bodyPr>
          <a:lstStyle>
            <a:lvl1pPr algn="l"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987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96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1987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596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7" y="253118"/>
            <a:ext cx="6898696" cy="61859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34" y="242352"/>
            <a:ext cx="6941745" cy="661644"/>
          </a:xfrm>
        </p:spPr>
        <p:txBody>
          <a:bodyPr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768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3128"/>
          <a:stretch/>
        </p:blipFill>
        <p:spPr bwMode="auto">
          <a:xfrm>
            <a:off x="-14560" y="0"/>
            <a:ext cx="9158560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08209"/>
            <a:ext cx="4827136" cy="624189"/>
          </a:xfrm>
        </p:spPr>
        <p:txBody>
          <a:bodyPr>
            <a:noAutofit/>
          </a:bodyPr>
          <a:lstStyle>
            <a:lvl1pPr algn="l">
              <a:defRPr sz="2900" b="1"/>
            </a:lvl1pPr>
          </a:lstStyle>
          <a:p>
            <a:r>
              <a:rPr lang="tr-TR" dirty="0" smtClean="0"/>
              <a:t>Sunum Başlık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1069" y="5329504"/>
            <a:ext cx="3195731" cy="665890"/>
          </a:xfrm>
        </p:spPr>
        <p:txBody>
          <a:bodyPr>
            <a:normAutofit/>
          </a:bodyPr>
          <a:lstStyle>
            <a:lvl1pPr marL="0" indent="0" algn="r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Sunum Yapan /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34" y="242352"/>
            <a:ext cx="6941745" cy="661644"/>
          </a:xfrm>
        </p:spPr>
        <p:txBody>
          <a:bodyPr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768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34" y="274638"/>
            <a:ext cx="6791071" cy="597073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0388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0388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59" y="306924"/>
            <a:ext cx="6877172" cy="564788"/>
          </a:xfrm>
        </p:spPr>
        <p:txBody>
          <a:bodyPr>
            <a:normAutofit/>
          </a:bodyPr>
          <a:lstStyle>
            <a:lvl1pPr algn="l"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987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96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987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96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7" y="253114"/>
            <a:ext cx="6898696" cy="61859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19.11.2013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3128"/>
          <a:stretch/>
        </p:blipFill>
        <p:spPr bwMode="auto">
          <a:xfrm>
            <a:off x="-14560" y="0"/>
            <a:ext cx="9158560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645024"/>
            <a:ext cx="4827136" cy="1584176"/>
          </a:xfrm>
        </p:spPr>
        <p:txBody>
          <a:bodyPr anchor="t" anchorCtr="0">
            <a:no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400" b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1069" y="5329504"/>
            <a:ext cx="3195731" cy="66589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91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3128"/>
          <a:stretch/>
        </p:blipFill>
        <p:spPr bwMode="auto">
          <a:xfrm>
            <a:off x="-14560" y="0"/>
            <a:ext cx="9158560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008209"/>
            <a:ext cx="4827136" cy="624189"/>
          </a:xfrm>
        </p:spPr>
        <p:txBody>
          <a:bodyPr>
            <a:noAutofit/>
          </a:bodyPr>
          <a:lstStyle>
            <a:lvl1pPr algn="l">
              <a:defRPr sz="2900" b="1"/>
            </a:lvl1pPr>
          </a:lstStyle>
          <a:p>
            <a:r>
              <a:rPr lang="tr-TR" dirty="0" smtClean="0"/>
              <a:t>Sunum Başlık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1069" y="5329504"/>
            <a:ext cx="3195731" cy="665890"/>
          </a:xfrm>
        </p:spPr>
        <p:txBody>
          <a:bodyPr>
            <a:normAutofit/>
          </a:bodyPr>
          <a:lstStyle>
            <a:lvl1pPr marL="0" indent="0" algn="r"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Sunum Yapan /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34" y="242352"/>
            <a:ext cx="6941745" cy="661644"/>
          </a:xfrm>
        </p:spPr>
        <p:txBody>
          <a:bodyPr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768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34" y="274638"/>
            <a:ext cx="6791071" cy="597073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0388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0388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34" y="274638"/>
            <a:ext cx="6791071" cy="597073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0388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0388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59" y="306924"/>
            <a:ext cx="6877172" cy="564788"/>
          </a:xfrm>
        </p:spPr>
        <p:txBody>
          <a:bodyPr>
            <a:normAutofit/>
          </a:bodyPr>
          <a:lstStyle>
            <a:lvl1pPr algn="l"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987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96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987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96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7" y="253114"/>
            <a:ext cx="6898696" cy="61859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19.11.2013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3128"/>
          <a:stretch/>
        </p:blipFill>
        <p:spPr bwMode="auto">
          <a:xfrm>
            <a:off x="-14560" y="0"/>
            <a:ext cx="9158560" cy="6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645024"/>
            <a:ext cx="4827136" cy="1584176"/>
          </a:xfrm>
        </p:spPr>
        <p:txBody>
          <a:bodyPr anchor="t" anchorCtr="0">
            <a:no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400" b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1069" y="5329504"/>
            <a:ext cx="3195731" cy="66589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23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59" y="306924"/>
            <a:ext cx="6877172" cy="564788"/>
          </a:xfrm>
        </p:spPr>
        <p:txBody>
          <a:bodyPr>
            <a:normAutofit/>
          </a:bodyPr>
          <a:lstStyle>
            <a:lvl1pPr algn="l"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987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96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987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96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97" y="253114"/>
            <a:ext cx="6898696" cy="61859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1150" y="2961770"/>
            <a:ext cx="6118485" cy="947077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49199" y="1357299"/>
            <a:ext cx="8294069" cy="492922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Primer nivel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  <a:p>
            <a:pPr lvl="0"/>
            <a:r>
              <a:rPr lang="en-US" smtClean="0"/>
              <a:t>Primer nivel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4317-B68E-2848-973F-665EB0157B7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D875-7657-4D45-A526-A1588F6C5E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857875"/>
            <a:ext cx="2295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94687"/>
            <a:ext cx="9144000" cy="463319"/>
          </a:xfrm>
          <a:prstGeom prst="rect">
            <a:avLst/>
          </a:prstGeom>
          <a:solidFill>
            <a:srgbClr val="52B7C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0728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43F52"/>
              </a:solidFill>
              <a:latin typeface="TheSansCorrespondence" pitchFamily="34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349190" y="287354"/>
            <a:ext cx="7944058" cy="9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239" tIns="42239" rIns="42239" bIns="4223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190" y="1230314"/>
            <a:ext cx="8294834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Primer nivel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</a:t>
            </a:r>
            <a:r>
              <a:rPr lang="es-ES" dirty="0" smtClean="0"/>
              <a:t>nivel</a:t>
            </a:r>
          </a:p>
          <a:p>
            <a:pPr lvl="0"/>
            <a:r>
              <a:rPr lang="es-ES" dirty="0" smtClean="0"/>
              <a:t>Primer nivel</a:t>
            </a:r>
            <a:endParaRPr lang="en-US" dirty="0"/>
          </a:p>
        </p:txBody>
      </p:sp>
      <p:sp>
        <p:nvSpPr>
          <p:cNvPr id="1029" name="Line 17"/>
          <p:cNvSpPr>
            <a:spLocks noChangeShapeType="1"/>
          </p:cNvSpPr>
          <p:nvPr/>
        </p:nvSpPr>
        <p:spPr bwMode="auto">
          <a:xfrm>
            <a:off x="0" y="6350000"/>
            <a:ext cx="9144000" cy="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43F52"/>
              </a:solidFill>
              <a:latin typeface="TheSansCorrespondence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61903" y="6435644"/>
            <a:ext cx="3682885" cy="416503"/>
            <a:chOff x="861901" y="4826729"/>
            <a:chExt cx="2389204" cy="3123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861901" y="4826729"/>
              <a:ext cx="1178647" cy="29919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 flipH="1">
              <a:off x="1884427" y="4839911"/>
              <a:ext cx="1178647" cy="29919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 userDrawn="1"/>
          </p:nvGrpSpPr>
          <p:grpSpPr>
            <a:xfrm>
              <a:off x="3045747" y="5038530"/>
              <a:ext cx="205358" cy="96696"/>
              <a:chOff x="3045747" y="5038530"/>
              <a:chExt cx="205358" cy="96696"/>
            </a:xfrm>
          </p:grpSpPr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045747" y="5038530"/>
                <a:ext cx="96696" cy="9669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3118758" y="5064125"/>
                <a:ext cx="132347" cy="69850"/>
              </a:xfrm>
              <a:prstGeom prst="rect">
                <a:avLst/>
              </a:prstGeom>
            </p:spPr>
          </p:pic>
        </p:grpSp>
      </p:grp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055467" y="6356365"/>
            <a:ext cx="10330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</a:pPr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799230" y="6402104"/>
            <a:ext cx="2317916" cy="455896"/>
            <a:chOff x="5319661" y="4801578"/>
            <a:chExt cx="1707969" cy="34192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5319661" y="4801578"/>
              <a:ext cx="680224" cy="3419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797211" y="4815096"/>
              <a:ext cx="1230419" cy="328403"/>
            </a:xfrm>
            <a:prstGeom prst="rect">
              <a:avLst/>
            </a:prstGeom>
          </p:spPr>
        </p:pic>
      </p:grpSp>
      <p:pic>
        <p:nvPicPr>
          <p:cNvPr id="23" name="Picture 22" descr="FI-PPP 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" y="6432668"/>
            <a:ext cx="1025547" cy="3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07167" y="6410773"/>
            <a:ext cx="1526286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53643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52B5A"/>
          </a:solidFill>
          <a:latin typeface="Arial" pitchFamily="34" charset="0"/>
          <a:ea typeface="+mj-ea"/>
          <a:cs typeface="Arial" pitchFamily="34" charset="0"/>
        </a:defRPr>
      </a:lvl1pPr>
      <a:lvl2pPr algn="l" defTabSz="53643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2pPr>
      <a:lvl3pPr algn="l" defTabSz="53643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3pPr>
      <a:lvl4pPr algn="l" defTabSz="53643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4pPr>
      <a:lvl5pPr algn="l" defTabSz="536433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5pPr>
      <a:lvl6pPr marL="536433" algn="l" defTabSz="53643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6pPr>
      <a:lvl7pPr marL="1072866" algn="l" defTabSz="53643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7pPr>
      <a:lvl8pPr marL="1609298" algn="l" defTabSz="53643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8pPr>
      <a:lvl9pPr marL="2145731" algn="l" defTabSz="536433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9pPr>
    </p:titleStyle>
    <p:bodyStyle>
      <a:lvl1pPr marL="201162" indent="-201162" algn="l" defTabSz="536433" rtl="0" eaLnBrk="0" fontAlgn="base" hangingPunct="0">
        <a:spcBef>
          <a:spcPts val="1408"/>
        </a:spcBef>
        <a:spcAft>
          <a:spcPts val="704"/>
        </a:spcAft>
        <a:buClr>
          <a:srgbClr val="111E44"/>
        </a:buClr>
        <a:buSzPct val="150000"/>
        <a:buFont typeface="Wingdings" charset="0"/>
        <a:buChar char="§"/>
        <a:defRPr sz="1600">
          <a:solidFill>
            <a:srgbClr val="152B5A"/>
          </a:solidFill>
          <a:latin typeface="Arial" pitchFamily="34" charset="0"/>
          <a:ea typeface="+mn-ea"/>
          <a:cs typeface="Arial" pitchFamily="34" charset="0"/>
        </a:defRPr>
      </a:lvl1pPr>
      <a:lvl2pPr marL="629563" indent="-217926" algn="l" defTabSz="536433" rtl="0" eaLnBrk="0" fontAlgn="base" hangingPunct="0">
        <a:spcBef>
          <a:spcPts val="0"/>
        </a:spcBef>
        <a:spcAft>
          <a:spcPts val="704"/>
        </a:spcAft>
        <a:buClr>
          <a:srgbClr val="33CCD4"/>
        </a:buClr>
        <a:buSzPct val="150000"/>
        <a:buChar char="•"/>
        <a:defRPr sz="1600">
          <a:solidFill>
            <a:srgbClr val="152B5A"/>
          </a:solidFill>
          <a:latin typeface="Arial" pitchFamily="34" charset="0"/>
          <a:ea typeface="+mn-ea"/>
          <a:cs typeface="Arial" pitchFamily="34" charset="0"/>
        </a:defRPr>
      </a:lvl2pPr>
      <a:lvl3pPr marL="1056103" indent="-216063" algn="l" defTabSz="536433" rtl="0" eaLnBrk="0" fontAlgn="base" hangingPunct="0">
        <a:spcBef>
          <a:spcPts val="0"/>
        </a:spcBef>
        <a:spcAft>
          <a:spcPts val="704"/>
        </a:spcAft>
        <a:buSzPct val="150000"/>
        <a:buFont typeface="Lucida Grande" charset="0"/>
        <a:buChar char="›"/>
        <a:defRPr sz="1400">
          <a:solidFill>
            <a:srgbClr val="152B5A"/>
          </a:solidFill>
          <a:latin typeface="Arial" charset="0"/>
          <a:ea typeface="+mn-ea"/>
          <a:cs typeface="Arial" charset="0"/>
        </a:defRPr>
      </a:lvl3pPr>
      <a:lvl4pPr marL="1475190" indent="-208613" algn="l" defTabSz="536433" rtl="0" eaLnBrk="0" fontAlgn="base" hangingPunct="0">
        <a:spcBef>
          <a:spcPts val="0"/>
        </a:spcBef>
        <a:spcAft>
          <a:spcPts val="704"/>
        </a:spcAft>
        <a:buSzPct val="150000"/>
        <a:buFont typeface="Lucida Grande" charset="0"/>
        <a:buChar char="›"/>
        <a:defRPr sz="1200">
          <a:solidFill>
            <a:srgbClr val="152B5A"/>
          </a:solidFill>
          <a:latin typeface="Arial" pitchFamily="34" charset="0"/>
          <a:ea typeface="+mn-ea"/>
          <a:cs typeface="Arial" pitchFamily="34" charset="0"/>
        </a:defRPr>
      </a:lvl4pPr>
      <a:lvl5pPr marL="1894279" indent="-208613" algn="l" defTabSz="536433" rtl="0" eaLnBrk="0" fontAlgn="base" hangingPunct="0">
        <a:spcBef>
          <a:spcPts val="0"/>
        </a:spcBef>
        <a:spcAft>
          <a:spcPts val="704"/>
        </a:spcAft>
        <a:buSzPct val="150000"/>
        <a:buFont typeface="Lucida Grande" charset="0"/>
        <a:buChar char="›"/>
        <a:defRPr sz="1200">
          <a:solidFill>
            <a:srgbClr val="152B5A"/>
          </a:solidFill>
          <a:latin typeface="Arial" pitchFamily="34" charset="0"/>
          <a:ea typeface="+mn-ea"/>
          <a:cs typeface="Arial" pitchFamily="34" charset="0"/>
        </a:defRPr>
      </a:lvl5pPr>
      <a:lvl6pPr marL="2430712" indent="-208613" algn="just" defTabSz="536433" rtl="0" eaLnBrk="1" fontAlgn="base" hangingPunct="1">
        <a:spcBef>
          <a:spcPct val="0"/>
        </a:spcBef>
        <a:spcAft>
          <a:spcPts val="704"/>
        </a:spcAft>
        <a:buSzPct val="150000"/>
        <a:buFont typeface="Lucida Grande" pitchFamily="4" charset="0"/>
        <a:buChar char="›"/>
        <a:defRPr sz="1400">
          <a:solidFill>
            <a:schemeClr val="tx1"/>
          </a:solidFill>
          <a:latin typeface="+mn-lt"/>
          <a:ea typeface="+mn-ea"/>
        </a:defRPr>
      </a:lvl6pPr>
      <a:lvl7pPr marL="2967144" indent="-208613" algn="just" defTabSz="536433" rtl="0" eaLnBrk="1" fontAlgn="base" hangingPunct="1">
        <a:spcBef>
          <a:spcPct val="0"/>
        </a:spcBef>
        <a:spcAft>
          <a:spcPts val="704"/>
        </a:spcAft>
        <a:buSzPct val="150000"/>
        <a:buFont typeface="Lucida Grande" pitchFamily="4" charset="0"/>
        <a:buChar char="›"/>
        <a:defRPr sz="1400">
          <a:solidFill>
            <a:schemeClr val="tx1"/>
          </a:solidFill>
          <a:latin typeface="+mn-lt"/>
          <a:ea typeface="+mn-ea"/>
        </a:defRPr>
      </a:lvl7pPr>
      <a:lvl8pPr marL="3503577" indent="-208613" algn="just" defTabSz="536433" rtl="0" eaLnBrk="1" fontAlgn="base" hangingPunct="1">
        <a:spcBef>
          <a:spcPct val="0"/>
        </a:spcBef>
        <a:spcAft>
          <a:spcPts val="704"/>
        </a:spcAft>
        <a:buSzPct val="150000"/>
        <a:buFont typeface="Lucida Grande" pitchFamily="4" charset="0"/>
        <a:buChar char="›"/>
        <a:defRPr sz="1400">
          <a:solidFill>
            <a:schemeClr val="tx1"/>
          </a:solidFill>
          <a:latin typeface="+mn-lt"/>
          <a:ea typeface="+mn-ea"/>
        </a:defRPr>
      </a:lvl8pPr>
      <a:lvl9pPr marL="4040010" indent="-208613" algn="just" defTabSz="536433" rtl="0" eaLnBrk="1" fontAlgn="base" hangingPunct="1">
        <a:spcBef>
          <a:spcPct val="0"/>
        </a:spcBef>
        <a:spcAft>
          <a:spcPts val="704"/>
        </a:spcAft>
        <a:buSzPct val="150000"/>
        <a:buFont typeface="Lucida Grande" pitchFamily="4" charset="0"/>
        <a:buChar char="›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7" y="5857879"/>
            <a:ext cx="2295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857875"/>
            <a:ext cx="2295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4317-B68E-2848-973F-665EB0157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D875-7657-4D45-A526-A1588F6C5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857875"/>
            <a:ext cx="2295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26" Type="http://schemas.openxmlformats.org/officeDocument/2006/relationships/image" Target="../media/image69.png"/><Relationship Id="rId3" Type="http://schemas.openxmlformats.org/officeDocument/2006/relationships/image" Target="../media/image46.gif"/><Relationship Id="rId21" Type="http://schemas.openxmlformats.org/officeDocument/2006/relationships/image" Target="../media/image64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gif"/><Relationship Id="rId25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9.gif"/><Relationship Id="rId20" Type="http://schemas.openxmlformats.org/officeDocument/2006/relationships/image" Target="../media/image63.jpeg"/><Relationship Id="rId29" Type="http://schemas.openxmlformats.org/officeDocument/2006/relationships/image" Target="../media/image7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24" Type="http://schemas.openxmlformats.org/officeDocument/2006/relationships/image" Target="../media/image67.gif"/><Relationship Id="rId5" Type="http://schemas.openxmlformats.org/officeDocument/2006/relationships/image" Target="../media/image48.gif"/><Relationship Id="rId15" Type="http://schemas.openxmlformats.org/officeDocument/2006/relationships/image" Target="../media/image58.png"/><Relationship Id="rId23" Type="http://schemas.openxmlformats.org/officeDocument/2006/relationships/image" Target="../media/image66.jpe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gif"/><Relationship Id="rId31" Type="http://schemas.openxmlformats.org/officeDocument/2006/relationships/image" Target="../media/image74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jpeg"/><Relationship Id="rId22" Type="http://schemas.openxmlformats.org/officeDocument/2006/relationships/image" Target="../media/image65.jpeg"/><Relationship Id="rId27" Type="http://schemas.openxmlformats.org/officeDocument/2006/relationships/image" Target="../media/image70.gif"/><Relationship Id="rId30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jaak.wolfert@wur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ispac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8.jpeg"/><Relationship Id="rId5" Type="http://schemas.openxmlformats.org/officeDocument/2006/relationships/hyperlink" Target="http://www.google.de/imgres?imgurl=http://www.portofbelledune.ca/images/pages/pages_port.jpg&amp;imgrefurl=http://www.portofbelledune.ca/port.php&amp;usg=__E_8DVaEQIBBVS1ZNmAiQpAUWErs=&amp;h=320&amp;w=477&amp;sz=93&amp;hl=de&amp;start=10&amp;zoom=1&amp;itbs=1&amp;tbnid=olgNxkeDmHlxZM:&amp;tbnh=87&amp;tbnw=129&amp;prev=/images?q=port&amp;hl=de&amp;gbv=2&amp;tbs=isch:1" TargetMode="External"/><Relationship Id="rId15" Type="http://schemas.openxmlformats.org/officeDocument/2006/relationships/image" Target="../media/image30.png"/><Relationship Id="rId23" Type="http://schemas.openxmlformats.org/officeDocument/2006/relationships/hyperlink" Target="http://www.google.de/imgres?imgurl=http://drnicoleessiger.com/Bilder/Dubai_International_Airport_Drehscheibe_nach_Asien.jpg&amp;imgrefurl=http://drnicoleessiger.com/Bankenmetropole-Dubai-Zwischenstation-auf-dem-Weg-zur-arabischen-Oelwaehrung.php&amp;usg=__JCm2Xhpf7tNkB2sBHUHgEKEgVwQ=&amp;h=438&amp;w=620&amp;sz=45&amp;hl=de&amp;start=2&amp;zoom=1&amp;itbs=1&amp;tbnid=JOkOG2W8uuH0rM:&amp;tbnh=96&amp;tbnw=136&amp;prev=/images?q=airport&amp;hl=de&amp;gbv=2&amp;tbs=isch:1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google.nl/url?sa=i&amp;rct=j&amp;q=&amp;esrc=s&amp;frm=1&amp;source=images&amp;cd=&amp;cad=rja&amp;docid=GlgTspyDWVDNOM&amp;tbnid=hhc1V0aACpz-XM:&amp;ved=0CAUQjRw&amp;url=http://www.teradatatech.com/?page_id%3D2&amp;ei=o-j9Uq3LDPPa0QWC6IDQDw&amp;bvm=bv.61190604,d.d2k&amp;psig=AFQjCNFSS8be472Huwz0IMf3K3CA5X0FNA&amp;ust=1392458258976919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microsoft.com/office/2007/relationships/hdphoto" Target="../media/hdphoto2.wdp"/><Relationship Id="rId4" Type="http://schemas.openxmlformats.org/officeDocument/2006/relationships/image" Target="../media/image40.gif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52" y="867099"/>
            <a:ext cx="3784600" cy="624189"/>
          </a:xfrm>
        </p:spPr>
        <p:txBody>
          <a:bodyPr/>
          <a:lstStyle/>
          <a:p>
            <a:r>
              <a:rPr lang="en-GB" dirty="0"/>
              <a:t>Future Internet Business Collaboration </a:t>
            </a:r>
            <a:r>
              <a:rPr lang="en-GB" dirty="0" smtClean="0"/>
              <a:t>Networks </a:t>
            </a:r>
            <a:r>
              <a:rPr lang="en-GB" dirty="0"/>
              <a:t>in Agri-Food, Transport &amp; Logistics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9400" y="4440032"/>
            <a:ext cx="4197066" cy="624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Short introduction</a:t>
            </a:r>
            <a:br>
              <a:rPr lang="en-US" sz="2000" b="0" dirty="0" smtClean="0"/>
            </a:br>
            <a:r>
              <a:rPr lang="en-US" sz="2000" b="0" dirty="0" smtClean="0"/>
              <a:t>webinar, 24 July 2014</a:t>
            </a:r>
            <a:endParaRPr lang="en-US" sz="20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Sjaak Wolfert</a:t>
            </a:r>
          </a:p>
          <a:p>
            <a:r>
              <a:rPr lang="en-GB" i="1" dirty="0" smtClean="0"/>
              <a:t>Project Coordinator</a:t>
            </a:r>
          </a:p>
          <a:p>
            <a:r>
              <a:rPr lang="en-GB" dirty="0" smtClean="0"/>
              <a:t>LEI Wageningen UR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6021288"/>
            <a:ext cx="2430899" cy="3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EU Seventh Framework Program (7FP)</a:t>
            </a:r>
          </a:p>
          <a:p>
            <a:pPr lvl="1">
              <a:defRPr/>
            </a:pPr>
            <a:r>
              <a:rPr lang="en-GB" dirty="0"/>
              <a:t>Future Internet Public Private Partnership programme (FI-PPP)</a:t>
            </a:r>
          </a:p>
          <a:p>
            <a:pPr>
              <a:defRPr/>
            </a:pPr>
            <a:r>
              <a:rPr lang="en-GB" dirty="0"/>
              <a:t>Project type: Collaborative Project - Large-scale Integrated Project (IP)</a:t>
            </a:r>
            <a:endParaRPr lang="en-US" dirty="0"/>
          </a:p>
          <a:p>
            <a:pPr>
              <a:defRPr/>
            </a:pPr>
            <a:r>
              <a:rPr lang="en-US" dirty="0"/>
              <a:t>Total budget: </a:t>
            </a:r>
            <a:r>
              <a:rPr lang="en-US" dirty="0" smtClean="0"/>
              <a:t>~ 20 </a:t>
            </a:r>
            <a:r>
              <a:rPr lang="en-US" dirty="0"/>
              <a:t>M€</a:t>
            </a:r>
          </a:p>
          <a:p>
            <a:pPr>
              <a:defRPr/>
            </a:pPr>
            <a:r>
              <a:rPr lang="en-US" dirty="0"/>
              <a:t>EU funding: </a:t>
            </a:r>
            <a:r>
              <a:rPr lang="en-US" dirty="0" smtClean="0"/>
              <a:t>13.5 </a:t>
            </a:r>
            <a:r>
              <a:rPr lang="en-US" dirty="0"/>
              <a:t>M€	</a:t>
            </a:r>
          </a:p>
          <a:p>
            <a:pPr>
              <a:defRPr/>
            </a:pPr>
            <a:r>
              <a:rPr lang="en-US" dirty="0"/>
              <a:t>Duration: April </a:t>
            </a:r>
            <a:r>
              <a:rPr lang="en-US" dirty="0" smtClean="0"/>
              <a:t>2013 </a:t>
            </a:r>
            <a:r>
              <a:rPr lang="en-US" dirty="0"/>
              <a:t>– April </a:t>
            </a:r>
            <a:r>
              <a:rPr lang="en-US" dirty="0" smtClean="0"/>
              <a:t>2015 </a:t>
            </a:r>
            <a:r>
              <a:rPr lang="en-US" dirty="0"/>
              <a:t>(Phase </a:t>
            </a:r>
            <a:r>
              <a:rPr lang="en-US" dirty="0" smtClean="0"/>
              <a:t>II)</a:t>
            </a:r>
            <a:endParaRPr lang="en-US" dirty="0"/>
          </a:p>
          <a:p>
            <a:pPr>
              <a:defRPr/>
            </a:pPr>
            <a:r>
              <a:rPr lang="en-US" dirty="0"/>
              <a:t>Grant </a:t>
            </a:r>
            <a:r>
              <a:rPr lang="en-US" dirty="0" smtClean="0"/>
              <a:t>Agreement: 604123 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57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Picture 65" descr="North-Sea Container Line 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51" y="1351039"/>
            <a:ext cx="1157783" cy="4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9144000" cy="1419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Partners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13074" y="5206852"/>
            <a:ext cx="70095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6124" y="419530"/>
            <a:ext cx="132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Coordinator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7499" y="994921"/>
            <a:ext cx="70095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1573" y="3480819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Technical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partners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4" name="Picture 10" descr="http://www.blogys.net/UserFiles/image/IB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30" y="3691182"/>
            <a:ext cx="106533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to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31" y="3187546"/>
            <a:ext cx="1065864" cy="3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infoespacial.com/wp-content/uploads/U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16" y="4293096"/>
            <a:ext cx="724695" cy="8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smartagrifood.eu/sites/default/files/styles/logos/public/content-images/partners/NKUA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12" y="4456378"/>
            <a:ext cx="1714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smartagrifood.eu/sites/default/files/styles/logos/public/content-images/partners/partners__0001_LEI_F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9" y="419530"/>
            <a:ext cx="17145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smartagrifood.eu/sites/default/files/styles/logos/public/content-images/partners/partners__0005_centMa-transparen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72" y="5416733"/>
            <a:ext cx="1714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smartagrifood.eu/sites/default/files/styles/logos/public/content-images/partners/partners__0000_KTBL_Logo_pos_2-zeil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80" y="6105402"/>
            <a:ext cx="1199803" cy="4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smartagrifood.eu/sites/default/files/styles/logos/public/content-images/partners/partners__0010_cmyk_green_blacktext_bha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50" y="5416733"/>
            <a:ext cx="1327070" cy="5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smartagrifood.eu/sites/default/files/styles/logos/public/content-images/partners/partners__0003_opekepe_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69" y="2160634"/>
            <a:ext cx="17145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smartagrifood.eu/sites/default/files/styles/logos/public/content-images/partners/partners__0007_ATB-Logo-Farb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07" y="3283505"/>
            <a:ext cx="1203951" cy="3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logocu.gen.tr/logolar/K/Koc%20Sistem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02" y="2914578"/>
            <a:ext cx="1332603" cy="7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The Open Grou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30" y="3186446"/>
            <a:ext cx="1530081" cy="3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flabel.org/en/upload/logos/logo.wageningen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31" y="5952890"/>
            <a:ext cx="1811414" cy="7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1561693" y="2780928"/>
            <a:ext cx="70095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34" descr="http://www.eft.com/sites/default/files/imagecache/span-7/logo_kuehne_nagel_0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9" y="1266495"/>
            <a:ext cx="788977" cy="5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6" descr="http://queenbeecoupons.com/wp-content/upload/2012/01/gs1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81" y="1248344"/>
            <a:ext cx="767964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8" descr="http://www.shallowwater.ugent.be/fig/shallow/logo_marintek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97" y="1309579"/>
            <a:ext cx="1101499" cy="4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0" descr="http://www.diomedes-project.eu/partners/arcelik_lo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08" y="1401784"/>
            <a:ext cx="1188076" cy="3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0" descr="https://si0.twimg.com/profile_images/1149975029/LOGO_enoll_new_transp_bigger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59" y="5997699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2" descr="http://upload.wikimedia.org/wikipedia/commons/1/1a/IMinds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38" y="5412615"/>
            <a:ext cx="1285658" cy="4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6" descr="http://www.juliettecrowe.com/back/uploads/55443529342301190_plusfrec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66" y="2105491"/>
            <a:ext cx="8477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http://www.agf.nl/nieuws/2012/logos/europoolsystem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4" y="2061130"/>
            <a:ext cx="1039407" cy="4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2" descr="https://encrypted-tbn0.gstatic.com/images?q=tbn:ANd9GcRoMI5pLKks99Eys-hRxrrdwUAYB3sfimnLTDBa_GOYXwW1FOihj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69" y="1348831"/>
            <a:ext cx="1294167" cy="4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40" y="2190582"/>
            <a:ext cx="1833042" cy="22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79781" y="1593448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Trial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partners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6124" y="5371123"/>
            <a:ext cx="133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Knowledge and networking partners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95" name="Picture 71" descr="http://www.uni-due.de/style_15/i/logo.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62" y="3746435"/>
            <a:ext cx="1714500" cy="5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523977\AppData\Local\Microsoft\Windows\Temporary Internet Files\Content.Outlook\2F0R1RX2\innovators_logo_eng.bmp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4" y="3860364"/>
            <a:ext cx="2183438" cy="3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0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02" y="3772089"/>
            <a:ext cx="14935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23930" y="6017454"/>
            <a:ext cx="2385356" cy="840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Pert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2" y="177976"/>
            <a:ext cx="2442719" cy="610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8124" y="112728"/>
            <a:ext cx="1795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prstClr val="black"/>
                </a:solidFill>
              </a:rPr>
              <a:t>Partners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80" y="1925857"/>
            <a:ext cx="1391128" cy="75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Call partners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6" y="1412776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29" y="2564904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4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5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3"/>
            <a:ext cx="126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2564904"/>
            <a:ext cx="1266825" cy="9620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BO-MO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428" y="3717032"/>
            <a:ext cx="1266825" cy="9620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Snoop Media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4184" y="3717032"/>
            <a:ext cx="1266825" cy="9620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Mobics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49426" y="2306419"/>
            <a:ext cx="4918445" cy="4072350"/>
            <a:chOff x="1649426" y="1988840"/>
            <a:chExt cx="5321405" cy="4389929"/>
          </a:xfrm>
        </p:grpSpPr>
        <p:sp>
          <p:nvSpPr>
            <p:cNvPr id="1786" name="Frame 10"/>
            <p:cNvSpPr/>
            <p:nvPr/>
          </p:nvSpPr>
          <p:spPr>
            <a:xfrm>
              <a:off x="1649426" y="1988840"/>
              <a:ext cx="4707919" cy="4389929"/>
            </a:xfrm>
            <a:prstGeom prst="frame">
              <a:avLst>
                <a:gd name="adj1" fmla="val 918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 anchorCtr="1"/>
            <a:lstStyle/>
            <a:p>
              <a:pPr algn="ctr"/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787" name="TextBox 13"/>
            <p:cNvSpPr txBox="1"/>
            <p:nvPr/>
          </p:nvSpPr>
          <p:spPr>
            <a:xfrm>
              <a:off x="1719941" y="6026767"/>
              <a:ext cx="2723300" cy="295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T270: Security, Privacy, Trust Framework: SPT (KOC)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788" name="Rectangle 6"/>
            <p:cNvSpPr/>
            <p:nvPr/>
          </p:nvSpPr>
          <p:spPr>
            <a:xfrm>
              <a:off x="2694795" y="5047984"/>
              <a:ext cx="3146074" cy="63976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T250: System &amp; Data Integration (ATOS)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789" name="Rectangle 8"/>
            <p:cNvSpPr/>
            <p:nvPr/>
          </p:nvSpPr>
          <p:spPr>
            <a:xfrm>
              <a:off x="2694795" y="4263668"/>
              <a:ext cx="3146074" cy="6509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T240: B2B Collaboration Core (IBM)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790" name="Flowchart: Magnetic Disk 7"/>
            <p:cNvSpPr/>
            <p:nvPr/>
          </p:nvSpPr>
          <p:spPr bwMode="gray">
            <a:xfrm>
              <a:off x="2694795" y="3445268"/>
              <a:ext cx="3127483" cy="731428"/>
            </a:xfrm>
            <a:prstGeom prst="flowChartMagneticDisk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791" name="TextBox 44"/>
            <p:cNvSpPr txBox="1"/>
            <p:nvPr/>
          </p:nvSpPr>
          <p:spPr>
            <a:xfrm>
              <a:off x="3329961" y="3764449"/>
              <a:ext cx="1137746" cy="271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T230: App Store (IBM)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792" name="Rectangle 4"/>
            <p:cNvSpPr/>
            <p:nvPr/>
          </p:nvSpPr>
          <p:spPr>
            <a:xfrm>
              <a:off x="2694795" y="2679861"/>
              <a:ext cx="3127483" cy="6186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T220: User Front-End (ATOS)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793" name="Rectangle 9"/>
            <p:cNvSpPr/>
            <p:nvPr/>
          </p:nvSpPr>
          <p:spPr>
            <a:xfrm rot="16200000">
              <a:off x="891339" y="3954424"/>
              <a:ext cx="3007885" cy="458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T260: Operating  Environment</a:t>
              </a:r>
              <a:br>
                <a:rPr lang="en-US" sz="1600" b="1" dirty="0" smtClean="0">
                  <a:solidFill>
                    <a:prstClr val="black"/>
                  </a:solidFill>
                </a:rPr>
              </a:br>
              <a:r>
                <a:rPr lang="en-US" sz="1600" b="1" dirty="0" smtClean="0">
                  <a:solidFill>
                    <a:prstClr val="black"/>
                  </a:solidFill>
                </a:rPr>
                <a:t>(IBM)</a:t>
              </a:r>
              <a:endParaRPr lang="en-US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794" name="Rectangle 14"/>
            <p:cNvSpPr/>
            <p:nvPr/>
          </p:nvSpPr>
          <p:spPr>
            <a:xfrm>
              <a:off x="6452065" y="1988841"/>
              <a:ext cx="518766" cy="43547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T280: Software Development Toolkit:</a:t>
              </a:r>
              <a:br>
                <a:rPr lang="en-US" sz="1600" b="1" dirty="0" smtClean="0">
                  <a:solidFill>
                    <a:prstClr val="black"/>
                  </a:solidFill>
                </a:rPr>
              </a:br>
              <a:r>
                <a:rPr lang="en-US" sz="1600" b="1" dirty="0" smtClean="0">
                  <a:solidFill>
                    <a:prstClr val="black"/>
                  </a:solidFill>
                </a:rPr>
                <a:t>SDK (ATOS)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44" y="-114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FIspace ecosystem development</a:t>
            </a:r>
            <a:endParaRPr lang="en-US" sz="3600" b="0" dirty="0"/>
          </a:p>
        </p:txBody>
      </p:sp>
      <p:sp>
        <p:nvSpPr>
          <p:cNvPr id="354" name="Rectangle 77"/>
          <p:cNvSpPr>
            <a:spLocks noChangeArrowheads="1"/>
          </p:cNvSpPr>
          <p:nvPr/>
        </p:nvSpPr>
        <p:spPr bwMode="auto">
          <a:xfrm rot="16200000">
            <a:off x="-382875" y="1610961"/>
            <a:ext cx="1469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Industries</a:t>
            </a:r>
          </a:p>
          <a:p>
            <a:pPr algn="ctr"/>
            <a:r>
              <a:rPr lang="en-US" sz="1600" dirty="0" smtClean="0">
                <a:solidFill>
                  <a:srgbClr val="1F497D">
                    <a:lumMod val="75000"/>
                  </a:srgbClr>
                </a:solidFill>
              </a:rPr>
              <a:t>(converging)</a:t>
            </a:r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56" name="Rectangle 77"/>
          <p:cNvSpPr>
            <a:spLocks noChangeArrowheads="1"/>
          </p:cNvSpPr>
          <p:nvPr/>
        </p:nvSpPr>
        <p:spPr bwMode="auto">
          <a:xfrm>
            <a:off x="572762" y="1217561"/>
            <a:ext cx="26643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Farming &amp; Manufacturing</a:t>
            </a:r>
          </a:p>
        </p:txBody>
      </p:sp>
      <p:sp>
        <p:nvSpPr>
          <p:cNvPr id="357" name="Rectangle 77"/>
          <p:cNvSpPr>
            <a:spLocks noChangeArrowheads="1"/>
          </p:cNvSpPr>
          <p:nvPr/>
        </p:nvSpPr>
        <p:spPr bwMode="auto">
          <a:xfrm>
            <a:off x="3159392" y="1218949"/>
            <a:ext cx="2025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Transport &amp; Logistics</a:t>
            </a:r>
          </a:p>
        </p:txBody>
      </p:sp>
      <p:sp>
        <p:nvSpPr>
          <p:cNvPr id="445" name="TextBox 444"/>
          <p:cNvSpPr txBox="1"/>
          <p:nvPr/>
        </p:nvSpPr>
        <p:spPr>
          <a:xfrm>
            <a:off x="780784" y="2163044"/>
            <a:ext cx="2330766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 smtClean="0">
                <a:solidFill>
                  <a:srgbClr val="1F497D">
                    <a:lumMod val="75000"/>
                  </a:srgbClr>
                </a:solidFill>
                <a:ea typeface="Arial Unicode MS" pitchFamily="34" charset="-128"/>
                <a:cs typeface="Calibri" pitchFamily="34" charset="0"/>
              </a:rPr>
              <a:t>(Producers, Farmers, Manufacturers, Suppliers, ..)</a:t>
            </a:r>
          </a:p>
        </p:txBody>
      </p:sp>
      <p:sp>
        <p:nvSpPr>
          <p:cNvPr id="533" name="Rectangle 77"/>
          <p:cNvSpPr>
            <a:spLocks noChangeArrowheads="1"/>
          </p:cNvSpPr>
          <p:nvPr/>
        </p:nvSpPr>
        <p:spPr bwMode="auto">
          <a:xfrm>
            <a:off x="5161700" y="1224873"/>
            <a:ext cx="1831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Wholesale &amp; Retail</a:t>
            </a:r>
          </a:p>
        </p:txBody>
      </p:sp>
      <p:grpSp>
        <p:nvGrpSpPr>
          <p:cNvPr id="2924" name="Group 2923"/>
          <p:cNvGrpSpPr/>
          <p:nvPr/>
        </p:nvGrpSpPr>
        <p:grpSpPr>
          <a:xfrm>
            <a:off x="950780" y="1478096"/>
            <a:ext cx="1962427" cy="723893"/>
            <a:chOff x="950780" y="1478096"/>
            <a:chExt cx="1962427" cy="723893"/>
          </a:xfrm>
        </p:grpSpPr>
        <p:grpSp>
          <p:nvGrpSpPr>
            <p:cNvPr id="325" name="Group 324"/>
            <p:cNvGrpSpPr/>
            <p:nvPr/>
          </p:nvGrpSpPr>
          <p:grpSpPr>
            <a:xfrm>
              <a:off x="1096455" y="1501256"/>
              <a:ext cx="401552" cy="427608"/>
              <a:chOff x="7858065" y="2965388"/>
              <a:chExt cx="401552" cy="427608"/>
            </a:xfrm>
          </p:grpSpPr>
          <p:grpSp>
            <p:nvGrpSpPr>
              <p:cNvPr id="326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348" name="Oval 347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5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5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5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5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27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4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28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33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4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29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3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3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296" name="Group 295"/>
            <p:cNvGrpSpPr/>
            <p:nvPr/>
          </p:nvGrpSpPr>
          <p:grpSpPr>
            <a:xfrm>
              <a:off x="2000972" y="1728718"/>
              <a:ext cx="401552" cy="427608"/>
              <a:chOff x="7858065" y="2965388"/>
              <a:chExt cx="401552" cy="427608"/>
            </a:xfrm>
          </p:grpSpPr>
          <p:grpSp>
            <p:nvGrpSpPr>
              <p:cNvPr id="29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319" name="Oval 31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2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2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2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2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2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1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9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30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1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0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0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0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1566314" y="1501187"/>
              <a:ext cx="401552" cy="427608"/>
              <a:chOff x="7858065" y="2965388"/>
              <a:chExt cx="401552" cy="427608"/>
            </a:xfrm>
          </p:grpSpPr>
          <p:grpSp>
            <p:nvGrpSpPr>
              <p:cNvPr id="151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7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2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6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3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6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4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1270306" y="1662363"/>
              <a:ext cx="401552" cy="427608"/>
              <a:chOff x="7858065" y="2965388"/>
              <a:chExt cx="401552" cy="427608"/>
            </a:xfrm>
          </p:grpSpPr>
          <p:grpSp>
            <p:nvGrpSpPr>
              <p:cNvPr id="123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4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4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5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3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6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2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1554586" y="1744427"/>
              <a:ext cx="401552" cy="427608"/>
              <a:chOff x="7858065" y="2965388"/>
              <a:chExt cx="401552" cy="427608"/>
            </a:xfrm>
          </p:grpSpPr>
          <p:grpSp>
            <p:nvGrpSpPr>
              <p:cNvPr id="95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1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1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97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0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1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98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9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0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1777322" y="1659443"/>
              <a:ext cx="401552" cy="427608"/>
              <a:chOff x="7858065" y="2965388"/>
              <a:chExt cx="401552" cy="427608"/>
            </a:xfrm>
          </p:grpSpPr>
          <p:grpSp>
            <p:nvGrpSpPr>
              <p:cNvPr id="6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89" name="Oval 8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8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7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358" name="Group 357"/>
            <p:cNvGrpSpPr/>
            <p:nvPr/>
          </p:nvGrpSpPr>
          <p:grpSpPr>
            <a:xfrm>
              <a:off x="2228630" y="1526943"/>
              <a:ext cx="401552" cy="427608"/>
              <a:chOff x="7858065" y="2965388"/>
              <a:chExt cx="401552" cy="427608"/>
            </a:xfrm>
          </p:grpSpPr>
          <p:grpSp>
            <p:nvGrpSpPr>
              <p:cNvPr id="359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381" name="Oval 38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8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8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8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8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8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60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7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8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61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36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7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62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6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6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6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6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6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6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387" name="Group 386"/>
            <p:cNvGrpSpPr/>
            <p:nvPr/>
          </p:nvGrpSpPr>
          <p:grpSpPr>
            <a:xfrm>
              <a:off x="2321973" y="1774381"/>
              <a:ext cx="401552" cy="427608"/>
              <a:chOff x="7858065" y="2965388"/>
              <a:chExt cx="401552" cy="427608"/>
            </a:xfrm>
          </p:grpSpPr>
          <p:grpSp>
            <p:nvGrpSpPr>
              <p:cNvPr id="388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410" name="Oval 409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1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1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1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1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1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89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40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90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39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9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0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391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39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9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9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9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9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39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416" name="Group 415"/>
            <p:cNvGrpSpPr/>
            <p:nvPr/>
          </p:nvGrpSpPr>
          <p:grpSpPr>
            <a:xfrm>
              <a:off x="2511655" y="1596218"/>
              <a:ext cx="401552" cy="427608"/>
              <a:chOff x="7858065" y="2965388"/>
              <a:chExt cx="401552" cy="427608"/>
            </a:xfrm>
          </p:grpSpPr>
          <p:grpSp>
            <p:nvGrpSpPr>
              <p:cNvPr id="41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439" name="Oval 43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4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4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4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4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41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43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41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42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3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42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42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2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446" name="Group 445"/>
            <p:cNvGrpSpPr/>
            <p:nvPr/>
          </p:nvGrpSpPr>
          <p:grpSpPr>
            <a:xfrm>
              <a:off x="950780" y="1689300"/>
              <a:ext cx="401552" cy="427608"/>
              <a:chOff x="7858065" y="2965388"/>
              <a:chExt cx="401552" cy="427608"/>
            </a:xfrm>
          </p:grpSpPr>
          <p:grpSp>
            <p:nvGrpSpPr>
              <p:cNvPr id="44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469" name="Oval 46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7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7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7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7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7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44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46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44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45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6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45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45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45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534" name="Group 533"/>
            <p:cNvGrpSpPr/>
            <p:nvPr/>
          </p:nvGrpSpPr>
          <p:grpSpPr>
            <a:xfrm>
              <a:off x="1929722" y="1519243"/>
              <a:ext cx="401552" cy="427608"/>
              <a:chOff x="7858065" y="2965388"/>
              <a:chExt cx="401552" cy="427608"/>
            </a:xfrm>
          </p:grpSpPr>
          <p:grpSp>
            <p:nvGrpSpPr>
              <p:cNvPr id="535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557" name="Oval 556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6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6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6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536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55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537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54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5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538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53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4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563" name="Group 562"/>
            <p:cNvGrpSpPr/>
            <p:nvPr/>
          </p:nvGrpSpPr>
          <p:grpSpPr>
            <a:xfrm>
              <a:off x="1307375" y="1478096"/>
              <a:ext cx="401552" cy="427608"/>
              <a:chOff x="7858065" y="2965388"/>
              <a:chExt cx="401552" cy="427608"/>
            </a:xfrm>
          </p:grpSpPr>
          <p:grpSp>
            <p:nvGrpSpPr>
              <p:cNvPr id="564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586" name="Oval 585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9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9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565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58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8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566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57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567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56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6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57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592" name="Rectangle 77"/>
          <p:cNvSpPr>
            <a:spLocks noChangeArrowheads="1"/>
          </p:cNvSpPr>
          <p:nvPr/>
        </p:nvSpPr>
        <p:spPr bwMode="auto">
          <a:xfrm>
            <a:off x="7072130" y="1208407"/>
            <a:ext cx="15198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cs typeface="Calibri" pitchFamily="34" charset="0"/>
              </a:rPr>
              <a:t> Health Sector</a:t>
            </a:r>
          </a:p>
        </p:txBody>
      </p:sp>
      <p:grpSp>
        <p:nvGrpSpPr>
          <p:cNvPr id="2925" name="Group 2924"/>
          <p:cNvGrpSpPr/>
          <p:nvPr/>
        </p:nvGrpSpPr>
        <p:grpSpPr>
          <a:xfrm>
            <a:off x="3212571" y="1497646"/>
            <a:ext cx="1893147" cy="804397"/>
            <a:chOff x="3212571" y="1497646"/>
            <a:chExt cx="1893147" cy="804397"/>
          </a:xfrm>
        </p:grpSpPr>
        <p:grpSp>
          <p:nvGrpSpPr>
            <p:cNvPr id="622" name="Group 621"/>
            <p:cNvGrpSpPr/>
            <p:nvPr/>
          </p:nvGrpSpPr>
          <p:grpSpPr>
            <a:xfrm>
              <a:off x="4080334" y="1748268"/>
              <a:ext cx="401552" cy="427608"/>
              <a:chOff x="7858065" y="2965388"/>
              <a:chExt cx="401552" cy="427608"/>
            </a:xfrm>
          </p:grpSpPr>
          <p:grpSp>
            <p:nvGrpSpPr>
              <p:cNvPr id="623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645" name="Oval 644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5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24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63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4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25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63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26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62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2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2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3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651" name="Group 650"/>
            <p:cNvGrpSpPr/>
            <p:nvPr/>
          </p:nvGrpSpPr>
          <p:grpSpPr>
            <a:xfrm>
              <a:off x="3645676" y="1520737"/>
              <a:ext cx="401552" cy="427608"/>
              <a:chOff x="7858065" y="2965388"/>
              <a:chExt cx="401552" cy="427608"/>
            </a:xfrm>
          </p:grpSpPr>
          <p:grpSp>
            <p:nvGrpSpPr>
              <p:cNvPr id="652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67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53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66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7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54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66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55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65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5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5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5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6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680" name="Group 679"/>
            <p:cNvGrpSpPr/>
            <p:nvPr/>
          </p:nvGrpSpPr>
          <p:grpSpPr>
            <a:xfrm>
              <a:off x="3349668" y="1681913"/>
              <a:ext cx="401552" cy="427608"/>
              <a:chOff x="7858065" y="2965388"/>
              <a:chExt cx="401552" cy="427608"/>
            </a:xfrm>
          </p:grpSpPr>
          <p:grpSp>
            <p:nvGrpSpPr>
              <p:cNvPr id="681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70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82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69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0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83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69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684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68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8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8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8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8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69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709" name="Group 708"/>
            <p:cNvGrpSpPr/>
            <p:nvPr/>
          </p:nvGrpSpPr>
          <p:grpSpPr>
            <a:xfrm>
              <a:off x="3633948" y="1763977"/>
              <a:ext cx="401552" cy="427608"/>
              <a:chOff x="7858065" y="2965388"/>
              <a:chExt cx="401552" cy="427608"/>
            </a:xfrm>
          </p:grpSpPr>
          <p:grpSp>
            <p:nvGrpSpPr>
              <p:cNvPr id="710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73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11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2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3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12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72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2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13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1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1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1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1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1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1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738" name="Group 737"/>
            <p:cNvGrpSpPr/>
            <p:nvPr/>
          </p:nvGrpSpPr>
          <p:grpSpPr>
            <a:xfrm>
              <a:off x="3856684" y="1678993"/>
              <a:ext cx="401552" cy="427608"/>
              <a:chOff x="7858065" y="2965388"/>
              <a:chExt cx="401552" cy="427608"/>
            </a:xfrm>
          </p:grpSpPr>
          <p:grpSp>
            <p:nvGrpSpPr>
              <p:cNvPr id="739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761" name="Oval 76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40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5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6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41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74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5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42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4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4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4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4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4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4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767" name="Group 766"/>
            <p:cNvGrpSpPr/>
            <p:nvPr/>
          </p:nvGrpSpPr>
          <p:grpSpPr>
            <a:xfrm>
              <a:off x="4307992" y="1546493"/>
              <a:ext cx="401552" cy="427608"/>
              <a:chOff x="7858065" y="2965388"/>
              <a:chExt cx="401552" cy="427608"/>
            </a:xfrm>
          </p:grpSpPr>
          <p:grpSp>
            <p:nvGrpSpPr>
              <p:cNvPr id="768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790" name="Oval 789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9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9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9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9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9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69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8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70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77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7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8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71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77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7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7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7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7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77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796" name="Group 795"/>
            <p:cNvGrpSpPr/>
            <p:nvPr/>
          </p:nvGrpSpPr>
          <p:grpSpPr>
            <a:xfrm>
              <a:off x="4372760" y="1755831"/>
              <a:ext cx="401552" cy="427608"/>
              <a:chOff x="7858065" y="2965388"/>
              <a:chExt cx="401552" cy="427608"/>
            </a:xfrm>
          </p:grpSpPr>
          <p:grpSp>
            <p:nvGrpSpPr>
              <p:cNvPr id="79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819" name="Oval 81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2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2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2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2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2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9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81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79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80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1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0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80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0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825" name="Group 824"/>
            <p:cNvGrpSpPr/>
            <p:nvPr/>
          </p:nvGrpSpPr>
          <p:grpSpPr>
            <a:xfrm>
              <a:off x="4591017" y="1615768"/>
              <a:ext cx="401552" cy="427608"/>
              <a:chOff x="7858065" y="2965388"/>
              <a:chExt cx="401552" cy="427608"/>
            </a:xfrm>
          </p:grpSpPr>
          <p:grpSp>
            <p:nvGrpSpPr>
              <p:cNvPr id="826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848" name="Oval 847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5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5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5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5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27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84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28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83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4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29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83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3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854" name="TextBox 853"/>
            <p:cNvSpPr txBox="1"/>
            <p:nvPr/>
          </p:nvSpPr>
          <p:spPr>
            <a:xfrm>
              <a:off x="3212571" y="2163544"/>
              <a:ext cx="189314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157163" indent="-15716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900" kern="0" dirty="0" smtClean="0">
                  <a:solidFill>
                    <a:srgbClr val="1F497D">
                      <a:lumMod val="75000"/>
                    </a:srgbClr>
                  </a:solidFill>
                  <a:ea typeface="Arial Unicode MS" pitchFamily="34" charset="-128"/>
                  <a:cs typeface="Calibri" pitchFamily="34" charset="0"/>
                </a:rPr>
                <a:t>(Forwarder, Carriers, 3PL / 4PL, Ports, …)</a:t>
              </a:r>
            </a:p>
          </p:txBody>
        </p:sp>
        <p:grpSp>
          <p:nvGrpSpPr>
            <p:cNvPr id="884" name="Group 883"/>
            <p:cNvGrpSpPr/>
            <p:nvPr/>
          </p:nvGrpSpPr>
          <p:grpSpPr>
            <a:xfrm>
              <a:off x="4009084" y="1538793"/>
              <a:ext cx="401552" cy="427608"/>
              <a:chOff x="7858065" y="2965388"/>
              <a:chExt cx="401552" cy="427608"/>
            </a:xfrm>
          </p:grpSpPr>
          <p:grpSp>
            <p:nvGrpSpPr>
              <p:cNvPr id="885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907" name="Oval 906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1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1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1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86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90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87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89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0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888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88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89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913" name="Group 912"/>
            <p:cNvGrpSpPr/>
            <p:nvPr/>
          </p:nvGrpSpPr>
          <p:grpSpPr>
            <a:xfrm>
              <a:off x="3386737" y="1497646"/>
              <a:ext cx="401552" cy="427608"/>
              <a:chOff x="7858065" y="2965388"/>
              <a:chExt cx="401552" cy="427608"/>
            </a:xfrm>
          </p:grpSpPr>
          <p:grpSp>
            <p:nvGrpSpPr>
              <p:cNvPr id="914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936" name="Oval 935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4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4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915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93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3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916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92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917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91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1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92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1465" name="TextBox 1464"/>
          <p:cNvSpPr txBox="1"/>
          <p:nvPr/>
        </p:nvSpPr>
        <p:spPr>
          <a:xfrm>
            <a:off x="5189425" y="2167920"/>
            <a:ext cx="1873911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 smtClean="0">
                <a:solidFill>
                  <a:srgbClr val="1F497D">
                    <a:lumMod val="75000"/>
                  </a:srgbClr>
                </a:solidFill>
                <a:ea typeface="Arial Unicode MS" pitchFamily="34" charset="-128"/>
                <a:cs typeface="Calibri" pitchFamily="34" charset="0"/>
              </a:rPr>
              <a:t>(Warehouses, Supermarkets, Stores,  …)</a:t>
            </a:r>
          </a:p>
        </p:txBody>
      </p:sp>
      <p:grpSp>
        <p:nvGrpSpPr>
          <p:cNvPr id="2926" name="Group 2925"/>
          <p:cNvGrpSpPr/>
          <p:nvPr/>
        </p:nvGrpSpPr>
        <p:grpSpPr>
          <a:xfrm>
            <a:off x="5326522" y="1502022"/>
            <a:ext cx="1642901" cy="693939"/>
            <a:chOff x="5326522" y="1502022"/>
            <a:chExt cx="1642901" cy="693939"/>
          </a:xfrm>
        </p:grpSpPr>
        <p:grpSp>
          <p:nvGrpSpPr>
            <p:cNvPr id="1233" name="Group 1232"/>
            <p:cNvGrpSpPr/>
            <p:nvPr/>
          </p:nvGrpSpPr>
          <p:grpSpPr>
            <a:xfrm>
              <a:off x="6057188" y="1752644"/>
              <a:ext cx="401552" cy="427608"/>
              <a:chOff x="7858065" y="2965388"/>
              <a:chExt cx="401552" cy="427608"/>
            </a:xfrm>
          </p:grpSpPr>
          <p:grpSp>
            <p:nvGrpSpPr>
              <p:cNvPr id="1234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256" name="Oval 1255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6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6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35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25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5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36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24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37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23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3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4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262" name="Group 1261"/>
            <p:cNvGrpSpPr/>
            <p:nvPr/>
          </p:nvGrpSpPr>
          <p:grpSpPr>
            <a:xfrm>
              <a:off x="5622530" y="1525113"/>
              <a:ext cx="401552" cy="427608"/>
              <a:chOff x="7858065" y="2965388"/>
              <a:chExt cx="401552" cy="427608"/>
            </a:xfrm>
          </p:grpSpPr>
          <p:grpSp>
            <p:nvGrpSpPr>
              <p:cNvPr id="1263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28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9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64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27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8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65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27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66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26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6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6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7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291" name="Group 1290"/>
            <p:cNvGrpSpPr/>
            <p:nvPr/>
          </p:nvGrpSpPr>
          <p:grpSpPr>
            <a:xfrm>
              <a:off x="5326522" y="1686289"/>
              <a:ext cx="401552" cy="427608"/>
              <a:chOff x="7858065" y="2965388"/>
              <a:chExt cx="401552" cy="427608"/>
            </a:xfrm>
          </p:grpSpPr>
          <p:grpSp>
            <p:nvGrpSpPr>
              <p:cNvPr id="1292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31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93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0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1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94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30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295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29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9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9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29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0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320" name="Group 1319"/>
            <p:cNvGrpSpPr/>
            <p:nvPr/>
          </p:nvGrpSpPr>
          <p:grpSpPr>
            <a:xfrm>
              <a:off x="5610802" y="1768353"/>
              <a:ext cx="401552" cy="427608"/>
              <a:chOff x="7858065" y="2965388"/>
              <a:chExt cx="401552" cy="427608"/>
            </a:xfrm>
          </p:grpSpPr>
          <p:grpSp>
            <p:nvGrpSpPr>
              <p:cNvPr id="1321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34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22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3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4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23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33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24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2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2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2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2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2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3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349" name="Group 1348"/>
            <p:cNvGrpSpPr/>
            <p:nvPr/>
          </p:nvGrpSpPr>
          <p:grpSpPr>
            <a:xfrm>
              <a:off x="5833538" y="1683369"/>
              <a:ext cx="401552" cy="427608"/>
              <a:chOff x="7858065" y="2965388"/>
              <a:chExt cx="401552" cy="427608"/>
            </a:xfrm>
          </p:grpSpPr>
          <p:grpSp>
            <p:nvGrpSpPr>
              <p:cNvPr id="1350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372" name="Oval 1371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51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6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7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52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36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6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53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5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5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5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5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5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5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378" name="Group 1377"/>
            <p:cNvGrpSpPr/>
            <p:nvPr/>
          </p:nvGrpSpPr>
          <p:grpSpPr>
            <a:xfrm>
              <a:off x="6284846" y="1550869"/>
              <a:ext cx="401552" cy="427608"/>
              <a:chOff x="7858065" y="2965388"/>
              <a:chExt cx="401552" cy="427608"/>
            </a:xfrm>
          </p:grpSpPr>
          <p:grpSp>
            <p:nvGrpSpPr>
              <p:cNvPr id="1379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401" name="Oval 140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80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9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0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81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38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9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382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38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8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8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8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8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38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407" name="Group 1406"/>
            <p:cNvGrpSpPr/>
            <p:nvPr/>
          </p:nvGrpSpPr>
          <p:grpSpPr>
            <a:xfrm>
              <a:off x="6349614" y="1760207"/>
              <a:ext cx="401552" cy="427608"/>
              <a:chOff x="7858065" y="2965388"/>
              <a:chExt cx="401552" cy="427608"/>
            </a:xfrm>
          </p:grpSpPr>
          <p:grpSp>
            <p:nvGrpSpPr>
              <p:cNvPr id="1408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430" name="Oval 1429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3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3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3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3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09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42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10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41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2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11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41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1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436" name="Group 1435"/>
            <p:cNvGrpSpPr/>
            <p:nvPr/>
          </p:nvGrpSpPr>
          <p:grpSpPr>
            <a:xfrm>
              <a:off x="6567871" y="1620144"/>
              <a:ext cx="401552" cy="427608"/>
              <a:chOff x="7858065" y="2965388"/>
              <a:chExt cx="401552" cy="427608"/>
            </a:xfrm>
          </p:grpSpPr>
          <p:grpSp>
            <p:nvGrpSpPr>
              <p:cNvPr id="143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459" name="Oval 145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6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6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6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6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6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3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45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3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44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5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4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44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4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466" name="Group 1465"/>
            <p:cNvGrpSpPr/>
            <p:nvPr/>
          </p:nvGrpSpPr>
          <p:grpSpPr>
            <a:xfrm>
              <a:off x="5985938" y="1543169"/>
              <a:ext cx="401552" cy="427608"/>
              <a:chOff x="7858065" y="2965388"/>
              <a:chExt cx="401552" cy="427608"/>
            </a:xfrm>
          </p:grpSpPr>
          <p:grpSp>
            <p:nvGrpSpPr>
              <p:cNvPr id="146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489" name="Oval 148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9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9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9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9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9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6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48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6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47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8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7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47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47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495" name="Group 1494"/>
            <p:cNvGrpSpPr/>
            <p:nvPr/>
          </p:nvGrpSpPr>
          <p:grpSpPr>
            <a:xfrm>
              <a:off x="5363591" y="1502022"/>
              <a:ext cx="401552" cy="427608"/>
              <a:chOff x="7858065" y="2965388"/>
              <a:chExt cx="401552" cy="427608"/>
            </a:xfrm>
          </p:grpSpPr>
          <p:grpSp>
            <p:nvGrpSpPr>
              <p:cNvPr id="1496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518" name="Oval 1517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2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2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2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2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97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1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98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50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1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499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0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0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1756" name="TextBox 1755"/>
          <p:cNvSpPr txBox="1"/>
          <p:nvPr/>
        </p:nvSpPr>
        <p:spPr>
          <a:xfrm>
            <a:off x="7165446" y="2163544"/>
            <a:ext cx="1657505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 smtClean="0">
                <a:solidFill>
                  <a:srgbClr val="1F497D">
                    <a:lumMod val="75000"/>
                  </a:srgbClr>
                </a:solidFill>
                <a:ea typeface="Arial Unicode MS" pitchFamily="34" charset="-128"/>
                <a:cs typeface="Calibri" pitchFamily="34" charset="0"/>
              </a:rPr>
              <a:t> (Banks, Insurances, Authorities, ..´)</a:t>
            </a:r>
          </a:p>
        </p:txBody>
      </p:sp>
      <p:cxnSp>
        <p:nvCxnSpPr>
          <p:cNvPr id="1823" name="Straight Connector 1822"/>
          <p:cNvCxnSpPr/>
          <p:nvPr/>
        </p:nvCxnSpPr>
        <p:spPr>
          <a:xfrm>
            <a:off x="3168917" y="1262973"/>
            <a:ext cx="0" cy="1019152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4" name="Straight Connector 1823"/>
          <p:cNvCxnSpPr/>
          <p:nvPr/>
        </p:nvCxnSpPr>
        <p:spPr>
          <a:xfrm>
            <a:off x="5169167" y="1262973"/>
            <a:ext cx="0" cy="1019152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5" name="Straight Connector 1824"/>
          <p:cNvCxnSpPr/>
          <p:nvPr/>
        </p:nvCxnSpPr>
        <p:spPr>
          <a:xfrm>
            <a:off x="7105388" y="1262973"/>
            <a:ext cx="0" cy="1019152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9" name="AutoShape 96"/>
          <p:cNvCxnSpPr>
            <a:cxnSpLocks noChangeShapeType="1"/>
            <a:endCxn id="854" idx="2"/>
          </p:cNvCxnSpPr>
          <p:nvPr/>
        </p:nvCxnSpPr>
        <p:spPr bwMode="auto">
          <a:xfrm flipV="1">
            <a:off x="4120862" y="2302043"/>
            <a:ext cx="38283" cy="64630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2" name="AutoShape 96"/>
          <p:cNvCxnSpPr>
            <a:cxnSpLocks noChangeShapeType="1"/>
            <a:endCxn id="1465" idx="2"/>
          </p:cNvCxnSpPr>
          <p:nvPr/>
        </p:nvCxnSpPr>
        <p:spPr bwMode="auto">
          <a:xfrm flipV="1">
            <a:off x="4992569" y="2306419"/>
            <a:ext cx="1133812" cy="64193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7" name="AutoShape 96"/>
          <p:cNvCxnSpPr>
            <a:cxnSpLocks noChangeShapeType="1"/>
            <a:endCxn id="1756" idx="2"/>
          </p:cNvCxnSpPr>
          <p:nvPr/>
        </p:nvCxnSpPr>
        <p:spPr bwMode="auto">
          <a:xfrm flipV="1">
            <a:off x="5533222" y="2302043"/>
            <a:ext cx="2460977" cy="64630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0" name="Rectangle 77"/>
          <p:cNvSpPr>
            <a:spLocks noChangeArrowheads="1"/>
          </p:cNvSpPr>
          <p:nvPr/>
        </p:nvSpPr>
        <p:spPr bwMode="auto">
          <a:xfrm>
            <a:off x="7236296" y="2564904"/>
            <a:ext cx="170735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ICT Industry </a:t>
            </a:r>
          </a:p>
          <a:p>
            <a:pPr algn="ctr"/>
            <a:r>
              <a:rPr lang="en-US" sz="1100" dirty="0" smtClean="0">
                <a:solidFill>
                  <a:srgbClr val="F79646">
                    <a:lumMod val="75000"/>
                  </a:srgbClr>
                </a:solidFill>
              </a:rPr>
              <a:t>(going to the Cloud)</a:t>
            </a:r>
            <a:endParaRPr lang="en-US" sz="11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899" name="TextBox 45"/>
          <p:cNvSpPr txBox="1">
            <a:spLocks noChangeArrowheads="1"/>
          </p:cNvSpPr>
          <p:nvPr/>
        </p:nvSpPr>
        <p:spPr bwMode="auto">
          <a:xfrm>
            <a:off x="7252318" y="5045901"/>
            <a:ext cx="1716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Cloud Operators &amp; Infrastructure Providers 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925" name="TextBox 45"/>
          <p:cNvSpPr txBox="1">
            <a:spLocks noChangeArrowheads="1"/>
          </p:cNvSpPr>
          <p:nvPr/>
        </p:nvSpPr>
        <p:spPr bwMode="auto">
          <a:xfrm>
            <a:off x="7079186" y="3212976"/>
            <a:ext cx="21013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Business Configurators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1955" name="AutoShape 96"/>
          <p:cNvCxnSpPr>
            <a:cxnSpLocks noChangeShapeType="1"/>
          </p:cNvCxnSpPr>
          <p:nvPr/>
        </p:nvCxnSpPr>
        <p:spPr bwMode="auto">
          <a:xfrm flipV="1">
            <a:off x="9121598" y="2447432"/>
            <a:ext cx="0" cy="1288"/>
          </a:xfrm>
          <a:prstGeom prst="straightConnector1">
            <a:avLst/>
          </a:prstGeom>
          <a:noFill/>
          <a:ln w="889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6" name="Straight Connector 177"/>
          <p:cNvCxnSpPr>
            <a:endCxn id="1925" idx="1"/>
          </p:cNvCxnSpPr>
          <p:nvPr/>
        </p:nvCxnSpPr>
        <p:spPr>
          <a:xfrm>
            <a:off x="6534540" y="3351475"/>
            <a:ext cx="544646" cy="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3" name="Group 2462"/>
          <p:cNvGrpSpPr/>
          <p:nvPr/>
        </p:nvGrpSpPr>
        <p:grpSpPr>
          <a:xfrm>
            <a:off x="7816061" y="5484145"/>
            <a:ext cx="401552" cy="427608"/>
            <a:chOff x="7858065" y="2965388"/>
            <a:chExt cx="401552" cy="427608"/>
          </a:xfrm>
        </p:grpSpPr>
        <p:grpSp>
          <p:nvGrpSpPr>
            <p:cNvPr id="2464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486" name="Oval 2485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7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8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9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90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91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465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480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1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2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3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4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85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466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474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5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6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7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8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9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467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468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69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0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1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2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73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492" name="Group 2491"/>
          <p:cNvGrpSpPr/>
          <p:nvPr/>
        </p:nvGrpSpPr>
        <p:grpSpPr>
          <a:xfrm>
            <a:off x="8099086" y="5521672"/>
            <a:ext cx="401552" cy="427608"/>
            <a:chOff x="7858065" y="2965388"/>
            <a:chExt cx="401552" cy="427608"/>
          </a:xfrm>
        </p:grpSpPr>
        <p:grpSp>
          <p:nvGrpSpPr>
            <p:cNvPr id="2493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515" name="Oval 2514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6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7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8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9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20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494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509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0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1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2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3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14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495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503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4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5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6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7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8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496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497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98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499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0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1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02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521" name="Group 2520"/>
          <p:cNvGrpSpPr/>
          <p:nvPr/>
        </p:nvGrpSpPr>
        <p:grpSpPr>
          <a:xfrm>
            <a:off x="8382980" y="5496695"/>
            <a:ext cx="401552" cy="427608"/>
            <a:chOff x="7858065" y="2965388"/>
            <a:chExt cx="401552" cy="427608"/>
          </a:xfrm>
        </p:grpSpPr>
        <p:grpSp>
          <p:nvGrpSpPr>
            <p:cNvPr id="2522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544" name="Oval 2543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5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6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7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8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9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523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538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9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0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1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2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43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524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532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3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4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5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6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7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525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526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27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28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29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0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31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550" name="Group 2549"/>
          <p:cNvGrpSpPr/>
          <p:nvPr/>
        </p:nvGrpSpPr>
        <p:grpSpPr>
          <a:xfrm>
            <a:off x="7517153" y="5476445"/>
            <a:ext cx="401552" cy="427608"/>
            <a:chOff x="7858065" y="2965388"/>
            <a:chExt cx="401552" cy="427608"/>
          </a:xfrm>
        </p:grpSpPr>
        <p:grpSp>
          <p:nvGrpSpPr>
            <p:cNvPr id="2551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573" name="Oval 2572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4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5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6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7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8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552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567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8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9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0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1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72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553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561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2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3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4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5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6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554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555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56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57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58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59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560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620" name="Group 2619"/>
          <p:cNvGrpSpPr/>
          <p:nvPr/>
        </p:nvGrpSpPr>
        <p:grpSpPr>
          <a:xfrm>
            <a:off x="7463705" y="3505337"/>
            <a:ext cx="401552" cy="427608"/>
            <a:chOff x="7858065" y="2965388"/>
            <a:chExt cx="401552" cy="427608"/>
          </a:xfrm>
        </p:grpSpPr>
        <p:grpSp>
          <p:nvGrpSpPr>
            <p:cNvPr id="2621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643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4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5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6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7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8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622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637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8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9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0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1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42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623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631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2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3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4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5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6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624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625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26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27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28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29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630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707" name="Group 2706"/>
          <p:cNvGrpSpPr/>
          <p:nvPr/>
        </p:nvGrpSpPr>
        <p:grpSpPr>
          <a:xfrm>
            <a:off x="7686143" y="3537863"/>
            <a:ext cx="401552" cy="427608"/>
            <a:chOff x="7858065" y="2965388"/>
            <a:chExt cx="401552" cy="427608"/>
          </a:xfrm>
        </p:grpSpPr>
        <p:grpSp>
          <p:nvGrpSpPr>
            <p:cNvPr id="2708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730" name="Oval 2729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31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32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33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34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35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09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724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5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6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7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8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9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10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718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19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0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1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2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23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11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712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13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14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15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16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17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736" name="Group 2735"/>
          <p:cNvGrpSpPr/>
          <p:nvPr/>
        </p:nvGrpSpPr>
        <p:grpSpPr>
          <a:xfrm>
            <a:off x="8126021" y="3531093"/>
            <a:ext cx="401552" cy="427608"/>
            <a:chOff x="7858065" y="2965388"/>
            <a:chExt cx="401552" cy="427608"/>
          </a:xfrm>
        </p:grpSpPr>
        <p:grpSp>
          <p:nvGrpSpPr>
            <p:cNvPr id="2737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759" name="Oval 2758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60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61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62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63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64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38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753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4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5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6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7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8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39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747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8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9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0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1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52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40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741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2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3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4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5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746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794" name="Group 2793"/>
          <p:cNvGrpSpPr/>
          <p:nvPr/>
        </p:nvGrpSpPr>
        <p:grpSpPr>
          <a:xfrm>
            <a:off x="8420476" y="3554648"/>
            <a:ext cx="401552" cy="427608"/>
            <a:chOff x="7858065" y="2965388"/>
            <a:chExt cx="401552" cy="427608"/>
          </a:xfrm>
        </p:grpSpPr>
        <p:grpSp>
          <p:nvGrpSpPr>
            <p:cNvPr id="2795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817" name="Oval 2816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8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9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20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21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22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96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811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2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3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4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5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6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97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805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6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7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8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9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10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798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799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0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1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2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3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04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823" name="Group 2822"/>
          <p:cNvGrpSpPr/>
          <p:nvPr/>
        </p:nvGrpSpPr>
        <p:grpSpPr>
          <a:xfrm>
            <a:off x="7827113" y="3523393"/>
            <a:ext cx="401552" cy="427608"/>
            <a:chOff x="7858065" y="2965388"/>
            <a:chExt cx="401552" cy="427608"/>
          </a:xfrm>
        </p:grpSpPr>
        <p:grpSp>
          <p:nvGrpSpPr>
            <p:cNvPr id="2824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846" name="Oval 2845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7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8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9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50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51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825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840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1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2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3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4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45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826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834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5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6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7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8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9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827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828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29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0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1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2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33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852" name="Group 2851"/>
          <p:cNvGrpSpPr/>
          <p:nvPr/>
        </p:nvGrpSpPr>
        <p:grpSpPr>
          <a:xfrm>
            <a:off x="7204766" y="3482246"/>
            <a:ext cx="401552" cy="427608"/>
            <a:chOff x="7858065" y="2965388"/>
            <a:chExt cx="401552" cy="427608"/>
          </a:xfrm>
        </p:grpSpPr>
        <p:grpSp>
          <p:nvGrpSpPr>
            <p:cNvPr id="2853" name="Group 49"/>
            <p:cNvGrpSpPr>
              <a:grpSpLocks/>
            </p:cNvGrpSpPr>
            <p:nvPr/>
          </p:nvGrpSpPr>
          <p:grpSpPr bwMode="auto">
            <a:xfrm>
              <a:off x="7934352" y="2965388"/>
              <a:ext cx="184926" cy="303330"/>
              <a:chOff x="1347" y="522"/>
              <a:chExt cx="105" cy="181"/>
            </a:xfrm>
          </p:grpSpPr>
          <p:sp>
            <p:nvSpPr>
              <p:cNvPr id="2875" name="Oval 2874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6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7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8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9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80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854" name="Group 49"/>
            <p:cNvGrpSpPr>
              <a:grpSpLocks/>
            </p:cNvGrpSpPr>
            <p:nvPr/>
          </p:nvGrpSpPr>
          <p:grpSpPr bwMode="auto">
            <a:xfrm>
              <a:off x="7858065" y="3050550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869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0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1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2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3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74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855" name="Group 49"/>
            <p:cNvGrpSpPr>
              <a:grpSpLocks/>
            </p:cNvGrpSpPr>
            <p:nvPr/>
          </p:nvGrpSpPr>
          <p:grpSpPr bwMode="auto">
            <a:xfrm>
              <a:off x="7992380" y="3089666"/>
              <a:ext cx="184926" cy="303330"/>
              <a:chOff x="1347" y="522"/>
              <a:chExt cx="105" cy="181"/>
            </a:xfrm>
          </p:grpSpPr>
          <p:sp>
            <p:nvSpPr>
              <p:cNvPr id="2863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4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5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6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7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8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  <p:grpSp>
          <p:nvGrpSpPr>
            <p:cNvPr id="2856" name="Group 49"/>
            <p:cNvGrpSpPr>
              <a:grpSpLocks/>
            </p:cNvGrpSpPr>
            <p:nvPr/>
          </p:nvGrpSpPr>
          <p:grpSpPr bwMode="auto">
            <a:xfrm>
              <a:off x="8074691" y="2991367"/>
              <a:ext cx="184926" cy="303331"/>
              <a:chOff x="1347" y="522"/>
              <a:chExt cx="105" cy="181"/>
            </a:xfrm>
            <a:solidFill>
              <a:schemeClr val="bg1"/>
            </a:solidFill>
          </p:grpSpPr>
          <p:sp>
            <p:nvSpPr>
              <p:cNvPr id="2857" name="Oval 50"/>
              <p:cNvSpPr>
                <a:spLocks noChangeArrowheads="1"/>
              </p:cNvSpPr>
              <p:nvPr/>
            </p:nvSpPr>
            <p:spPr bwMode="auto">
              <a:xfrm>
                <a:off x="1374" y="522"/>
                <a:ext cx="52" cy="52"/>
              </a:xfrm>
              <a:prstGeom prst="ellips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10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58" name="Line 51"/>
              <p:cNvSpPr>
                <a:spLocks noChangeShapeType="1"/>
              </p:cNvSpPr>
              <p:nvPr/>
            </p:nvSpPr>
            <p:spPr bwMode="auto">
              <a:xfrm>
                <a:off x="1400" y="574"/>
                <a:ext cx="1" cy="7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59" name="Line 52"/>
              <p:cNvSpPr>
                <a:spLocks noChangeShapeType="1"/>
              </p:cNvSpPr>
              <p:nvPr/>
            </p:nvSpPr>
            <p:spPr bwMode="auto">
              <a:xfrm flipV="1">
                <a:off x="1400" y="572"/>
                <a:ext cx="52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0" name="Line 53"/>
              <p:cNvSpPr>
                <a:spLocks noChangeShapeType="1"/>
              </p:cNvSpPr>
              <p:nvPr/>
            </p:nvSpPr>
            <p:spPr bwMode="auto">
              <a:xfrm flipH="1" flipV="1">
                <a:off x="1347" y="572"/>
                <a:ext cx="54" cy="28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1" name="Line 54"/>
              <p:cNvSpPr>
                <a:spLocks noChangeShapeType="1"/>
              </p:cNvSpPr>
              <p:nvPr/>
            </p:nvSpPr>
            <p:spPr bwMode="auto">
              <a:xfrm flipH="1">
                <a:off x="1347" y="651"/>
                <a:ext cx="54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  <p:sp>
            <p:nvSpPr>
              <p:cNvPr id="2862" name="Line 55"/>
              <p:cNvSpPr>
                <a:spLocks noChangeShapeType="1"/>
              </p:cNvSpPr>
              <p:nvPr/>
            </p:nvSpPr>
            <p:spPr bwMode="auto">
              <a:xfrm>
                <a:off x="1400" y="651"/>
                <a:ext cx="52" cy="52"/>
              </a:xfrm>
              <a:prstGeom prst="line">
                <a:avLst/>
              </a:prstGeom>
              <a:grp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p:grpSp>
      </p:grpSp>
      <p:grpSp>
        <p:nvGrpSpPr>
          <p:cNvPr id="2927" name="Group 2926"/>
          <p:cNvGrpSpPr/>
          <p:nvPr/>
        </p:nvGrpSpPr>
        <p:grpSpPr>
          <a:xfrm>
            <a:off x="7158198" y="1453068"/>
            <a:ext cx="1358621" cy="652792"/>
            <a:chOff x="7158198" y="1453068"/>
            <a:chExt cx="1358621" cy="652792"/>
          </a:xfrm>
        </p:grpSpPr>
        <p:grpSp>
          <p:nvGrpSpPr>
            <p:cNvPr id="1524" name="Group 1523"/>
            <p:cNvGrpSpPr/>
            <p:nvPr/>
          </p:nvGrpSpPr>
          <p:grpSpPr>
            <a:xfrm>
              <a:off x="7604584" y="1662543"/>
              <a:ext cx="401552" cy="427608"/>
              <a:chOff x="7858065" y="2965388"/>
              <a:chExt cx="401552" cy="427608"/>
            </a:xfrm>
          </p:grpSpPr>
          <p:grpSp>
            <p:nvGrpSpPr>
              <p:cNvPr id="1525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547" name="Oval 1546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5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5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5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26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4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27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53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4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28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2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3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553" name="Group 1552"/>
            <p:cNvGrpSpPr/>
            <p:nvPr/>
          </p:nvGrpSpPr>
          <p:grpSpPr>
            <a:xfrm>
              <a:off x="7436626" y="1501687"/>
              <a:ext cx="401552" cy="427608"/>
              <a:chOff x="7858065" y="2965388"/>
              <a:chExt cx="401552" cy="427608"/>
            </a:xfrm>
          </p:grpSpPr>
          <p:grpSp>
            <p:nvGrpSpPr>
              <p:cNvPr id="1554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57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8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8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55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7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7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56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56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557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55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5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56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611" name="Group 1610"/>
            <p:cNvGrpSpPr/>
            <p:nvPr/>
          </p:nvGrpSpPr>
          <p:grpSpPr>
            <a:xfrm>
              <a:off x="7158198" y="1678252"/>
              <a:ext cx="401552" cy="427608"/>
              <a:chOff x="7858065" y="2965388"/>
              <a:chExt cx="401552" cy="427608"/>
            </a:xfrm>
          </p:grpSpPr>
          <p:grpSp>
            <p:nvGrpSpPr>
              <p:cNvPr id="1612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63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613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62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3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614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62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615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61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1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1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1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2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640" name="Group 1639"/>
            <p:cNvGrpSpPr/>
            <p:nvPr/>
          </p:nvGrpSpPr>
          <p:grpSpPr>
            <a:xfrm>
              <a:off x="7403794" y="1661848"/>
              <a:ext cx="401552" cy="427608"/>
              <a:chOff x="7858065" y="2965388"/>
              <a:chExt cx="401552" cy="427608"/>
            </a:xfrm>
          </p:grpSpPr>
          <p:grpSp>
            <p:nvGrpSpPr>
              <p:cNvPr id="1641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663" name="Oval 1662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642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65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6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643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65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644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64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4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4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4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4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65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698" name="Group 1697"/>
            <p:cNvGrpSpPr/>
            <p:nvPr/>
          </p:nvGrpSpPr>
          <p:grpSpPr>
            <a:xfrm>
              <a:off x="7897010" y="1670106"/>
              <a:ext cx="401552" cy="427608"/>
              <a:chOff x="7858065" y="2965388"/>
              <a:chExt cx="401552" cy="427608"/>
            </a:xfrm>
          </p:grpSpPr>
          <p:grpSp>
            <p:nvGrpSpPr>
              <p:cNvPr id="1699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721" name="Oval 172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00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71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2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01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70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1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02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70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0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0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0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0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0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727" name="Group 1726"/>
            <p:cNvGrpSpPr/>
            <p:nvPr/>
          </p:nvGrpSpPr>
          <p:grpSpPr>
            <a:xfrm>
              <a:off x="8115267" y="1530043"/>
              <a:ext cx="401552" cy="427608"/>
              <a:chOff x="7858065" y="2965388"/>
              <a:chExt cx="401552" cy="427608"/>
            </a:xfrm>
          </p:grpSpPr>
          <p:grpSp>
            <p:nvGrpSpPr>
              <p:cNvPr id="1728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750" name="Oval 1749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5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5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5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5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5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29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74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30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73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3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4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31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73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3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3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3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3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3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757" name="Group 1756"/>
            <p:cNvGrpSpPr/>
            <p:nvPr/>
          </p:nvGrpSpPr>
          <p:grpSpPr>
            <a:xfrm>
              <a:off x="7190434" y="1453068"/>
              <a:ext cx="401552" cy="427608"/>
              <a:chOff x="7858065" y="2965388"/>
              <a:chExt cx="401552" cy="427608"/>
            </a:xfrm>
          </p:grpSpPr>
          <p:grpSp>
            <p:nvGrpSpPr>
              <p:cNvPr id="1758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1780" name="Oval 1779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8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8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8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8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8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59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77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60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176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7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1761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176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176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2889" name="Group 2888"/>
            <p:cNvGrpSpPr/>
            <p:nvPr/>
          </p:nvGrpSpPr>
          <p:grpSpPr>
            <a:xfrm>
              <a:off x="7809380" y="1479606"/>
              <a:ext cx="401552" cy="427608"/>
              <a:chOff x="7858065" y="2965388"/>
              <a:chExt cx="401552" cy="427608"/>
            </a:xfrm>
          </p:grpSpPr>
          <p:grpSp>
            <p:nvGrpSpPr>
              <p:cNvPr id="2890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912" name="Oval 2911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891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90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1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892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90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90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893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89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89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89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89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89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89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1F497D">
                        <a:lumMod val="75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1822" name="Rectangle 22"/>
          <p:cNvSpPr>
            <a:spLocks noChangeArrowheads="1"/>
          </p:cNvSpPr>
          <p:nvPr/>
        </p:nvSpPr>
        <p:spPr bwMode="auto">
          <a:xfrm flipV="1">
            <a:off x="89008" y="3068960"/>
            <a:ext cx="1026608" cy="2361426"/>
          </a:xfrm>
          <a:prstGeom prst="rect">
            <a:avLst/>
          </a:prstGeom>
          <a:solidFill>
            <a:schemeClr val="bg1">
              <a:lumMod val="95000"/>
            </a:schemeClr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1826" name="Imagen 5" descr="fi_ware_cuadrado_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" y="3120028"/>
            <a:ext cx="523658" cy="59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7" name="Rounded Rectangle 1826"/>
          <p:cNvSpPr/>
          <p:nvPr/>
        </p:nvSpPr>
        <p:spPr bwMode="gray">
          <a:xfrm>
            <a:off x="290826" y="4082517"/>
            <a:ext cx="608766" cy="152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050" b="1" kern="0" dirty="0">
                <a:solidFill>
                  <a:prstClr val="white"/>
                </a:solidFill>
                <a:ea typeface="Arial Unicode MS" pitchFamily="34" charset="-128"/>
                <a:cs typeface="Calibri" pitchFamily="34" charset="0"/>
              </a:rPr>
              <a:t>I2ND</a:t>
            </a:r>
          </a:p>
        </p:txBody>
      </p:sp>
      <p:sp>
        <p:nvSpPr>
          <p:cNvPr id="1828" name="Rounded Rectangle 1827"/>
          <p:cNvSpPr/>
          <p:nvPr/>
        </p:nvSpPr>
        <p:spPr bwMode="gray">
          <a:xfrm>
            <a:off x="290826" y="4281260"/>
            <a:ext cx="608766" cy="152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050" b="1" kern="0" dirty="0">
                <a:solidFill>
                  <a:prstClr val="white"/>
                </a:solidFill>
                <a:ea typeface="Arial Unicode MS" pitchFamily="34" charset="-128"/>
                <a:cs typeface="Calibri" pitchFamily="34" charset="0"/>
              </a:rPr>
              <a:t>IoT</a:t>
            </a:r>
          </a:p>
        </p:txBody>
      </p:sp>
      <p:sp>
        <p:nvSpPr>
          <p:cNvPr id="1830" name="Rounded Rectangle 1829"/>
          <p:cNvSpPr/>
          <p:nvPr/>
        </p:nvSpPr>
        <p:spPr bwMode="gray">
          <a:xfrm>
            <a:off x="290825" y="4480003"/>
            <a:ext cx="606425" cy="1444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050" b="1" u="sng" kern="0" dirty="0" err="1">
                <a:solidFill>
                  <a:prstClr val="white"/>
                </a:solidFill>
                <a:ea typeface="Arial Unicode MS" pitchFamily="34" charset="-128"/>
                <a:cs typeface="Calibri" pitchFamily="34" charset="0"/>
              </a:rPr>
              <a:t>IoC</a:t>
            </a:r>
            <a:endParaRPr lang="en-US" sz="1050" b="1" u="sng" kern="0" dirty="0">
              <a:solidFill>
                <a:prstClr val="white"/>
              </a:solidFill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831" name="Rounded Rectangle 1830"/>
          <p:cNvSpPr/>
          <p:nvPr/>
        </p:nvSpPr>
        <p:spPr bwMode="gray">
          <a:xfrm>
            <a:off x="290826" y="4670809"/>
            <a:ext cx="606425" cy="132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050" b="1" kern="0" dirty="0">
                <a:solidFill>
                  <a:prstClr val="white"/>
                </a:solidFill>
                <a:ea typeface="Arial Unicode MS" pitchFamily="34" charset="-128"/>
                <a:cs typeface="Calibri" pitchFamily="34" charset="0"/>
              </a:rPr>
              <a:t>IoS</a:t>
            </a:r>
          </a:p>
        </p:txBody>
      </p:sp>
      <p:sp>
        <p:nvSpPr>
          <p:cNvPr id="1833" name="Rounded Rectangle 1832"/>
          <p:cNvSpPr/>
          <p:nvPr/>
        </p:nvSpPr>
        <p:spPr bwMode="gray">
          <a:xfrm>
            <a:off x="290826" y="4864660"/>
            <a:ext cx="606425" cy="14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1050" b="1" kern="0" dirty="0">
                <a:solidFill>
                  <a:prstClr val="white"/>
                </a:solidFill>
                <a:ea typeface="Arial Unicode MS" pitchFamily="34" charset="-128"/>
                <a:cs typeface="Calibri" pitchFamily="34" charset="0"/>
              </a:rPr>
              <a:t>S&amp;T</a:t>
            </a:r>
          </a:p>
        </p:txBody>
      </p:sp>
      <p:sp>
        <p:nvSpPr>
          <p:cNvPr id="1838" name="Rectangle 77"/>
          <p:cNvSpPr>
            <a:spLocks noChangeArrowheads="1"/>
          </p:cNvSpPr>
          <p:nvPr/>
        </p:nvSpPr>
        <p:spPr bwMode="auto">
          <a:xfrm>
            <a:off x="165640" y="3631146"/>
            <a:ext cx="733952" cy="2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1000" b="1" i="1" dirty="0" smtClean="0">
                <a:solidFill>
                  <a:prstClr val="black"/>
                </a:solidFill>
                <a:cs typeface="Calibri" pitchFamily="34" charset="0"/>
              </a:rPr>
              <a:t>(+ follow up)</a:t>
            </a:r>
          </a:p>
        </p:txBody>
      </p:sp>
      <p:sp>
        <p:nvSpPr>
          <p:cNvPr id="1839" name="Rectangle 77"/>
          <p:cNvSpPr>
            <a:spLocks noChangeArrowheads="1"/>
          </p:cNvSpPr>
          <p:nvPr/>
        </p:nvSpPr>
        <p:spPr bwMode="auto">
          <a:xfrm>
            <a:off x="107504" y="3862615"/>
            <a:ext cx="936104" cy="2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cs typeface="Calibri" pitchFamily="34" charset="0"/>
              </a:rPr>
              <a:t>GENERIC ENABLERS</a:t>
            </a:r>
          </a:p>
        </p:txBody>
      </p:sp>
      <p:sp>
        <p:nvSpPr>
          <p:cNvPr id="1841" name="Rectangle 77"/>
          <p:cNvSpPr>
            <a:spLocks noChangeArrowheads="1"/>
          </p:cNvSpPr>
          <p:nvPr/>
        </p:nvSpPr>
        <p:spPr bwMode="auto">
          <a:xfrm>
            <a:off x="107504" y="5080684"/>
            <a:ext cx="936104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  <a:cs typeface="Calibri" pitchFamily="34" charset="0"/>
              </a:rPr>
              <a:t>DEVELOPMENT TOOLKIT</a:t>
            </a:r>
          </a:p>
        </p:txBody>
      </p:sp>
      <p:sp>
        <p:nvSpPr>
          <p:cNvPr id="19" name="Bent-Up Arrow 18"/>
          <p:cNvSpPr/>
          <p:nvPr/>
        </p:nvSpPr>
        <p:spPr>
          <a:xfrm rot="16200000" flipV="1">
            <a:off x="684887" y="2159926"/>
            <a:ext cx="571642" cy="1246423"/>
          </a:xfrm>
          <a:prstGeom prst="bentUpArrow">
            <a:avLst>
              <a:gd name="adj1" fmla="val 50000"/>
              <a:gd name="adj2" fmla="val 38843"/>
              <a:gd name="adj3" fmla="val 3576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36" name="TextBox 1835"/>
          <p:cNvSpPr txBox="1"/>
          <p:nvPr/>
        </p:nvSpPr>
        <p:spPr>
          <a:xfrm>
            <a:off x="395536" y="2633217"/>
            <a:ext cx="1025922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buClr>
                <a:srgbClr val="F0AB00"/>
              </a:buClr>
              <a:buSzPct val="80000"/>
              <a:defRPr/>
            </a:pPr>
            <a:r>
              <a:rPr lang="en-US" sz="1050" b="1" i="1" kern="0" dirty="0" smtClean="0">
                <a:solidFill>
                  <a:prstClr val="white">
                    <a:lumMod val="95000"/>
                  </a:prstClr>
                </a:solidFill>
                <a:ea typeface="Arial Unicode MS" pitchFamily="34" charset="-128"/>
                <a:cs typeface="Calibri" pitchFamily="34" charset="0"/>
              </a:rPr>
              <a:t>Base Technologies</a:t>
            </a:r>
            <a:endParaRPr lang="en-US" sz="1050" b="1" i="1" kern="0" dirty="0">
              <a:solidFill>
                <a:prstClr val="white">
                  <a:lumMod val="95000"/>
                </a:prstClr>
              </a:solidFill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842" name="Bent-Up Arrow 1841"/>
          <p:cNvSpPr/>
          <p:nvPr/>
        </p:nvSpPr>
        <p:spPr>
          <a:xfrm rot="10800000" flipV="1">
            <a:off x="351842" y="5398523"/>
            <a:ext cx="1230194" cy="478749"/>
          </a:xfrm>
          <a:prstGeom prst="bentUpArrow">
            <a:avLst>
              <a:gd name="adj1" fmla="val 50000"/>
              <a:gd name="adj2" fmla="val 38843"/>
              <a:gd name="adj3" fmla="val 3576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46" name="TextBox 1845"/>
          <p:cNvSpPr txBox="1"/>
          <p:nvPr/>
        </p:nvSpPr>
        <p:spPr>
          <a:xfrm>
            <a:off x="611560" y="5733256"/>
            <a:ext cx="580287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>
              <a:buClr>
                <a:srgbClr val="F0AB00"/>
              </a:buClr>
              <a:buSzPct val="80000"/>
              <a:defRPr/>
            </a:pPr>
            <a:r>
              <a:rPr lang="en-US" sz="1050" b="1" i="1" kern="0" dirty="0" smtClean="0">
                <a:solidFill>
                  <a:prstClr val="white">
                    <a:lumMod val="95000"/>
                  </a:prstClr>
                </a:solidFill>
                <a:ea typeface="Arial Unicode MS" pitchFamily="34" charset="-128"/>
                <a:cs typeface="Calibri" pitchFamily="34" charset="0"/>
              </a:rPr>
              <a:t>Validation</a:t>
            </a:r>
            <a:endParaRPr lang="en-US" sz="1050" b="1" i="1" kern="0" dirty="0">
              <a:solidFill>
                <a:prstClr val="white">
                  <a:lumMod val="95000"/>
                </a:prstClr>
              </a:solidFill>
              <a:ea typeface="Arial Unicode MS" pitchFamily="34" charset="-128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86548" y="4054959"/>
            <a:ext cx="2040864" cy="901917"/>
            <a:chOff x="7139648" y="5089929"/>
            <a:chExt cx="2040864" cy="901917"/>
          </a:xfrm>
        </p:grpSpPr>
        <p:sp>
          <p:nvSpPr>
            <p:cNvPr id="1900" name="TextBox 45"/>
            <p:cNvSpPr txBox="1">
              <a:spLocks noChangeArrowheads="1"/>
            </p:cNvSpPr>
            <p:nvPr/>
          </p:nvSpPr>
          <p:spPr bwMode="auto">
            <a:xfrm>
              <a:off x="7139648" y="5089929"/>
              <a:ext cx="20408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b="1" dirty="0" smtClean="0">
                  <a:solidFill>
                    <a:srgbClr val="F79646">
                      <a:lumMod val="75000"/>
                    </a:srgbClr>
                  </a:solidFill>
                </a:rPr>
                <a:t>App &amp; Service Providers</a:t>
              </a:r>
              <a:endParaRPr lang="en-US" sz="1200" b="1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grpSp>
          <p:nvGrpSpPr>
            <p:cNvPr id="2142" name="Group 2141"/>
            <p:cNvGrpSpPr/>
            <p:nvPr/>
          </p:nvGrpSpPr>
          <p:grpSpPr>
            <a:xfrm>
              <a:off x="7947448" y="5548529"/>
              <a:ext cx="401552" cy="427608"/>
              <a:chOff x="7858065" y="2965388"/>
              <a:chExt cx="401552" cy="427608"/>
            </a:xfrm>
          </p:grpSpPr>
          <p:grpSp>
            <p:nvGrpSpPr>
              <p:cNvPr id="2143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165" name="Oval 2164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6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44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15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45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15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46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14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171" name="Group 2170"/>
            <p:cNvGrpSpPr/>
            <p:nvPr/>
          </p:nvGrpSpPr>
          <p:grpSpPr>
            <a:xfrm>
              <a:off x="7512790" y="5320998"/>
              <a:ext cx="401552" cy="427608"/>
              <a:chOff x="7858065" y="2965388"/>
              <a:chExt cx="401552" cy="427608"/>
            </a:xfrm>
          </p:grpSpPr>
          <p:grpSp>
            <p:nvGrpSpPr>
              <p:cNvPr id="2172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19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73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18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74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18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75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17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200" name="Group 2199"/>
            <p:cNvGrpSpPr/>
            <p:nvPr/>
          </p:nvGrpSpPr>
          <p:grpSpPr>
            <a:xfrm>
              <a:off x="7216782" y="5482174"/>
              <a:ext cx="401552" cy="427608"/>
              <a:chOff x="7858065" y="2965388"/>
              <a:chExt cx="401552" cy="427608"/>
            </a:xfrm>
          </p:grpSpPr>
          <p:grpSp>
            <p:nvGrpSpPr>
              <p:cNvPr id="2201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22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2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1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3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21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4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0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258" name="Group 2257"/>
            <p:cNvGrpSpPr/>
            <p:nvPr/>
          </p:nvGrpSpPr>
          <p:grpSpPr>
            <a:xfrm>
              <a:off x="7723798" y="5479254"/>
              <a:ext cx="401552" cy="427608"/>
              <a:chOff x="7858065" y="2965388"/>
              <a:chExt cx="401552" cy="427608"/>
            </a:xfrm>
          </p:grpSpPr>
          <p:grpSp>
            <p:nvGrpSpPr>
              <p:cNvPr id="2259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281" name="Oval 228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0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7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1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26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2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6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287" name="Group 2286"/>
            <p:cNvGrpSpPr/>
            <p:nvPr/>
          </p:nvGrpSpPr>
          <p:grpSpPr>
            <a:xfrm>
              <a:off x="8175106" y="5346754"/>
              <a:ext cx="401552" cy="427608"/>
              <a:chOff x="7858065" y="2965388"/>
              <a:chExt cx="401552" cy="427608"/>
            </a:xfrm>
          </p:grpSpPr>
          <p:grpSp>
            <p:nvGrpSpPr>
              <p:cNvPr id="2288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310" name="Oval 2309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9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0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0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29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1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9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316" name="Group 2315"/>
            <p:cNvGrpSpPr/>
            <p:nvPr/>
          </p:nvGrpSpPr>
          <p:grpSpPr>
            <a:xfrm>
              <a:off x="8239874" y="5556092"/>
              <a:ext cx="401552" cy="427608"/>
              <a:chOff x="7858065" y="2965388"/>
              <a:chExt cx="401552" cy="427608"/>
            </a:xfrm>
          </p:grpSpPr>
          <p:grpSp>
            <p:nvGrpSpPr>
              <p:cNvPr id="2317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339" name="Oval 2338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4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18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33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4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6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7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8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19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327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20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2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345" name="Group 2344"/>
            <p:cNvGrpSpPr/>
            <p:nvPr/>
          </p:nvGrpSpPr>
          <p:grpSpPr>
            <a:xfrm>
              <a:off x="8458131" y="5416029"/>
              <a:ext cx="401552" cy="427608"/>
              <a:chOff x="7858065" y="2965388"/>
              <a:chExt cx="401552" cy="427608"/>
            </a:xfrm>
          </p:grpSpPr>
          <p:grpSp>
            <p:nvGrpSpPr>
              <p:cNvPr id="2346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368" name="Oval 2367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47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6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48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35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49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5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374" name="Group 2373"/>
            <p:cNvGrpSpPr/>
            <p:nvPr/>
          </p:nvGrpSpPr>
          <p:grpSpPr>
            <a:xfrm>
              <a:off x="7876198" y="5339054"/>
              <a:ext cx="401552" cy="427608"/>
              <a:chOff x="7858065" y="2965388"/>
              <a:chExt cx="401552" cy="427608"/>
            </a:xfrm>
          </p:grpSpPr>
          <p:grpSp>
            <p:nvGrpSpPr>
              <p:cNvPr id="2375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397" name="Oval 2396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8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0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2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76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91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2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4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6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77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385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6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8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0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78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379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0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2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4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403" name="Group 2402"/>
            <p:cNvGrpSpPr/>
            <p:nvPr/>
          </p:nvGrpSpPr>
          <p:grpSpPr>
            <a:xfrm>
              <a:off x="7253851" y="5297907"/>
              <a:ext cx="401552" cy="427608"/>
              <a:chOff x="7858065" y="2965388"/>
              <a:chExt cx="401552" cy="427608"/>
            </a:xfrm>
          </p:grpSpPr>
          <p:grpSp>
            <p:nvGrpSpPr>
              <p:cNvPr id="2404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426" name="Oval 2425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3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3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405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42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2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406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41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</p:grpSp>
          <p:grpSp>
            <p:nvGrpSpPr>
              <p:cNvPr id="2407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408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09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  <p:sp>
              <p:nvSpPr>
                <p:cNvPr id="2413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79646">
                        <a:lumMod val="75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2229" name="Group 2228"/>
            <p:cNvGrpSpPr/>
            <p:nvPr/>
          </p:nvGrpSpPr>
          <p:grpSpPr>
            <a:xfrm>
              <a:off x="7501062" y="5564238"/>
              <a:ext cx="401552" cy="427608"/>
              <a:chOff x="7858065" y="2965388"/>
              <a:chExt cx="401552" cy="427608"/>
            </a:xfrm>
          </p:grpSpPr>
          <p:grpSp>
            <p:nvGrpSpPr>
              <p:cNvPr id="2230" name="Group 49"/>
              <p:cNvGrpSpPr>
                <a:grpSpLocks/>
              </p:cNvGrpSpPr>
              <p:nvPr/>
            </p:nvGrpSpPr>
            <p:grpSpPr bwMode="auto">
              <a:xfrm>
                <a:off x="7934352" y="2965388"/>
                <a:ext cx="184926" cy="303330"/>
                <a:chOff x="1347" y="522"/>
                <a:chExt cx="105" cy="181"/>
              </a:xfrm>
            </p:grpSpPr>
            <p:sp>
              <p:nvSpPr>
                <p:cNvPr id="2252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3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5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7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1" name="Group 49"/>
              <p:cNvGrpSpPr>
                <a:grpSpLocks/>
              </p:cNvGrpSpPr>
              <p:nvPr/>
            </p:nvGrpSpPr>
            <p:grpSpPr bwMode="auto">
              <a:xfrm>
                <a:off x="7858065" y="3050550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46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7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1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2" name="Group 49"/>
              <p:cNvGrpSpPr>
                <a:grpSpLocks/>
              </p:cNvGrpSpPr>
              <p:nvPr/>
            </p:nvGrpSpPr>
            <p:grpSpPr bwMode="auto">
              <a:xfrm>
                <a:off x="7992380" y="3089666"/>
                <a:ext cx="184926" cy="303330"/>
                <a:chOff x="1347" y="522"/>
                <a:chExt cx="105" cy="181"/>
              </a:xfrm>
            </p:grpSpPr>
            <p:sp>
              <p:nvSpPr>
                <p:cNvPr id="2240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1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1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5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no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3" name="Group 49"/>
              <p:cNvGrpSpPr>
                <a:grpSpLocks/>
              </p:cNvGrpSpPr>
              <p:nvPr/>
            </p:nvGrpSpPr>
            <p:grpSpPr bwMode="auto">
              <a:xfrm>
                <a:off x="8074691" y="2991367"/>
                <a:ext cx="184926" cy="303331"/>
                <a:chOff x="1347" y="522"/>
                <a:chExt cx="105" cy="181"/>
              </a:xfrm>
              <a:solidFill>
                <a:schemeClr val="bg1"/>
              </a:solidFill>
            </p:grpSpPr>
            <p:sp>
              <p:nvSpPr>
                <p:cNvPr id="2234" name="Oval 50"/>
                <p:cNvSpPr>
                  <a:spLocks noChangeArrowheads="1"/>
                </p:cNvSpPr>
                <p:nvPr/>
              </p:nvSpPr>
              <p:spPr bwMode="auto">
                <a:xfrm>
                  <a:off x="1374" y="522"/>
                  <a:ext cx="52" cy="52"/>
                </a:xfrm>
                <a:prstGeom prst="ellips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5" name="Line 51"/>
                <p:cNvSpPr>
                  <a:spLocks noChangeShapeType="1"/>
                </p:cNvSpPr>
                <p:nvPr/>
              </p:nvSpPr>
              <p:spPr bwMode="auto">
                <a:xfrm>
                  <a:off x="1400" y="574"/>
                  <a:ext cx="1" cy="7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00" y="572"/>
                  <a:ext cx="52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7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7" y="572"/>
                  <a:ext cx="54" cy="28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1347" y="651"/>
                  <a:ext cx="54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9" name="Line 55"/>
                <p:cNvSpPr>
                  <a:spLocks noChangeShapeType="1"/>
                </p:cNvSpPr>
                <p:nvPr/>
              </p:nvSpPr>
              <p:spPr bwMode="auto">
                <a:xfrm>
                  <a:off x="1400" y="651"/>
                  <a:ext cx="52" cy="52"/>
                </a:xfrm>
                <a:prstGeom prst="line">
                  <a:avLst/>
                </a:prstGeom>
                <a:grpFill/>
                <a:ln w="222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cxnSp>
        <p:nvCxnSpPr>
          <p:cNvPr id="36" name="AutoShape 96"/>
          <p:cNvCxnSpPr>
            <a:cxnSpLocks noChangeShapeType="1"/>
            <a:endCxn id="445" idx="2"/>
          </p:cNvCxnSpPr>
          <p:nvPr/>
        </p:nvCxnSpPr>
        <p:spPr bwMode="auto">
          <a:xfrm flipH="1" flipV="1">
            <a:off x="1946167" y="2301543"/>
            <a:ext cx="967040" cy="64680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9" name="Straight Connector 177"/>
          <p:cNvCxnSpPr>
            <a:endCxn id="1899" idx="1"/>
          </p:cNvCxnSpPr>
          <p:nvPr/>
        </p:nvCxnSpPr>
        <p:spPr>
          <a:xfrm>
            <a:off x="6806863" y="5276734"/>
            <a:ext cx="44545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2" name="Straight Connector 177"/>
          <p:cNvCxnSpPr/>
          <p:nvPr/>
        </p:nvCxnSpPr>
        <p:spPr>
          <a:xfrm flipV="1">
            <a:off x="6560820" y="4505918"/>
            <a:ext cx="691498" cy="320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 for your attention!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hlinkClick r:id="rId3"/>
              </a:rPr>
              <a:t>sjaak.wolfert@wur.nl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www.FIspace.eu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Future Internet Public Private Partnership (FI-PPP)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FIspace</a:t>
            </a:r>
          </a:p>
          <a:p>
            <a:pPr lvl="1"/>
            <a:r>
              <a:rPr lang="en-GB" dirty="0" smtClean="0"/>
              <a:t>B2B platform with App store &amp; B2B collaboration core</a:t>
            </a:r>
          </a:p>
          <a:p>
            <a:endParaRPr lang="en-GB" dirty="0"/>
          </a:p>
        </p:txBody>
      </p:sp>
      <p:pic>
        <p:nvPicPr>
          <p:cNvPr id="6" name="Picture 2" descr="D:\Dropbox\Dropbox\webdav SmartAgriFood\management-contacts-templates\Logo\FI-PPP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70" y="1972342"/>
            <a:ext cx="2344304" cy="9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ropbox\Dropbox\LEI_Info_Mgt\agriXchange\Logos and templates\E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1988840"/>
            <a:ext cx="1422463" cy="9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FI-WARE </a:t>
            </a:r>
            <a:r>
              <a:rPr lang="es-ES" dirty="0" err="1" smtClean="0"/>
              <a:t>serving</a:t>
            </a:r>
            <a:r>
              <a:rPr lang="es-ES" dirty="0" smtClean="0"/>
              <a:t> </a:t>
            </a:r>
            <a:r>
              <a:rPr lang="es-ES" dirty="0" err="1" smtClean="0"/>
              <a:t>usage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963F2F-4042-FC45-9F9C-5381A7798E31}" type="slidenum">
              <a:rPr lang="en-US" smtClean="0">
                <a:solidFill>
                  <a:srgbClr val="FFFFFF"/>
                </a:solidFill>
                <a:latin typeface="TheSansCorrespondence" charset="0"/>
              </a:rPr>
              <a:pPr/>
              <a:t>3</a:t>
            </a:fld>
            <a:endParaRPr lang="en-US" dirty="0">
              <a:solidFill>
                <a:srgbClr val="FFFFFF"/>
              </a:solidFill>
              <a:latin typeface="TheSansCorrespondence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" y="927100"/>
            <a:ext cx="8855208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66" y="3113083"/>
            <a:ext cx="2265395" cy="9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8" y="955811"/>
            <a:ext cx="7584708" cy="51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FI-PPP Programme Architecture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2803625" y="5917888"/>
            <a:ext cx="7906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cs typeface="Arial" pitchFamily="34" charset="0"/>
              </a:rPr>
              <a:t>90 </a:t>
            </a:r>
            <a:r>
              <a:rPr lang="en-GB" b="1" dirty="0" smtClean="0">
                <a:solidFill>
                  <a:prstClr val="black"/>
                </a:solidFill>
                <a:cs typeface="Arial" pitchFamily="34" charset="0"/>
              </a:rPr>
              <a:t>M€</a:t>
            </a: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20158" y="5917888"/>
            <a:ext cx="7906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cs typeface="Arial" pitchFamily="34" charset="0"/>
              </a:rPr>
              <a:t>80 M€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300192" y="5919060"/>
            <a:ext cx="9076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cs typeface="Arial" pitchFamily="34" charset="0"/>
              </a:rPr>
              <a:t>130 M€</a:t>
            </a:r>
          </a:p>
        </p:txBody>
      </p:sp>
      <p:pic>
        <p:nvPicPr>
          <p:cNvPr id="88" name="Picture 2" descr="D:\Dropbox\Dropbox\webdav SmartAgriFood\management-contacts-templates\Logo\FI-PPP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34" y="6184737"/>
            <a:ext cx="1448028" cy="6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 descr="D:\Dropbox\Dropbox\LEI_Info_Mgt\agriXchange\Logos and templates\EU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1239"/>
            <a:ext cx="885825" cy="6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067251" y="3140968"/>
            <a:ext cx="664989" cy="21602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52" y="867099"/>
            <a:ext cx="3784600" cy="624189"/>
          </a:xfrm>
        </p:spPr>
        <p:txBody>
          <a:bodyPr/>
          <a:lstStyle/>
          <a:p>
            <a:r>
              <a:rPr lang="en-GB" dirty="0"/>
              <a:t>Future Internet Business Collaboration </a:t>
            </a:r>
            <a:r>
              <a:rPr lang="en-GB" dirty="0" smtClean="0"/>
              <a:t>Networks </a:t>
            </a:r>
            <a:r>
              <a:rPr lang="en-GB" dirty="0"/>
              <a:t>in Agri-Food, Transport &amp; Logistics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995936" y="3501008"/>
            <a:ext cx="973023" cy="3693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Location-based</a:t>
            </a:r>
            <a:br>
              <a:rPr lang="en-US" dirty="0"/>
            </a:br>
            <a:r>
              <a:rPr lang="en-US" dirty="0"/>
              <a:t>services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3818" y="3244334"/>
            <a:ext cx="1057982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Internet of Tings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0901" y="3212976"/>
            <a:ext cx="1667123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Wireless Sensor Networks</a:t>
            </a:r>
          </a:p>
        </p:txBody>
      </p:sp>
      <p:pic>
        <p:nvPicPr>
          <p:cNvPr id="37" name="Picture 25" descr="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655" y="2028486"/>
            <a:ext cx="1038225" cy="69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691680" y="2361450"/>
            <a:ext cx="531494" cy="531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416779" y="2132214"/>
            <a:ext cx="75661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Consultants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45189" y="1802921"/>
            <a:ext cx="668453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Forwarder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528" y="2595620"/>
            <a:ext cx="708527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Production</a:t>
            </a:r>
            <a:b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Plants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24970" y="1804174"/>
            <a:ext cx="496931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Carriers</a:t>
            </a:r>
          </a:p>
        </p:txBody>
      </p:sp>
      <p:pic>
        <p:nvPicPr>
          <p:cNvPr id="47" name="Picture 20" descr="http://t1.gstatic.com/images?q=tbn:olgNxkeDmHlxZM:http://www.portofbelledune.ca/images/pages/pages_por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4016" y="4423963"/>
            <a:ext cx="826211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4833581" y="4148438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Ports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13877" y="4364462"/>
            <a:ext cx="54822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Customs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7167" y="4004422"/>
            <a:ext cx="379912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Banks</a:t>
            </a:r>
          </a:p>
        </p:txBody>
      </p:sp>
      <p:pic>
        <p:nvPicPr>
          <p:cNvPr id="52" name="Picture 15" descr="C:\Users\d053124\Documents\SAP\proposals\FI-PPP_T+L-UseCase-Call1\proposal\figures\overall-aim-figures\bank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545" y="4179410"/>
            <a:ext cx="580111" cy="58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16" descr="C:\Users\d053124\Documents\SAP\proposals\FI-PPP_T+L-UseCase-Call1\proposal\figures\overall-aim-figures\customs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7329" y="4543026"/>
            <a:ext cx="442812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17" descr="C:\Users\d053124\Documents\SAP\proposals\FI-PPP_T+L-UseCase-Call1\proposal\figures\overall-aim-figures\public_authority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529309"/>
            <a:ext cx="541337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8" descr="C:\Users\d053124\Documents\SAP\proposals\FI-PPP_T+L-UseCase-Call1\proposal\figures\overall-aim-figures\insurance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4349233"/>
            <a:ext cx="857250" cy="77595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55"/>
          <p:cNvSpPr txBox="1"/>
          <p:nvPr/>
        </p:nvSpPr>
        <p:spPr>
          <a:xfrm>
            <a:off x="1620487" y="4220446"/>
            <a:ext cx="684483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Insurances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00208" y="4364462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Authorities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79426" y="2820936"/>
            <a:ext cx="710131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Consumers</a:t>
            </a:r>
          </a:p>
        </p:txBody>
      </p:sp>
      <p:sp>
        <p:nvSpPr>
          <p:cNvPr id="61" name="Arc 60"/>
          <p:cNvSpPr/>
          <p:nvPr/>
        </p:nvSpPr>
        <p:spPr>
          <a:xfrm>
            <a:off x="1156001" y="2784669"/>
            <a:ext cx="3923673" cy="1212205"/>
          </a:xfrm>
          <a:prstGeom prst="arc">
            <a:avLst>
              <a:gd name="adj1" fmla="val 11031843"/>
              <a:gd name="adj2" fmla="val 10510936"/>
            </a:avLst>
          </a:prstGeom>
          <a:ln w="444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887097" y="2913209"/>
            <a:ext cx="2612895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000" b="1" kern="0" dirty="0" smtClea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Future Internet Features</a:t>
            </a:r>
          </a:p>
        </p:txBody>
      </p:sp>
      <p:sp>
        <p:nvSpPr>
          <p:cNvPr id="65" name="Arc 64"/>
          <p:cNvSpPr/>
          <p:nvPr/>
        </p:nvSpPr>
        <p:spPr>
          <a:xfrm>
            <a:off x="1167123" y="2784669"/>
            <a:ext cx="3965303" cy="1537788"/>
          </a:xfrm>
          <a:prstGeom prst="arc">
            <a:avLst>
              <a:gd name="adj1" fmla="val 11031843"/>
              <a:gd name="adj2" fmla="val 10529214"/>
            </a:avLst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11" cstate="print"/>
          <a:srcRect b="32106"/>
          <a:stretch/>
        </p:blipFill>
        <p:spPr bwMode="auto">
          <a:xfrm>
            <a:off x="3891808" y="1903370"/>
            <a:ext cx="1164914" cy="8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75" name="Picture 74" descr="628984_405680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41537" y="2348880"/>
            <a:ext cx="470897" cy="222747"/>
          </a:xfrm>
          <a:prstGeom prst="rect">
            <a:avLst/>
          </a:prstGeom>
        </p:spPr>
      </p:pic>
      <p:pic>
        <p:nvPicPr>
          <p:cNvPr id="76" name="Picture 75" descr="628984_405680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86091" y="2671013"/>
            <a:ext cx="470897" cy="222747"/>
          </a:xfrm>
          <a:prstGeom prst="rect">
            <a:avLst/>
          </a:prstGeom>
        </p:spPr>
      </p:pic>
      <p:pic>
        <p:nvPicPr>
          <p:cNvPr id="77" name="Picture 76" descr="628984_4056801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7971" y="2492896"/>
            <a:ext cx="470897" cy="222747"/>
          </a:xfrm>
          <a:prstGeom prst="rect">
            <a:avLst/>
          </a:prstGeom>
        </p:spPr>
      </p:pic>
      <p:pic>
        <p:nvPicPr>
          <p:cNvPr id="78" name="Picture 13" descr="http://www.team.aero/images/aircrafts/B747-40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1916832"/>
            <a:ext cx="862903" cy="49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 noChangeArrowheads="1"/>
          </p:cNvPicPr>
          <p:nvPr/>
        </p:nvPicPr>
        <p:blipFill>
          <a:blip r:embed="rId14" cstate="print"/>
          <a:srcRect t="25047" b="10817"/>
          <a:stretch>
            <a:fillRect/>
          </a:stretch>
        </p:blipFill>
        <p:spPr bwMode="auto">
          <a:xfrm>
            <a:off x="3831767" y="2132856"/>
            <a:ext cx="517984" cy="25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914347" y="2964952"/>
            <a:ext cx="1150700" cy="1103863"/>
            <a:chOff x="4456016" y="4934497"/>
            <a:chExt cx="1150700" cy="1103863"/>
          </a:xfrm>
        </p:grpSpPr>
        <p:pic>
          <p:nvPicPr>
            <p:cNvPr id="82" name="Picture 27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r="27878"/>
            <a:stretch/>
          </p:blipFill>
          <p:spPr bwMode="auto">
            <a:xfrm>
              <a:off x="4908250" y="4934497"/>
              <a:ext cx="698466" cy="109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7"/>
            <p:cNvPicPr>
              <a:picLocks noChangeAspect="1" noChangeArrowheads="1"/>
            </p:cNvPicPr>
            <p:nvPr/>
          </p:nvPicPr>
          <p:blipFill>
            <a:blip r:embed="rId16" cstate="print">
              <a:extLst/>
            </a:blip>
            <a:srcRect/>
            <a:stretch>
              <a:fillRect/>
            </a:stretch>
          </p:blipFill>
          <p:spPr bwMode="auto">
            <a:xfrm>
              <a:off x="4456016" y="5326566"/>
              <a:ext cx="554383" cy="61536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2000" endA="300" endPos="35000" dir="5400000" sy="-100000" algn="bl" rotWithShape="0"/>
            </a:effectLst>
            <a:extLst/>
          </p:spPr>
        </p:pic>
        <p:pic>
          <p:nvPicPr>
            <p:cNvPr id="84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80855" y="5506928"/>
              <a:ext cx="507157" cy="53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2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40050" y="5006614"/>
              <a:ext cx="852424" cy="48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TextBox 85"/>
          <p:cNvSpPr txBox="1"/>
          <p:nvPr/>
        </p:nvSpPr>
        <p:spPr>
          <a:xfrm>
            <a:off x="1620487" y="3820398"/>
            <a:ext cx="815929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Social Media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3" y="2564904"/>
            <a:ext cx="1137251" cy="42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2"/>
          <a:stretch/>
        </p:blipFill>
        <p:spPr bwMode="auto">
          <a:xfrm>
            <a:off x="323528" y="3067098"/>
            <a:ext cx="982172" cy="55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ncrypted-tbn1.gstatic.com/images?q=tbn:ANd9GcQTxpphvylvFFQnzzYzhcQKlA4OoUDhpWv05TsSXNW7Oja8xqx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9" y="3427137"/>
            <a:ext cx="661852" cy="4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Wolfe001\AppData\Local\Microsoft\Windows\Temporary Internet Files\Content.IE5\QCWJOVBF\MC900434857[1]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1698">
            <a:off x="977221" y="2631717"/>
            <a:ext cx="719654" cy="7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and Impact</a:t>
            </a:r>
            <a:endParaRPr lang="en-GB" dirty="0"/>
          </a:p>
        </p:txBody>
      </p:sp>
      <p:sp>
        <p:nvSpPr>
          <p:cNvPr id="45" name="Gestreifter Pfeil nach rechts 5"/>
          <p:cNvSpPr/>
          <p:nvPr/>
        </p:nvSpPr>
        <p:spPr>
          <a:xfrm>
            <a:off x="776322" y="4791246"/>
            <a:ext cx="5056188" cy="1947863"/>
          </a:xfrm>
          <a:prstGeom prst="stripedRightArrow">
            <a:avLst>
              <a:gd name="adj1" fmla="val 67190"/>
              <a:gd name="adj2" fmla="val 4928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b="1" dirty="0"/>
              <a:t>Agri-Food, Transport and Logistics: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600" dirty="0"/>
              <a:t>EU turnover: 1,500 billion €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600" dirty="0"/>
              <a:t>Efficiency: 148-220 billion € savings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600" dirty="0"/>
              <a:t>Sustainability: 26.5% of CO</a:t>
            </a:r>
            <a:r>
              <a:rPr lang="en-GB" sz="1600" baseline="-25000" dirty="0"/>
              <a:t>2</a:t>
            </a:r>
            <a:r>
              <a:rPr lang="en-GB" sz="1600" dirty="0"/>
              <a:t> emissions</a:t>
            </a:r>
          </a:p>
        </p:txBody>
      </p:sp>
      <p:sp>
        <p:nvSpPr>
          <p:cNvPr id="58" name="TextBox 4"/>
          <p:cNvSpPr txBox="1"/>
          <p:nvPr/>
        </p:nvSpPr>
        <p:spPr>
          <a:xfrm>
            <a:off x="5864013" y="1814621"/>
            <a:ext cx="3267075" cy="406265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2800" dirty="0" smtClean="0">
                <a:latin typeface="+mn-lt"/>
              </a:rPr>
              <a:t>FIspace will </a:t>
            </a:r>
            <a:r>
              <a:rPr lang="en-GB" sz="2800" dirty="0">
                <a:latin typeface="+mn-lt"/>
              </a:rPr>
              <a:t>facilitate</a:t>
            </a:r>
            <a:r>
              <a:rPr lang="en-US" sz="2400" dirty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600" b="1" dirty="0">
                <a:latin typeface="+mn-lt"/>
              </a:rPr>
              <a:t>… </a:t>
            </a:r>
            <a:r>
              <a:rPr lang="en-US" sz="1600" b="1" dirty="0" smtClean="0">
                <a:latin typeface="+mn-lt"/>
              </a:rPr>
              <a:t>seamless </a:t>
            </a:r>
            <a:r>
              <a:rPr lang="en-US" sz="1600" b="1" dirty="0">
                <a:latin typeface="+mn-lt"/>
              </a:rPr>
              <a:t>cross-organizational collaboration </a:t>
            </a:r>
            <a:r>
              <a:rPr lang="en-US" sz="1400" dirty="0">
                <a:latin typeface="+mn-lt"/>
              </a:rPr>
              <a:t>(information exchange, communication, coordination of activities) </a:t>
            </a:r>
            <a:r>
              <a:rPr lang="en-US" sz="1600" dirty="0">
                <a:latin typeface="+mn-lt"/>
              </a:rPr>
              <a:t> </a:t>
            </a: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600" b="1" dirty="0">
                <a:latin typeface="+mn-lt"/>
              </a:rPr>
              <a:t>…unprecedented transparency, visibility and control of processes </a:t>
            </a:r>
            <a:r>
              <a:rPr lang="en-US" sz="1400" dirty="0">
                <a:latin typeface="+mn-lt"/>
              </a:rPr>
              <a:t>(using Internet-connected sensors and IoT devices)</a:t>
            </a:r>
            <a:endParaRPr lang="en-US" sz="1600" dirty="0">
              <a:latin typeface="+mn-lt"/>
            </a:endParaRP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600" b="1" dirty="0">
                <a:latin typeface="+mn-lt"/>
              </a:rPr>
              <a:t>…rapid, easy, low cost development and deployment of customized solutions </a:t>
            </a:r>
            <a:r>
              <a:rPr lang="en-US" sz="1400" dirty="0">
                <a:latin typeface="+mn-lt"/>
              </a:rPr>
              <a:t>(apps and services)</a:t>
            </a:r>
            <a:endParaRPr lang="en-US" sz="1600" dirty="0">
              <a:latin typeface="+mn-lt"/>
            </a:endParaRPr>
          </a:p>
          <a:p>
            <a:pPr marL="273050" lvl="1" indent="-180975">
              <a:buSzPct val="100000"/>
              <a:buFont typeface="Arial" pitchFamily="34" charset="0"/>
              <a:buChar char="■"/>
              <a:defRPr/>
            </a:pPr>
            <a:r>
              <a:rPr lang="en-US" sz="1600" b="1" dirty="0">
                <a:latin typeface="+mn-lt"/>
              </a:rPr>
              <a:t>…agile formation of business networks and ecosystems </a:t>
            </a:r>
            <a:r>
              <a:rPr lang="en-US" sz="1400" dirty="0">
                <a:latin typeface="+mn-lt"/>
              </a:rPr>
              <a:t>(social networks and app/service markets)</a:t>
            </a:r>
            <a:endParaRPr lang="en-GB" dirty="0">
              <a:latin typeface="+mn-lt"/>
            </a:endParaRPr>
          </a:p>
        </p:txBody>
      </p:sp>
      <p:pic>
        <p:nvPicPr>
          <p:cNvPr id="48" name="Picture 22" descr="http://t2.gstatic.com/images?q=tbn:JOkOG2W8uuH0rM:http://drnicoleessiger.com/Bilder/Dubai_International_Airport_Drehscheibe_nach_Asien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27209" y="4135932"/>
            <a:ext cx="789383" cy="5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2656080" y="3501008"/>
            <a:ext cx="1195840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Privacy &amp; Security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27784" y="3748390"/>
            <a:ext cx="1240724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Internet of Services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640" y="3537383"/>
            <a:ext cx="1110882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Cloud Computing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43853" y="4036422"/>
            <a:ext cx="1752083" cy="18466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200" b="1" kern="0">
                <a:solidFill>
                  <a:schemeClr val="accent4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Linked Open Data, Big Data</a:t>
            </a:r>
          </a:p>
        </p:txBody>
      </p:sp>
    </p:spTree>
    <p:extLst>
      <p:ext uri="{BB962C8B-B14F-4D97-AF65-F5344CB8AC3E}">
        <p14:creationId xmlns:p14="http://schemas.microsoft.com/office/powerpoint/2010/main" val="15291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/>
              <a:t>FIspace platform High Level Architecture</a:t>
            </a:r>
            <a:endParaRPr lang="en-GB" b="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995576" y="1844824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995576" y="2348880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95576" y="3464512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95576" y="3977446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86712" y="2969334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995576" y="4420340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95576" y="4861266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95576" y="5338688"/>
            <a:ext cx="6115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2"/>
          <p:cNvSpPr>
            <a:spLocks noChangeArrowheads="1"/>
          </p:cNvSpPr>
          <p:nvPr/>
        </p:nvSpPr>
        <p:spPr bwMode="auto">
          <a:xfrm flipV="1">
            <a:off x="163087" y="2560483"/>
            <a:ext cx="1026608" cy="2361426"/>
          </a:xfrm>
          <a:prstGeom prst="rect">
            <a:avLst/>
          </a:prstGeom>
          <a:solidFill>
            <a:schemeClr val="bg1">
              <a:lumMod val="95000"/>
            </a:schemeClr>
          </a:solidFill>
          <a:ln w="1778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" name="Imagen 5" descr="fi_ware_cuadrado_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7" y="2611551"/>
            <a:ext cx="523658" cy="59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/>
        </p:nvSpPr>
        <p:spPr bwMode="gray">
          <a:xfrm>
            <a:off x="364907" y="3574040"/>
            <a:ext cx="608766" cy="152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 defTabSz="457200" fontAlgn="auto"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kern="0" dirty="0" smtClean="0">
                <a:solidFill>
                  <a:prstClr val="white"/>
                </a:solidFill>
                <a:latin typeface="Calibri"/>
                <a:ea typeface="Arial Unicode MS" pitchFamily="34" charset="-128"/>
                <a:cs typeface="Calibri" pitchFamily="34" charset="0"/>
              </a:rPr>
              <a:t>I2ND</a:t>
            </a:r>
            <a:endParaRPr lang="en-GB" sz="1050" b="1" kern="0" dirty="0">
              <a:solidFill>
                <a:prstClr val="white"/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gray">
          <a:xfrm>
            <a:off x="364907" y="3772783"/>
            <a:ext cx="608766" cy="152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 defTabSz="457200" fontAlgn="auto"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kern="0" dirty="0" smtClean="0">
                <a:solidFill>
                  <a:prstClr val="white"/>
                </a:solidFill>
                <a:latin typeface="Calibri"/>
                <a:ea typeface="Arial Unicode MS" pitchFamily="34" charset="-128"/>
                <a:cs typeface="Calibri" pitchFamily="34" charset="0"/>
              </a:rPr>
              <a:t>IoT</a:t>
            </a:r>
            <a:endParaRPr lang="en-GB" sz="1050" b="1" kern="0" dirty="0">
              <a:solidFill>
                <a:prstClr val="white"/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gray">
          <a:xfrm>
            <a:off x="364904" y="3971529"/>
            <a:ext cx="606425" cy="14446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 defTabSz="457200" fontAlgn="auto"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u="sng" kern="0" dirty="0" err="1" smtClean="0">
                <a:solidFill>
                  <a:prstClr val="white"/>
                </a:solidFill>
                <a:latin typeface="Calibri"/>
                <a:ea typeface="Arial Unicode MS" pitchFamily="34" charset="-128"/>
                <a:cs typeface="Calibri" pitchFamily="34" charset="0"/>
              </a:rPr>
              <a:t>IoC</a:t>
            </a:r>
            <a:endParaRPr lang="en-GB" sz="1050" b="1" u="sng" kern="0" dirty="0">
              <a:solidFill>
                <a:prstClr val="white"/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gray">
          <a:xfrm>
            <a:off x="364907" y="4162336"/>
            <a:ext cx="606425" cy="132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 defTabSz="457200" fontAlgn="auto"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kern="0" dirty="0" err="1" smtClean="0">
                <a:solidFill>
                  <a:prstClr val="white"/>
                </a:solidFill>
                <a:latin typeface="Calibri"/>
                <a:ea typeface="Arial Unicode MS" pitchFamily="34" charset="-128"/>
                <a:cs typeface="Calibri" pitchFamily="34" charset="0"/>
              </a:rPr>
              <a:t>IoS</a:t>
            </a:r>
            <a:endParaRPr lang="en-GB" sz="1050" b="1" kern="0" dirty="0">
              <a:solidFill>
                <a:prstClr val="white"/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gray">
          <a:xfrm>
            <a:off x="364907" y="4356187"/>
            <a:ext cx="606425" cy="14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84150" indent="-184150" algn="ctr" defTabSz="457200" fontAlgn="auto"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kern="0" dirty="0" smtClean="0">
                <a:solidFill>
                  <a:prstClr val="white"/>
                </a:solidFill>
                <a:latin typeface="Calibri"/>
                <a:ea typeface="Arial Unicode MS" pitchFamily="34" charset="-128"/>
                <a:cs typeface="Calibri" pitchFamily="34" charset="0"/>
              </a:rPr>
              <a:t>S&amp;T</a:t>
            </a:r>
            <a:endParaRPr lang="en-GB" sz="1050" b="1" kern="0" dirty="0">
              <a:solidFill>
                <a:prstClr val="white"/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2" name="Rectangle 77"/>
          <p:cNvSpPr>
            <a:spLocks noChangeArrowheads="1"/>
          </p:cNvSpPr>
          <p:nvPr/>
        </p:nvSpPr>
        <p:spPr bwMode="auto">
          <a:xfrm>
            <a:off x="181585" y="3354140"/>
            <a:ext cx="936104" cy="2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1" dirty="0" smtClean="0">
                <a:solidFill>
                  <a:prstClr val="black"/>
                </a:solidFill>
                <a:cs typeface="Calibri" pitchFamily="34" charset="0"/>
              </a:rPr>
              <a:t>GENERIC ENABLERS</a:t>
            </a:r>
          </a:p>
        </p:txBody>
      </p:sp>
      <p:sp>
        <p:nvSpPr>
          <p:cNvPr id="67" name="Bent-Up Arrow 66"/>
          <p:cNvSpPr/>
          <p:nvPr/>
        </p:nvSpPr>
        <p:spPr>
          <a:xfrm rot="16200000" flipV="1">
            <a:off x="758966" y="1651451"/>
            <a:ext cx="571642" cy="1246423"/>
          </a:xfrm>
          <a:prstGeom prst="bentUpArrow">
            <a:avLst>
              <a:gd name="adj1" fmla="val 50000"/>
              <a:gd name="adj2" fmla="val 38843"/>
              <a:gd name="adj3" fmla="val 3576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1218" y="2124744"/>
            <a:ext cx="1022716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i="1" kern="0" dirty="0" smtClean="0">
                <a:solidFill>
                  <a:prstClr val="white">
                    <a:lumMod val="95000"/>
                  </a:prstClr>
                </a:solidFill>
                <a:latin typeface="Calibri"/>
                <a:ea typeface="Arial Unicode MS" pitchFamily="34" charset="-128"/>
                <a:cs typeface="Calibri" pitchFamily="34" charset="0"/>
              </a:rPr>
              <a:t>Base Technologies</a:t>
            </a:r>
            <a:endParaRPr lang="en-GB" sz="1050" b="1" i="1" kern="0" dirty="0">
              <a:solidFill>
                <a:prstClr val="white">
                  <a:lumMod val="95000"/>
                </a:prstClr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69" name="Bent-Up Arrow 68"/>
          <p:cNvSpPr/>
          <p:nvPr/>
        </p:nvSpPr>
        <p:spPr>
          <a:xfrm rot="10800000" flipV="1">
            <a:off x="371854" y="4921909"/>
            <a:ext cx="1277572" cy="697774"/>
          </a:xfrm>
          <a:prstGeom prst="bentUpArrow">
            <a:avLst>
              <a:gd name="adj1" fmla="val 36022"/>
              <a:gd name="adj2" fmla="val 37537"/>
              <a:gd name="adj3" fmla="val 3576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3904" y="5427661"/>
            <a:ext cx="580287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defRPr/>
            </a:pPr>
            <a:r>
              <a:rPr lang="en-GB" sz="1050" b="1" i="1" kern="0" dirty="0" smtClean="0">
                <a:solidFill>
                  <a:prstClr val="white">
                    <a:lumMod val="95000"/>
                  </a:prstClr>
                </a:solidFill>
                <a:latin typeface="Calibri"/>
                <a:ea typeface="Arial Unicode MS" pitchFamily="34" charset="-128"/>
                <a:cs typeface="Calibri" pitchFamily="34" charset="0"/>
              </a:rPr>
              <a:t>Validation</a:t>
            </a:r>
            <a:endParaRPr lang="en-GB" sz="1050" b="1" i="1" kern="0" dirty="0">
              <a:solidFill>
                <a:prstClr val="white">
                  <a:lumMod val="95000"/>
                </a:prstClr>
              </a:solidFill>
              <a:latin typeface="Calibri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7134" y="1721814"/>
            <a:ext cx="1536866" cy="394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Crop Protection Information Sharing </a:t>
            </a: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Greenhouse Management &amp; Control </a:t>
            </a: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Fish Distribution </a:t>
            </a:r>
            <a:r>
              <a:rPr lang="en-GB" sz="1100" dirty="0" smtClean="0">
                <a:latin typeface="Calibri"/>
                <a:ea typeface="Times New Roman"/>
                <a:cs typeface="Times New Roman"/>
              </a:rPr>
              <a:t>&amp; </a:t>
            </a:r>
            <a:r>
              <a:rPr lang="en-GB" sz="1100" dirty="0">
                <a:latin typeface="Calibri"/>
                <a:ea typeface="Times New Roman"/>
                <a:cs typeface="Times New Roman"/>
              </a:rPr>
              <a:t>(Re-)Planning </a:t>
            </a: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Fresh Fruit and Vegetables </a:t>
            </a:r>
            <a:r>
              <a:rPr lang="en-GB" sz="1100" dirty="0" smtClean="0">
                <a:latin typeface="Calibri"/>
                <a:ea typeface="Times New Roman"/>
                <a:cs typeface="Times New Roman"/>
              </a:rPr>
              <a:t>QA </a:t>
            </a:r>
            <a:endParaRPr lang="en-GB" sz="1100" dirty="0">
              <a:latin typeface="Calibri"/>
              <a:ea typeface="Times New Roman"/>
              <a:cs typeface="Times New Roman"/>
            </a:endParaRP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Flowers </a:t>
            </a:r>
            <a:r>
              <a:rPr lang="en-GB" sz="1100" dirty="0" smtClean="0">
                <a:latin typeface="Calibri"/>
                <a:ea typeface="Times New Roman"/>
                <a:cs typeface="Times New Roman"/>
              </a:rPr>
              <a:t>&amp; </a:t>
            </a:r>
            <a:r>
              <a:rPr lang="en-GB" sz="1100" dirty="0">
                <a:latin typeface="Calibri"/>
                <a:ea typeface="Times New Roman"/>
                <a:cs typeface="Times New Roman"/>
              </a:rPr>
              <a:t>Plants </a:t>
            </a:r>
            <a:r>
              <a:rPr lang="en-GB" sz="1100" dirty="0" smtClean="0">
                <a:latin typeface="Calibri"/>
                <a:ea typeface="Times New Roman"/>
                <a:cs typeface="Times New Roman"/>
              </a:rPr>
              <a:t>SC </a:t>
            </a:r>
            <a:r>
              <a:rPr lang="en-GB" sz="1100" dirty="0">
                <a:latin typeface="Calibri"/>
                <a:ea typeface="Times New Roman"/>
                <a:cs typeface="Times New Roman"/>
              </a:rPr>
              <a:t>Chain Monitoring </a:t>
            </a: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Meat Information Provenance </a:t>
            </a: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 smtClean="0">
                <a:latin typeface="Calibri"/>
                <a:ea typeface="Times New Roman"/>
                <a:cs typeface="Times New Roman"/>
              </a:rPr>
              <a:t>Import &amp; Export </a:t>
            </a:r>
            <a:r>
              <a:rPr lang="en-GB" sz="1100" dirty="0">
                <a:latin typeface="Calibri"/>
                <a:ea typeface="Times New Roman"/>
                <a:cs typeface="Times New Roman"/>
              </a:rPr>
              <a:t>of Consumer Goods</a:t>
            </a:r>
          </a:p>
          <a:p>
            <a:pPr marL="177800" indent="-177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dirty="0">
                <a:latin typeface="Calibri"/>
                <a:ea typeface="Times New Roman"/>
                <a:cs typeface="Times New Roman"/>
              </a:rPr>
              <a:t>Tailored Information for Consumers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0216" y="1352478"/>
            <a:ext cx="73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Trials:</a:t>
            </a:r>
            <a:endParaRPr lang="en-GB" dirty="0"/>
          </a:p>
        </p:txBody>
      </p:sp>
      <p:sp>
        <p:nvSpPr>
          <p:cNvPr id="35" name="Frame 10"/>
          <p:cNvSpPr/>
          <p:nvPr/>
        </p:nvSpPr>
        <p:spPr>
          <a:xfrm>
            <a:off x="1649428" y="1434221"/>
            <a:ext cx="4707919" cy="4389929"/>
          </a:xfrm>
          <a:prstGeom prst="frame">
            <a:avLst>
              <a:gd name="adj1" fmla="val 91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1719939" y="5472144"/>
            <a:ext cx="454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T270: Security, Privacy, Trust Framework: SPT (KOC)</a:t>
            </a:r>
            <a:endParaRPr lang="en-US" sz="1600" dirty="0"/>
          </a:p>
        </p:txBody>
      </p:sp>
      <p:sp>
        <p:nvSpPr>
          <p:cNvPr id="44" name="Rectangle 6"/>
          <p:cNvSpPr/>
          <p:nvPr/>
        </p:nvSpPr>
        <p:spPr>
          <a:xfrm>
            <a:off x="2694795" y="4493361"/>
            <a:ext cx="3146074" cy="6397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T250: System &amp; Data Integration (ATOS)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2694795" y="3709045"/>
            <a:ext cx="3146074" cy="650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T240: B2B Collaboration Core (IBM)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Flowchart: Magnetic Disk 7"/>
          <p:cNvSpPr/>
          <p:nvPr/>
        </p:nvSpPr>
        <p:spPr bwMode="gray">
          <a:xfrm>
            <a:off x="2694797" y="2890645"/>
            <a:ext cx="3127483" cy="731428"/>
          </a:xfrm>
          <a:prstGeom prst="flowChartMagneticDis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TextBox 44"/>
          <p:cNvSpPr txBox="1"/>
          <p:nvPr/>
        </p:nvSpPr>
        <p:spPr>
          <a:xfrm>
            <a:off x="3329961" y="3209826"/>
            <a:ext cx="2068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T230: App Store (IBM)</a:t>
            </a:r>
            <a:endParaRPr lang="en-US" sz="1600" b="1" dirty="0"/>
          </a:p>
        </p:txBody>
      </p:sp>
      <p:sp>
        <p:nvSpPr>
          <p:cNvPr id="48" name="Rectangle 4"/>
          <p:cNvSpPr/>
          <p:nvPr/>
        </p:nvSpPr>
        <p:spPr>
          <a:xfrm>
            <a:off x="2694797" y="2125242"/>
            <a:ext cx="3127483" cy="6186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T220: User Front-End (ATOS)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ectangle 9"/>
          <p:cNvSpPr/>
          <p:nvPr/>
        </p:nvSpPr>
        <p:spPr>
          <a:xfrm rot="16200000">
            <a:off x="891341" y="3399805"/>
            <a:ext cx="3007885" cy="4587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T260: Operating  Environment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(IBM)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0" name="Rectangle 14"/>
          <p:cNvSpPr/>
          <p:nvPr/>
        </p:nvSpPr>
        <p:spPr>
          <a:xfrm>
            <a:off x="6452067" y="1434222"/>
            <a:ext cx="518766" cy="43547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T280: Software Development Toolkit: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SDK (ATOS)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1691680" y="692696"/>
            <a:ext cx="5184576" cy="11521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FIspace = the Facebook/LinkedIn for B2B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4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lowchart: Magnetic Disk 7"/>
          <p:cNvSpPr/>
          <p:nvPr/>
        </p:nvSpPr>
        <p:spPr bwMode="gray">
          <a:xfrm>
            <a:off x="1986549" y="1455915"/>
            <a:ext cx="2225411" cy="2404101"/>
          </a:xfrm>
          <a:prstGeom prst="flowChartMagneticDis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940154" y="2498458"/>
            <a:ext cx="2477480" cy="841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923930" y="2495137"/>
            <a:ext cx="1753049" cy="841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75068"/>
            <a:ext cx="7731694" cy="661644"/>
          </a:xfrm>
        </p:spPr>
        <p:txBody>
          <a:bodyPr/>
          <a:lstStyle/>
          <a:p>
            <a:r>
              <a:rPr lang="nl-NL" dirty="0" smtClean="0"/>
              <a:t>FIspace approach: Software </a:t>
            </a:r>
            <a:r>
              <a:rPr lang="nl-NL" dirty="0" err="1" smtClean="0"/>
              <a:t>Mass</a:t>
            </a:r>
            <a:r>
              <a:rPr lang="nl-NL" dirty="0" smtClean="0"/>
              <a:t> </a:t>
            </a:r>
            <a:r>
              <a:rPr lang="nl-NL" dirty="0" err="1" smtClean="0"/>
              <a:t>Customisation</a:t>
            </a:r>
            <a:endParaRPr lang="nl-NL" dirty="0"/>
          </a:p>
        </p:txBody>
      </p:sp>
      <p:sp>
        <p:nvSpPr>
          <p:cNvPr id="5" name="Isosceles Triangle 4"/>
          <p:cNvSpPr/>
          <p:nvPr/>
        </p:nvSpPr>
        <p:spPr>
          <a:xfrm flipV="1">
            <a:off x="5292082" y="2018460"/>
            <a:ext cx="1656184" cy="162863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AutoShape 2" descr="data:image/jpeg;base64,/9j/4AAQSkZJRgABAQAAAQABAAD/2wCEAAkGBxISEhQUEBAUFBUSFBAUFQ8QEBQUDxAPFBIWFhQUFBQYHCggGBolHBQUITEhJSkrLi4uFx8zOjQsNygtLysBCgoKDg0OGxAQGi8kICQ3MC80NDExNywsLCsvLDctLCwsLi83LC42LCwsNCwxLCwsLCw3LS0sLDcsLCwsLCwsLP/AABEIAL8BCQMBIgACEQEDEQH/xAAcAAADAAMBAQEAAAAAAAAAAAAAAQIEBQYDBwj/xABCEAACAQIEAwQFBwkJAQAAAAAAAQIDESExQVEEEmEFBhNxIjKBkaFSU5KxwdHSBxUWQmJyk7PwFCMkM0NjgrLhNP/EABoBAQADAQEBAAAAAAAAAAAAAAADBAUCAQb/xAAtEQEBAAEDAgQEBQUAAAAAAAAAAQIDBBESMQUhQWETIlHRUnGBkfEUMqGxwf/aAAwDAQACEQMRAD8A+4ibBslXv0ALXxLBITYA2Ta+IJPXIsAFJ2BsmKeoAo43LATYBKViVHG4RW5YATKVhtiitwCMSgJb94BKVgjGwRW5QAS5aBJ7ZhFbgEI2KAlvYAb0CMbDSGAEN3wBu+RSQBFWGBEnfIAbvgVFAkMAIbuDd8ikgBIYNk86ASxzLQCbAGyVjmFr4lgAmwk7EpXxAEr5lgKUrAEmSlfFglqWAEyYSlYFHUASviUBMpWAJS2BLUIxKACZS2CUrBGNgBR1KAmUtACUthqIoxsUAEylsJy0KjGwBGNhgQ3fAAcioxsEVYYAQ3jbQG74FRQAlYYEXuAXvgPkQ0hgJslLHoCxzLABOVgbJSvmA0igE2AOQop6iSvmWACchSYrbgTGe+PsbK8RdfczB7Q43waTmo8zXIuW9r80ks7dTWfpFN5Uo+TqP8JT3G/2+3y6dXLi9+1c3KRv3WWWPuYRnvf3M0VPt2TfpUkuvO/wmeu0JNXjCL6c7+450/Ettqf25c/pfsdUbDxF19zJdVZY+5mirdu1I4eCv4j/AAkrvBP5lfxH+EivjGzl4uf+L9jrjoIz3v7mPxF19zOf/SGfzMf4j/CYHF9+qdP1nST+T415e5Rue4+L7TK8Y58/pfs9mUvZ1rqrL7Gj0itziuG/KNwLi3Um4yu1aNOrNNb35V/SNp2f327Pq2UeKgm7K1VSp3e15pIu4a+nnJZXfRlxzxXREN3yBy2x8ilElchIYEOWwA3fIpIFGwwAh45A37ikrAA2DZF8egA8cixJA2ANi50LPyHyIChSYSdiUsbgCV8SwFKVgCTJSviOMcSgAmTsEpWCMQBLUbGTOQGi7wVLUH50/wDvE0NKSNx27hQl50/+8TQU6q1PkfH8OrcY/lP91Dqd2V4n9aHrT4twazX1GNFxeuJ7y4ZyyaMrT2+c+bHu55bOnVhVVpYPc0fefi/7HRlVa5slFXwlOWSv8fJM9fBnF5YGn7+8/EcG6cE5zpzhUUYq83FJqSSWeEr+wv4YYbiya84y+v19qk0+MspMnzzju1q/EO9ao2n+onamuiisPeRSgkTwfZvETdocPVk+lOVl5tqy9p1XZnces/S4iSgvm4NSqPo3kviak0Lx04ziNjG44xzZ51UiKlVptNcrTacdYtPI85VTiYWVJco7r8mne+VCrDha826NVqNNyf8Ak1X6qT+Q3hbRtdT7MflapPZ26rNPc/S3d7jnxHC8PVedWjRnL96UE5fFs19nqW49N9GfuMZLzGwcsbFRjYEhlxXBDd8AbvkUgCKsMCHjkAXvgUkMTYDIvcHjkWAkhibJ8RAEU9SwFJgDZMVuCV8ywAmTHJiSviwCK3KAmT2AJPbMVsMRpajYHN94/wD55edP+ZE5WV7XOp7zP/Dy86f8yJyfO7WPlvHOPjzn8P8A2q+r3UnrbL4HpT4mSyZ4ITl0/wDDFl47I234fth5Nc1umNjPpzpTtKKXN8TmUjY9kySmuqa+37DS2e6yupjjl5zn1S6WXzTlv2jErPYypS2MaqrH0taMcd3o7rQrt1KTUKut/UqP9q2T6nBT7I4hVVSdJqcsr+q0s5c2Vj7BVNbxTaZBlpy+aWV8w7b7Hnw7jzSUlJP0o3spLNY+Z+gu5FLl7P4NPP8As3Dv304v7T4x3tTrVaHDU8Zzml5SqNQh9bPv3DUVCEYRyhGMV5RVl9RPtceLah175SPQht6A3jbQpKxcVgkNsCL420ALvTIpIEhgJsnG/QM8GUkAJA2MhY5gCv7CuVbAkMBSlYlR1CKepYATKVglIIrcAjHUoCZSAJSsEY2CK3KACZS0CT01CK3A1VbhYyTjNJp2vF4ZO6Mb8zUPm4/Sf3nQEyeiIs9HTzvOeMv5zl5ZK599kUMvDj9J/eOPYtBf6cfpP7zoIrcwOOnFySb9W97bvQ4/pdD8GP7Q6Z9Gv/M9D5uP0n95P5qo/qwSeNpczwdvMyWqbybMzs+UVeKfVbvA9m10J5zCftCST0aKnK2D0+s8a0jbdt8A/wDMpq/yorN/tJHPusnqR5Ti8LWN5nKoQve5zveWvONObpP0oLmV1dNRd5K3lc23GcdZWjmYHBcK61RR3xk9oLP+upHfPyiSeXnWL+SvuvVq1/zhxUWkruipKzqVGreIl8hLBb+w+tN3wMbheI5klk17LroZdi5p4TCcRUzyuV5CQwZDd8jtyMykgsDYDZGYZ5ZF2ABNg2Ss+gBa5YCbAGyfEBfAqwDFJilKwKOoAlfMoCZSsASewJb5hGOpQATJ7BKVgjGwAlrqUBMpATOb0VyOd/IfvR6xjYoDEq1ZtW8OXndZGJKm9KMn7UbRy0HGNgNWqP8AsS+kjG4/iIUY89SDglk+ZXb2S1ZvZSsrvJY36Hyvt/taXE1nJv0FdQjoo723eZPt9H4uXsh1tX4c9294ft+txVWNOPoUo+lO2M5RjpKWl3bBdRcdXo16cqtCXMqU/DnJZSyd1uryWJy64iUacqcMPEfpzWbprKC2Wd9zZ/k6jH/F0ajXJF0pu+C5U5Xbe1oxJ91tZdO2enb7odvuLM5L6thwHYNSqubCEXlKWMmt0tjd0uCpcJTlJv0UrzqyzdtPuXUw+wu9seJ4qdGMLUbWpVMpTqRd5exrJacvXDV9/uNdStDhov0KdqlT9qo/Ui/JY/8AJbFXS2dmpMbP4WdTdS4XKMfiO8NWrK9K9KCd429d2ycn9n1m47N721I2XER5l85BWmvOOT9ljm6EEjNpUlI08tHT444Z2Ornzzy+g8JxcKsVKnJSi9Vp0ezMhI+d8LWqcPPnpP8Aei/Vmtn9+h3fZ3HRrU1OGTzTzjJZxfUz9bR6POdl7S1evyvdlXI16AncpIgTBIGxsjMAWOeRSQxNgFyVjmFrlgCAUmR4nQCorcoCW9swCUggtwitygAmUtAk9git8wCK3KAmT2AUnoVFAkMAIbvgEnsUkARQwIk9gNd3jqNcNW5cHySx6PB/WfL4o+vcVw6qQlB5TjKL9qsfJuIoSpylCatKDcX5o0djZxYobyXmVCRhTVRzqQhJxjVjT8VrWMW7Rv1enQzfIuKL6mdC9PldPBwacbaNO6LlVdSpUqzVpVJOTW2y9isiSl0POJzy95vHC4vY2HDVDXo9IVLHmU5MbxW2q2aPfunxbhXdO/o1U8P9yKun7k/galcQ/YZHYOPFUbfKb9ijJv4FfPD5LKnwz+ecPoomwbJxv0MlpjPEsEhNgDZKxd9ASeuRaABSdgbJinqARWpYABMnYFHUIRsUAEzlYJSCEbACiUBMpaAEpWBRsEY2KACZSFJ6FRVgCMbDAhu+ADbxsOMbBFDADl+9nYLrf3lJf3iXpRX+pFLT9pfE6Vu+BNWLtgd6epcMuqOM8JnOK+RqNsPg80ykdf212L4jcrWl8pLPzWpzXEdm1I/q3S1jj8DV0tzhn7Vnamhnh7xjJlxIHcnQPQm5F7nrRpSm7Qi5Pohbx3JC5jrO5PZjxrzVrpxpp6p+tL7F7SOxe6ywnxDTtiqUXe/7z+xHWxisLYJYWWSSKG53Ms6cV7b6Fl6sjWOZaATZnrpshY5glfEsAE2EnYlK+IAlfMsBSdgCTI53sOK1LACW9NQk9gS1AIrcoCZPYAb2CK3GojACG75Dk3oNRAEhgTJsBN3yKSBRsMAIeOQN49CkrAFhsCL49AFKNzznwcHoe6QwNXxHYtKWcU/NJmBU7sUnior6joM/IpI6meU7Vzccb3jm/wBGoLKMfcei7Ha1t5HQkLHM8uVvevZjJ2jA4LhJRzeBsUgSGePSbJSx6Ascy0ACbsDZKV8wBJ3LATYA5ExT1BK+ZYAApMjme3wAqMbFAS3oASloEY2HFDACJS0Bu+BUUARjYYEN3yAJPQqKsCGAEN3wB45FIAihgyHjkAN3wKSGJsBnnmN45FgCATZNr4gLM9AE3YAbISuNLG5YAKTCTsSljcASviWApSsASdiYq+I4rEoAJlKw3KwoxAUY6lgAEyew0hRjYoAIk9glIqMbACQwIlLGwBJvQpIIqwwAht6ZA3jYqKsAJDbAhu7sAO9+hSQJDATZON+gs8C0gBIGxnmsQHj7CkhoGAmyVfUSxPQAQrg2SlcAinqWApMAbJir5hFXxLABNhJkxWoDitygJm7AEnsT6RUVq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812925"/>
            <a:ext cx="5257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4" name="Picture 8" descr="http://www.large-icons.com/stock-icons/large-user/programmer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2" y="4078397"/>
            <a:ext cx="1613560" cy="16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xQTEhUUEhQWFhQVFhcVFhQXGBgVFBYVFhUWGRcUFBUYHSggGBolHBQVIjEhJSkrLi4vFx8zODMsNygtLiwBCgoKDg0OGxAQGywkICQsLCwsLCwsLCwsLCwsLywsLCwsLCwsLCwsLCwsLCwsLCwsLCwsLCwsLCwsLCwsLCwsLP/AABEIAI0BZgMBEQACEQEDEQH/xAAcAAACAgMBAQAAAAAAAAAAAAAABQQGAgMHAQj/xABGEAABAwEEBgYHBwMDAQkAAAABAAIDEQQFEiEGMUFRYZETFSJScdEHFDKBobHBI0JygqKy8DNi4UNjkiQIFhc1U1Rzs8L/xAAbAQEAAwEBAQEAAAAAAAAAAAAAAgMEBQEGB//EADcRAAIBAwIEBAQEBQQDAAAAAAABAgMEERIhEzFBUQUiYXEygZGhIzPB0RRCseHwBhUkUjRi8f/aAAwDAQACEQMRAD8A7igBACAEAIAQAgBACAEAIAQAgBACAEAIAQAgBACAEAIAQAgBACAEAIAQHlUB6gBACAEAIAQAgBACAEAIAQAgBACAEAIAQAgF15W8xUJIDSQKnViOwnYufcXNSEsRWxdCCkjFl58B8R5qmPiT6ok6JubeLd3xCuj4hB80QdFm1tsbv+BV8buk+pHhyNjZ2nURzVsasJcmjxxa6GYVhEwllDaV2r1LIyZMkB1FeDJkgBACAEAIAQFe0r0ws9hb9ocUhFWxN9o8T3RxKi5JEowbOQXz6Y7a5xMIjhbsbh6R3vc7X7gFFSbJOKRV7T6Tb2e4uNrc3gxkbWj3Yfmp5IYLToh6XrZG4C2AWiKtC4NayZg7wwgB9NxFeK81EtGTut2XhHaImTQuD43gOa4bjv3HgpECUgBACAEB4SgKNpL6T7JZiWRnp5AaUYewCNheAanwBWyjY1am7WEUzrRXIpDtOb1tryyygtzpSGLFh/FI7byW9WdvSWan3ZQ605fCR7Ky9JbSInzWlr6irXVb2T97XTirNNtGGpJNENVRy07nlptF52aQxeszmQBuQ7eZ1A50zOW+qlGFtUjq0rB5KdSLxkvl0Wu+YxG6RkNpZI3EaObG9ni4ZGtdgPiufUjaSb0txNMZVVjbJdbLaS5rS9hY4gEtJBoT92o2rntYe25emSV4eggBACAEAIAQAgBACAEAIAQAgBAR54w4FrgC05EHMEHYViqbyZNFVvG7ZbN24KyQ6zEc3M/AdZb8lhrW6e6Lo1O4WG82SajR3dOv3b1ilBxe5dzJwcogzEh3qWpnmDJspH8p8lONWS5M8cUV/wBItvLbC7MgvexjczXXiND4NX03gWqpJylucvxJqEMI57dWmFsgphlL2j7snbHud7Q5r6KpaUp9MexyoXFSPUvlwek2J9G2hpiPe9qPnSrfeFzq3h0o7w3NtO+i9pbF9slsZI0OY4OB1EEEHwIyK58ouLwzbGSksokKJIEAICuae6TNu+yPmyMh7ETT96Qg0rwABJ8F42epZOFXfopeN5k2hxwtkOLpJHUDs9YAzos7mkzUoNrcbSeiS0hhPTROf92gdSnEnavOL6HvCz1KXeF0vgkMcrSHNNCD8/AqUamojKnpN9is+YptRs8ijqfogvIxTyWMn7OQGaMd17aY2jxFD+UqdOXQhVjjc64rSkEAIDVaZ2saXvcGtaCXOOQAGslepNvCDeDiulmmdpvKR9msLJDAMiGVxyZ/fI9ltdnNdehawopTqNZ9THUqObxE9uHQO1wOZNJZWvIP9KrCQADkQ40GwZV1lTqXdKScFLHqRVKa3aOi6O3HM1/S2jotdWQxtIZDlQdHQhtczU0J4rn160HHTDPq+5ohCWcyHdmuqNji4AlxJdVxLiC4kkNrqGeoLPKpJrBNQSeTK2XbHL7bATka6jkQQKjOlQMuCRqSjyZ7KClzJbRRQJA5tRQ5g7EAm9Yks8hEnas5phlrnESaYJN7NVHbK571dpU1tz7d/Yhlxe/IchUkz1ACAEAIAQAgBACAEAIAQAgBAaXHMrDP42TXI8UEelO0ysbI6PY0BxdU0y2HOnkqK0Fq27F1NvAuu6+3Cgf2hv2jzWKUOxcPoLS14q01+fvCr3R7g3Ar08KH6U7bWSKzg/0243/jfqHuaP1L73wW34dDLPmvEq2qppXQouFdfBz8nrBmh7knXXfk9lfigeW72HON34m6vfrVVShCqsSRZTqyg/KzqmhvpChtZEUn2U+xpPZf/wDG7/8AJz8Vx7mxnSWqO6/zmdajdKez2ZdwVgNR6gOE/wDaBvAunjhr2YosdNmOQn6MChJ7lkF1OkXDCI7PEwZBjGN5NAXMpvOfdnRkhiCriGCi+lC5WyRCYDtNyJ3jimcPJJLKwcosbjWm6vwNFpe6MkeZZLsvMWe12aYn2Zowd+F7gx/6XOXlPmSq4wfRS0GQEAIDkfpJ0l9YtLbCxzhAx7RaZGMdIakjINbWoFQPxOG5dS0oaYcR8+hlqz1PT06mq49I47PO9lhs0cUZBaS/EZHOYw0qagNq4DLeVZUtnOCdSTb+xBVcS8qOnOvVrLO2aQ62tJAGZcRqDea5nCcqmiJq1pRyzy6b5bPTCxwyqa0yO7XmfBKtF0+bPIVFInC0tLsIPa/m1Q0vGSepZwbQVE9PUAIDCWMOBa4Agggg6iDkQUTxujx77FX0VvilonsEh7dnNYSdb7OaYc9pbXDXdRaq9Pyxqrk+fuV05buHYtayloIAQAgBACAEAIAQAgBACAEBHfrKwS+NlnQ0snBNK57tv+VJ03jKPFJciielCctEZB++P2OWF/mtPsXx+FFVsN4A61CcS1MsF32k1BBWeSLEWewWijXyvHYiaXuoMzQVAHHJaLGlxKqcnhLG75Z6FFzNQg+5y622K0Wm1yB7ftnkyOB1BpoRnuAIC+1l4rZ0LNXGvyck13zjHvlM+VdvXq13DHm5isWRxjMlOwHBhd/cRWnwXQlc0lXVDPnackvRNLP1ZQoScHUxtnHzNLW5hX4Ipke1lepEkQ6L3BNPB3H0T3xaLRZn9OcQjcGMkNcbhhqQ47aVArzXz3iNKFOotPXmde0nKcNy9LAaz549NudtmO5rByYPNUt+YvivKdau6SsbCNrWnmAVy4PB0WtiY16vUiDQv0jgElmlae4TyC9e6PFsz5sNvcXVaaAufq3VdTP3Lco4RgcssyntRcH55gE14jNepYDeT6w0bt4nslnmH+rDG/3uYCRzKmVDJAL79tpige5lC/JkYOoyPIawHhicFOnHVLBGTwhfovcUdjiwN7UjzimlPtSSHW4k7K1oFZWquo89Oi7IjCCiio6T3daPX3FoLmPb0jcDaANYM2mmtwPvOILdbzp8Lcz1Iy1mm4NIGsc42iMzF5FM6lpAIDQ078gp1qDaWh4IwqJfEjodnu+Nr+ka0tdQ5VyFdfZGVVzJVJNaWzWoLOUR7JiFokyLWnPPMHiDzU54dNEI51saNoNSp5lp7jXmAYHXWp1Ups8ab0B4ZF7gHGdKI5LrvOOdmcL3mUPPtDE/7eGop2cLqgHguxRauKDi+a2/ZmSa4csna4ZA4BwzDgCDvBFQVxcYNhmgBACAEAIAQAgBACAEAIAQEK0yUxLl1Z/iOPqWpeXJTdIJCXB2YNBQ1+IXTtOWDFXe+RHpxeGCzWZ0jekxYQ6p7XsOzB35Km3t41byrF9v1LpVXCjBlYsohl/pShrj/pynCa7mu1FSr+GVI/CTp3cXzG1ks87HAYHZ6iM28wuXUtpp4aNkaseaZcG3l0bWRUqK1eRtdT5LleKzWj+Gg+W8vV9vkewep62vY0yWiITOl1O6PCfBtT9RyXLjOtO2hafy68r3eF9sfckqcIzlW64x9Msg3fdrTZ4Y3amuE0w4gF2HjmWjwXYuvF5/7hcV6b3ceFT9E2o5+icvdmGFni2hGS66pfd/2KFaYi17g4UIcajcddF+p204VKMZQeU0sPv6nytROM2msPIqmNStKQTNLghJH0ToLdXq1ihjIo7Djf8AjecRr4Vp7l8rd1eJWk/82PoLeGimkP1nLj549MrgbbMPw88AVEviNEPhOkaOWjFZYHd6GM/oC5Mnpm16nTh5opjQSKSkHEWaW2gtsNrLdYs0xB3Ho3Z+7WrqUszS9SmqsRbPm0mjRTZ9RX6rpnMRIggPRyO/tK8JJH0T6Dry6a6omk1dC98J4BpxNH/F7VMrL+gFF9OBkhaa0DnycKsbQV98gPiFbT6shLoZRyr1oZNokUWj0R3g2Jlqs9YY/tXP+0DQHCQNBaajXXMZrRDVKnLd7FUsKS25jyaejSQMRAJAGs0GocVnUd8FrexFum92Txte0gE5FlRia7aCFOpRdOWGQhUUlkm9Iq8E8gZF7gZMXSpgGh8ylg8yc99Ms7PVYA6hcbQKDbhMcgcRzHwW6wT1yfoU1+Rc/Rxbelu2zOOsRhhrn7HZ1/lCxXUdNaS9S2k8wRZVQWAgBACAEAIAQAgBACAEAIBbbfvLi1X+O/cvXwFYvWJzm5DJgqfCq6ltJR+ZirJtexUfSM3/AKWzDcR/9bld4e/+dV9v1R5X/wDHh7/oc/6Pl8F3kzCWg2+Sz9GbNM7BhAd2sbce4tOQy4KilBVM8Rbls5OGNLGrNNJgQJ7PBJWmeEsfr11BPyVdTwW0rb6d/ZP9mexvasC9tuyzzNxNa5pLC4AE6qVzBXzlx4PbpNpYx2Z1KdzN4E9xONCRm4ioFdZ8dy+HrqLklJ4Wd32OhUys4RTtKbs6CmOTHPIS54b7LR4nOpJ+C/Vv9P8Ai3+4KSo09NGmlGLfNv2W2y5+6Pjr604GHOWZybbRWC1fTGDI00Tuv1i2QxEVa59X/gaC51fcKe9Z7qpwqUpGi3hxKiifRYXyZ9GeFAfO3phuWaKY2h4DGTyO6OMvxy9kCr30FGgk5NBNFTJYeS5S2wNfRJfwkgNlc77SCpYNronGuX4XEjwIXNvaeHrXU3WdXPkZ0ASLHrN2k8kYHtcxwq1zS1w2YSKGvuKlGbzsQmljc+db6uvoJ3xA42AkMcM6tBIHIbdWveu5Sqa45ONVpunLBss8gw4DllQ13HL6qTCZdPQTfssFuNjoXRTg1HdfG2okHAtFD+VTRW1g+iF6RKdpvfkdlnsxmJayRszMWsNcOjcC6mdKArXbUnUjJL0KaktLTJMFpBzBqCKg7xsK8cT3JJbMo4PRFprJSBstCehlY/I0dStMj4kLRa/Hp7plVb4c9h7ZrcJGte32XAOHgRVZ5QcXhlqlncR3hdVmiDpiXRuLg4Oacw6uQjbxrSm5aYVqk8R5lMqcIpsqkGmEzXNJlkcAc2uw0cNxOtbZWsGuSRQq0k+Ze7nvxlpYXR17NAdwcWgkCuulaVXNqUXTeGa4VFLkRNKdJGWSLG7NzjRjAaOcdp4AKVCg6ssI8qVFFEPRrSZtqixapGnC9urtYQ6rRtFCPipVqDpv0PIVNRy/0kPl9eInLiPaiAPYEZccIaNh7JrxC6FtjheXBRUzq3Oueh3/AMsj3Y5aeHSFcq+/OfyNND4C7LIXAgBACAEAIAQAgBACAEAIBXbT7S4VZ/jv3NK+AUOIwuDs251G5bqfNNGZ8nkqmmlmxWdjaVIa0jZQhp+NKrRZzxezfp+qIVI5t0VS6LOHwyxuyrm0027DXxpzXYrS0zUkZaa1QaYpEJa7CdYNOS3QaayjLLK2YzuqzY542lpfV7atGsiufwV05aacnnGxCCzNI65dzHgvBbQFr/25U3hfP12tPyOvTT1FL0Hnc+NpJOqhO0kGnuX5v4nBRm8H0D3Hd6XFG9wmfV5ZG5uEgEEkGhI35n4Kzw3xu4t6LtKTUVOcW5bprllez2yc24s6dWfElu0msHNb3uwwOaxxq/A1zh3S77vuFOa/Y/DPEoeIU5Vqa8upxi+6XX5vJ8dc27oSUXzwm/TPQu/ofuvty2gjUBGw+Paef2D3lZvFqu0YL3/Y3eGU8tzOqLiHYPCgPnb05Xg99uDC7EyNlG4WlrGvJONocScbgMNSNVaUVcs5LI8jn9226SzSsmidhkYajjva4bQRkQoNKS0vkSTcXk7Folp+22uLPVi17WguIcCwkmlBlUbeS5te1VPfJ0KFxKexcnWN0raOOFh1tbrI3OO5Z1hPYm5HD/Sazo7aA0UABp4VoutbfCzHcveJV3zmi0mVssPo80vF32np3RCWrDHmaODSQSWnVXsjXsTkecz6duC8jaYI5jE+LpBiEclA8A6iQNVRmpESj+m6w47LDIchHNQmlcpGlufCtF0PDpYqNd1/Qz3CzEXaDWp3qUJe/GRiGLbha8gNNc8gAFbcR/EeCMHsWdloWfSWZMbU1srHRvza8UIGumv6KmtX/h4cXGcdicKfFejPMWwwztY2KKeKNjWhrXOjc91BqqcVNVNi59Lx+0qz88Gs9crBon4dXjHytEWXQO0yPD5LWHmuLNriPyjFQe5d2N/TSxGH3Rz3byb3ZF/8M5f/AHDP+DvNT/3KP/V/Uj/CvuPtFtE5bL0gdM17X4TQNcCCK55naD8FmuLqNXG3Itp0nHO4l0h9HVotUrpH2tlDUMaY3dhlTRoo5XUr+FOOFAhK3cnlshWH0XWqGXpYrYxrgCAeicaVbStC6mpey8QhKOlx+5KNBrfJI0i9G1ptcrJJLTECxjWUbE6lQSSfa2kk02KNO+hTi0ov6/2PXRb6l70Quz1KyRWcnGWA1eBhBJcSSAdWtYa1TiTci2EdKwOfWOCqJES13wxhoczuGzxWC68QpW70vd9kaaNtOos8kbLBeQlJABG1TtLxXCbUWvc8rUHS5snLYUAgBACAEAIAQAgBAKrWc3L5+4f48vc1R+BCq0nI8f5mt1DoZ6nJld0zeSxtajJmY4g1V9kv+VL2/UjWeaKK3Z7HGDQFxryHiutKcmjNGEU9jTeEYo1lCXg4i7Zn4e5abZvOc7diivyx1PbpvA2eQEAZntGmYG2h2LbUoqrDBlp1XTlku1waQdNaBEwkgxy66ihAy1rmXFo4UZSZvo3KnUUULtFrvEbGx5VDdZ112mvivym/qylNye259Ip75Q2hkeZCyQijaGg1EbD8FjlGKhqh1LMLTlCjS24HTOjfGB7VJBShIJb2ydtAKUX1v+lv9QU7GnVo1m945hzays+XHq3nPfmcDxPw+VeUJQXXf543+R0C5bI2NnZaACa0G86z/Ny+gtadSlbwp1HmSW7f1+x69Lk3FYWRirz0wlJocIBdTIE0BO4mhpyQHE/ShcFolkE009nqAQIRJI4x1OpjSM676N8Fmqan1NdGlKS8qZzk6OvdrcANp1nkoqeDYvDpvm0jqPo5uFkNlje32nuc8uOsjINr7h8VguarlM9hTjDKiXqacMaXONA0VJ4BZlvsGjiHpAx2yYysbTDk1u0t48V1qL0bFlbw+UqSa+Lt+hSX2SQZGN+6hadfDLNaVJPqcp0akXhxf0Gd26L2qUjDC5o7z+wBxzz+COaRZTtK0+UfqfS3o/aGWRkfrMloez2zL7bTT2KHMNGypPipRkpLYqr0J0ZYmv7k/Sy6Ba7JNBtew4TueM2H/kArqNR06imZpx1Rwcc0Cmczp4XEVa4PArm0mrZG0Oqjm/Ndm5SeJIyU30LfHaaLK4luRpdLsUrN1T+0rJcryr3RbS5/Ixvm6nMq5mY3eS+VvfDHDM6W67djuWl6peSpz7mi6b9fEcL6uZu+838PkqLLxGVDEZbx/p7F9zYxqrVHZ/Zlus87XtDmEEHb57l9LTqRqR1QeUcKcJQemSwzYrCAIAQAgBAV6+9IMNWQmp1F+wcG7zxXFvfE1H8Ojz6vt7ep1bSw1eery7fuK7rsMkzttK5neuZa2VS5ll8urNtzcQoRwufYulgsgjIaNjPqvpqVONNqEeSRw5zc8yfcnq8qBACAEAIAQAgBAeFAJrxd7a+buX+NL3Ncfy0In22mRFR8f8q2jcaeZmkxVpUQ5rKbQ3L8pXRsJp3EpehGt+SiuNhO+gJ/mS7bkjIk1yGt3kMxB7cVctlC33qO7xpJcsqQttN3jWNpOW4VyXTpVehz6lPA20HsxbbAf9uT9qrvp5ovHoStI4qr5kizPxscKlrsPtDW095fnt/bK5p/xMI5nH41/wBl3Po6cuFPQ+T5Ci4LdK60ASPxHC9tcqdlwzy168lybqlTjRbisbp/U60UtOe5erNGXkCtc9R3+Cn/AKfseNc8Vryw3fq+i/U5t5UUY6VzZaImUAA2L7tvJz0sGaApGnl/uY9tnjcW9nHIRk6jiQ1oOzU4mnBZ602tkdjwuzjUzUms45FAvB4cA2ms1+BqqFzO1VjhIUTto1wbrIIHiUK8djomiGVjhG5q5tZ+dnO07v3f9TC/ZukPRg9kZu4nY33a+Svtqf8AMy6hTzLL5L+olN1hazfqEltnaHlkepho5294PsN4Dad+Wxe8ittzfoexXoW614erbmM7Fb5a9JBiD2anjID+1xORB7uf1Xqyt0Jxp1IuEln0OjaI6TOtA6OdgZO1tezmx7QQC5u45ioO9aadTVt1OBe2MrfzL4WV3Sy4fV7U61MAEVpo2X+yYey78L9R403rrW9bXDhvmuXscapDTLUuot6RXESVczS612ZwJox0hcK5EOheAabSDTmVnudqePVFlL4vkzoNQRQrAXiG97jB7TFyb3wyNXz09n9mdC1vpU/LPdCmySyQPy262/dcP5tXFpV61pU227rozpVIU7mHf1LPYrxbIKjI7WnWPML6a1u6dxHMefVdTiV7edF4fLuSekWozh0iAxfOACSaAayoykoJylyRJRcnhFeva9XSdmOoZqJ2u4cBqXzl94lKrmFLaPfq/wCx2bWzjT80+f8AQxui4C8gvFG7l7ZeGOp56u0e3cXN+o+WHPuXCz2dsYo0UX0UYqK0xWEcZtt5YRn7T8o+ZXn8/wAj3+X5klTIggBACAEAIAQAgPCUBX70f7a+auvz5+5rX5aKhaZc1SjBN7ivTSakcPgz9jlrpSxL5I9rSxSj7les15uG2o4+a6FO7nDrkzZH13300jC8UHNa6d9DPmWD3iJrDHkPRuoWlp4D6groUriM1iMiDjHmh5dFpf0rWkjCGuoAKEUacqpVitDZbCb1JFbuUnpBTblzXyNGtKlNTj/9OzUgpxaZJu65WxzulFMBbRjaagfaHhkKKjxaxqVNCto5jN/R+vpzJUrzyONXZx+5bbnaGdo6zq4BfR2dlG1oqjD5vu+5zJ1XUk5sai0hatB5qPfWAmgajkGmk+K22k910bR4dE361WCv8bPrPCl/xk/cQOm7Tff+0qtGyryR7d7Mb3bmtJ+NF6UFyuq1COyNduBpxJJoFz6kHKq0jE+bx3IDLTvNScyd5OsroRSSwjZCGlYFWkF9Fo6KI/aPGZ/9OM/e/EdnPcpep48t6UI2NAAA1BRL1FJYRpmkoK69w3k6hzXqIT2WS62W9S2yts5DaChLgKEu2nmkp7aRQs0pKr1wSdF7fgtUR2F2E/mBHzIXtF+dEfFaWbWXph/c6LbbSxzXNe0Oa4EOacwQdhXRUWnlHxraZQL2sgiJId2N51j8R38dvit1Krq2fMplHAi0XvMvvWNrZSYgH0aCMJIicCRT2hWhqa5gqV5HFBNrfKPKLzN+zOsteuWajc16Ai2ywteNXu+oOwrLc2lO4jiXPuW0a0qTzERvspY6oJy27R4hfM1qFa0qZ5dmdinWhWh+gwgtlcnZH4Fduz8UhV8tTaX2Zzq9o4bw5G19oA1rfWuKdGOqbM0KU5vEUL53mQ0OrYPqV8zc3lS6njp0R16VGNGOevce3dd7MA7Ofe8uS7lrZQhBOUdznVricpNJ7DINDRQLoGY1SPQGuzO+0P4R8yofz/Il/L8yapkQQAgBACAEAIAQES1T7FZGJXJiS1modTbWnivlrr/yZr1OjDekil2qSjyDrzrwoSqkjnVOYo0+k+zh/DH+xy1U1v8AJFdy/wAOPuVSCTNWsyKeBrZnqDkS1JjOF24qOo8x2LFopbH+sNaXGmF+X5TRbrOvN1NDk8bk6TeoxuKSkrTxHzXIUnFpn0DWVgfRS4gCePzK+ltZtUkYK8U5kyO0LQmVtE2ORWIrZs6RekTlOmGVqtf4oXe4xgLmXKxUZ9f4TLNqvdlWtU9KHj9Cqkbar2RlYbfhbId9B816VJlltukuOzWeBp7MbAXcXbvcraj2UUcyyo6qs6z7vH1E1qvbo24tZOTW73ceA28tqrSOlOWn3Flnac3PNXvOJx3lRbLKVPSsvmb8a8LTTM/NnF4+v1UolFfou7Q59YVR0spbGdmtdHsO57DycCpU9pIou8SoTX/q/wCh1CSWq7R+eiq22YleYPciO5LnZHbopGtwnt6tWcbl5VrTcFFvbKJU4LU36HQGPVBYbmvQG5r0AvvW0N1N9vfsHiuff3NGnDRU3b6f5yNNtSnKWqOy7iuC0trhf2Tv+6fJfLuGeR1G2iRO9jBUuHgMz8F4oZ5fuR1MwsFqo8Oe3sbto48V0/DrihRnia3fUpuaVScfL9C3Qztc0FpqF9NnO5ysYMZHoCNI9AY2B/2h/CP3FQ/n+RL+UZqZEEAIAQAgBACAj2qfCOKlFZIyeBRLNVXpFTZDDu0QeJHEE1PvXyvidu4VXUXJv6M6VtNOOnqL73ulswqDhf3qaxucPqqadaM1iez79yFe21boo+n1lexsQcK4WR1cKluTXVz3LXCLT+RzbmL0JMp8TqHgc1NrJiyM7PKN+SokiOSeyT+BVtHqkx9ojL/1Td2F/wC0rXYfnr2ZdRlmZLuf+oPELnPmj6RDaxv7Dff8yvorb8tGGr8bGlmh2u5LbCHczyl2JmNWFZ4Xr0HMdLJMdptlPusjHvYGV+ZXNud6h9X4Ttb/ADZTLUatPPkqFzN894i0TnCRvKngxuptsS4p6azkNf8AN5XnNlscU4pIyjdidjdsyaNw3LxvoTpxy9TJHSqJfkOkQZNE83bj/EfkVKPJmerLzw9yf6wvMGnimyCWpHiPmvYrdFdWr+HL2f8AQ67ZzUrrnwxOMYQZI0lnAc1w1h3za4fVVVeS9yynzfsSWvVZM2iRAQrdeVMm5fP/AAuRfeJKl5Kfxd+xvtbN1PNPl27kaxQukOWQ2u/msrj29rVu55+rZvrVYUI4+iH0dmYG4aV3k6yvp7e2p0IaYL3fVnFq1pVHqkeQWSNuYaFcoxWyRByb5sgXjYKVdHq1lv1HkuDfeFtZqUfmv2/Y6VteJ+Wp9SDYLyMbsjkdYOo+O5Z7HxGVDyT3j90aLmzVRao7MscFuEgyyO0bQvpoTjOOqL2OLKLi8MwkepHhps81JPyj5pBZm/YSeI/MewyYhVetYPE8mxeHoIAQAgBAYSyBoqUSyeN4EFrtVStEVgpbIvSKR4YT5t3EZg7jvWGtBTzGXJl0ZYw0Y2a0Yhnk4ZOH1HAr5W6t3QnpfLodOlUVSORXf8xEg2gsbUHMHJdLw+coyWP+pnuYpw+ZVbw0dilOKKkUnd/03eHdPgunKlCpvHZ/Y5U6HWIhtN0TQ5vjOHvDNme2o8NqxVqNSHxL5mScJLoZCc8Pd/M1kZU20P8ARSStpYdmFwGX9p2rVYfnr5ltB5mmM7rDhICWnWNVCq5eHVc7NP7H0KuI43H91RFrBiHaz5VXet6XDgk+Ziqz1SbRNxq8qDGgPHPQFK0lutpMssZLJZG0cMjG80A7QI7JIAzBCz1aMZb9ToWl9Uo+XoUKRvu2EHWDtBWBrDwz6WFRTWVyYgtApIRu1e9Wc0YJPTUwSImH+fNQZpgm+ZMBUTSmGNMHuQxIMka2PzadxClAy3Lwk/UktkXuCHFJ1gfV8bRtewfqC9jHzIhWq4py9mdosmQXUPliRjQGq0P9n8Q+RVVbkvcsp837HjpaDP3KmUlFZk8ItSbeEL7ZeexuZ362t8N546gvn73xNzThS2Xc69r4fjEqn0PLvsBf2n1Ddf8Ac5V2Xhsqvnq7R+7/AGLLq9jT8kN39kP43BoAGQGoBfRwhGEdMVhHElJyeXzMulUjwOlQB0yAW3lYA/tMyd8HeR4rlX3hsa3np7S+z/ub7S9dLyz3X9BVBbHRnC6op/yb5jguRb3VW0m4tbdUdGvbQuI6ovfox3ZrwDqAkV2EaneHkvpaFxCtHVBnDq0p0paZI9L6P/L9Vop/G/YpqfCvcZ3fbKFWyiQix001VJaeoAQAgPCUAivS3VNBqV0I4KpPIoMisIHmNenhkJFmnHfJZFkS0Mc12NmZGsbxtCyXNtGvDS/l6E4TlTlqQsvy1tfI3AanA2o2jLaNi51pRnGppa5Rwaa84unldyLHHvXVVNdTnup2J0MpGQ1btisUnHkV5I1quuzy+0zCTniZ2c99NSqnRo1Pijj1RCVOL6Gi6riMM7HskDmCtWkEOzaR4HM8FGhZqnVU4yytyEKWmSaY5skQDqhXJnQJrZFqi9itmWNSPAxoAxoeEK3RBwIKiy2BSL70fzLmGh/msbVRUpqR0KFzOjy3XYqU91va4ucypO0eRVDpyRthd0XLVJYf1McNPuuHuVbhLsa43NLpJHmW48lHRLsT/iKf/ZfUxI3NcfcvVTk+hF3VFc5AIpDqZTifJTVF9TPU8QgvhRsjut51gkkEash4BXRppHNrXNSrLck2fR+Y01eJqvOEWq69CyaOaM4JWPkdiINQNTQd/EqynTwyivXlKDR0ON2S0nNMsaAj260hrQTv+hVNfOnKWS2ljVu8Gu03tE+NrS4VANXBrqmp1alwbyneXCS4eF7r9zqW9ShRedX2I1nns7TUuruGF1Pkp2XhOjz1d30XRfuLnxFzWmDwu5O65i7/AOl3kuzpZztSDrmLv/pd5JpY1IOuYu/+l3kmljUg65i7/wCl3kmljUg65i7/AOl/kmljUg65i7/6XeSaWNSI9qtsD9bs9hwur8liu7CNxHdYl0f+dDRb3cqL2e3YjNmiGp/6Xc9WRXEp2N9QnqhH7rf7nRqXdvVjiTJVituJ1K4qN9qhFc8q1X0dpKpLepHS8ehyLhQW0HlDGOWi2mYf3Vba9knwVM4lkZDRVlgIAQEO2y/dHvU4ohJiaWxk7uatTK8Gvq88OaZGA6vPDmmRgOrzw5rx7jB76ieCokn0JoiWq5w46s6axRexT6nkopoXy3G8HIVHDyRxaKdDPG3VJ3So4fYaWbOrH90qOl9jzS+xIsl3ODxUHb8lKCakexi8myG73A6lDEuxq2N8V3Gma0x5FTRs6vPDmp5PMB1eeHNMjAdXnhzTIwaJ7uOxRbLYYQutF0vP3Sobl6ku5DfcDiM4zyQNxxzNR0W/2zyXm4Ti1uYf90xX+maJuepxzzM26K/7Z5JuSzDubBo0R/pnkm41R7nrbgcHf0zq3JuRzHPM3C5X9w8k37Esx7m6z3S8OHZOtexzkhUcdL3GjLvKtyY8Gzq88OaZGDCS7Tw+CjJ5R6kD7vyFBn7lmqU8bxLoSWdzW2xna34BKc5x2kj2UIvdM2+ocB8FpyU4D1DgPgmRgPUOA+CZGA9Q4D4JkYD1DgPgmRgPUOA+CZGDB9iOxqrqTktoonCCfMxFhdu+SzxhOT3LXKMVsZx3aa7PgtcFp2RnlubOrzw5qeSODfZrMWn/ACvG8nuB3ZpajiFS1uWRZvXhIEBAtN1Me4uJcCdxFNVNykptEXBM1dRx95/MeS94jPNCDqOPvP5jyTiMaEHUcfefzHknEY0IOo4+8/mPJOIxoQdRx95/MeScSQ0IOo4+8/mPJOJIaEHUcfefzHknEY0IOo4+8/mPJOJIaEHUcfefzHknEkNCDqOPvP5jyTiSGhB1HH3n8x5JxJDQg6jj7z+Y8k4jGhB1HH3n8x5JxGNCDqOPvP5jyTiMaEHUcfefzHknEY0IOo4+8/mPJOJIaEHUcfefzHknEkOGg6jj7z+Y8k4khw0HUcfefzHknEkOGg6jj7z+Y8k4khoQdRx95/MeScSQ4aDqOPvP5jyTiSHDQdRx95/MeScSQ4aDqOPvP5jyTiSHDQdRx95/MeScSQ4aDqOPvP5jyTiMaEHUcfefzHknEY0IOo4+8/mPJOIxoQdRx95/MeScSQ0IOo4+8/mPJOJIcNB1HH3n8x5JxJDQg6jj7z+Y8k4khoQdRx95/MeScSQ0IOo4+8/mPJOJIaEHUcfefzHknEkNCDqOPvP5jyTiSGhB1HH3n8x5JxZDQg6jj7z+Y8k4khoQdRx95/MeScSQ0IOo4+8/mPJOIxoQdRx95/MeScRjQiTYrA2IktLjXeQfovHJsko4JaieggBACAEAIAQAgBACAEAIAQAgBACAEAIAQAgBACAEAIAQAgBACAEAIAQAgBACAEAIAQAgBACAEAIAQAgBACA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2" descr="data:image/jpeg;base64,/9j/4AAQSkZJRgABAQAAAQABAAD/2wCEAAkGBxQTEhUUEhQWFhQVFhcVFhQXGBgVFBYVFhUWGRcUFBUYHSggGBolHBQVIjEhJSkrLi4vFx8zODMsNygtLiwBCgoKDg0OGxAQGywkICQsLCwsLCwsLCwsLCwsLywsLCwsLCwsLCwsLCwsLCwsLCwsLCwsLCwsLCwsLCwsLCwsLP/AABEIAI0BZgMBEQACEQEDEQH/xAAcAAACAgMBAQAAAAAAAAAAAAAABQQGAgMHAQj/xABGEAABAwEEBgYHBwMDAQkAAAABAAIDEQQFEiEGMUFRYZETFSJScdEHFDKBobHBI0JygqKy8DNi4UNjkiQIFhc1U1Rzs8L/xAAbAQEAAwEBAQEAAAAAAAAAAAAAAgMEBQEGB//EADcRAAIBAwIEBAQEBQQDAAAAAAABAgMEERIhEzFBUQUiYXEygZGhIzPB0RRCseHwBhUkUjRi8f/aAAwDAQACEQMRAD8A7igBACAEAIAQAgBACAEAIAQAgBACAEAIAQAgBACAEAIAQAgBACAEAIAQHlUB6gBACAEAIAQAgBACAEAIAQAgBACAEAIAQAgF15W8xUJIDSQKnViOwnYufcXNSEsRWxdCCkjFl58B8R5qmPiT6ok6JubeLd3xCuj4hB80QdFm1tsbv+BV8buk+pHhyNjZ2nURzVsasJcmjxxa6GYVhEwllDaV2r1LIyZMkB1FeDJkgBACAEAIAQFe0r0ws9hb9ocUhFWxN9o8T3RxKi5JEowbOQXz6Y7a5xMIjhbsbh6R3vc7X7gFFSbJOKRV7T6Tb2e4uNrc3gxkbWj3Yfmp5IYLToh6XrZG4C2AWiKtC4NayZg7wwgB9NxFeK81EtGTut2XhHaImTQuD43gOa4bjv3HgpECUgBACAEB4SgKNpL6T7JZiWRnp5AaUYewCNheAanwBWyjY1am7WEUzrRXIpDtOb1tryyygtzpSGLFh/FI7byW9WdvSWan3ZQ605fCR7Ky9JbSInzWlr6irXVb2T97XTirNNtGGpJNENVRy07nlptF52aQxeszmQBuQ7eZ1A50zOW+qlGFtUjq0rB5KdSLxkvl0Wu+YxG6RkNpZI3EaObG9ni4ZGtdgPiufUjaSb0txNMZVVjbJdbLaS5rS9hY4gEtJBoT92o2rntYe25emSV4eggBACAEAIAQAgBACAEAIAQAgBAR54w4FrgC05EHMEHYViqbyZNFVvG7ZbN24KyQ6zEc3M/AdZb8lhrW6e6Lo1O4WG82SajR3dOv3b1ilBxe5dzJwcogzEh3qWpnmDJspH8p8lONWS5M8cUV/wBItvLbC7MgvexjczXXiND4NX03gWqpJylucvxJqEMI57dWmFsgphlL2j7snbHud7Q5r6KpaUp9MexyoXFSPUvlwek2J9G2hpiPe9qPnSrfeFzq3h0o7w3NtO+i9pbF9slsZI0OY4OB1EEEHwIyK58ouLwzbGSksokKJIEAICuae6TNu+yPmyMh7ETT96Qg0rwABJ8F42epZOFXfopeN5k2hxwtkOLpJHUDs9YAzos7mkzUoNrcbSeiS0hhPTROf92gdSnEnavOL6HvCz1KXeF0vgkMcrSHNNCD8/AqUamojKnpN9is+YptRs8ijqfogvIxTyWMn7OQGaMd17aY2jxFD+UqdOXQhVjjc64rSkEAIDVaZ2saXvcGtaCXOOQAGslepNvCDeDiulmmdpvKR9msLJDAMiGVxyZ/fI9ltdnNdehawopTqNZ9THUqObxE9uHQO1wOZNJZWvIP9KrCQADkQ40GwZV1lTqXdKScFLHqRVKa3aOi6O3HM1/S2jotdWQxtIZDlQdHQhtczU0J4rn160HHTDPq+5ohCWcyHdmuqNji4AlxJdVxLiC4kkNrqGeoLPKpJrBNQSeTK2XbHL7bATka6jkQQKjOlQMuCRqSjyZ7KClzJbRRQJA5tRQ5g7EAm9Yks8hEnas5phlrnESaYJN7NVHbK571dpU1tz7d/Yhlxe/IchUkz1ACAEAIAQAgBACAEAIAQAgBAaXHMrDP42TXI8UEelO0ysbI6PY0BxdU0y2HOnkqK0Fq27F1NvAuu6+3Cgf2hv2jzWKUOxcPoLS14q01+fvCr3R7g3Ar08KH6U7bWSKzg/0243/jfqHuaP1L73wW34dDLPmvEq2qppXQouFdfBz8nrBmh7knXXfk9lfigeW72HON34m6vfrVVShCqsSRZTqyg/KzqmhvpChtZEUn2U+xpPZf/wDG7/8AJz8Vx7mxnSWqO6/zmdajdKez2ZdwVgNR6gOE/wDaBvAunjhr2YosdNmOQn6MChJ7lkF1OkXDCI7PEwZBjGN5NAXMpvOfdnRkhiCriGCi+lC5WyRCYDtNyJ3jimcPJJLKwcosbjWm6vwNFpe6MkeZZLsvMWe12aYn2Zowd+F7gx/6XOXlPmSq4wfRS0GQEAIDkfpJ0l9YtLbCxzhAx7RaZGMdIakjINbWoFQPxOG5dS0oaYcR8+hlqz1PT06mq49I47PO9lhs0cUZBaS/EZHOYw0qagNq4DLeVZUtnOCdSTb+xBVcS8qOnOvVrLO2aQ62tJAGZcRqDea5nCcqmiJq1pRyzy6b5bPTCxwyqa0yO7XmfBKtF0+bPIVFInC0tLsIPa/m1Q0vGSepZwbQVE9PUAIDCWMOBa4Agggg6iDkQUTxujx77FX0VvilonsEh7dnNYSdb7OaYc9pbXDXdRaq9Pyxqrk+fuV05buHYtayloIAQAgBACAEAIAQAgBACAEBHfrKwS+NlnQ0snBNK57tv+VJ03jKPFJciielCctEZB++P2OWF/mtPsXx+FFVsN4A61CcS1MsF32k1BBWeSLEWewWijXyvHYiaXuoMzQVAHHJaLGlxKqcnhLG75Z6FFzNQg+5y622K0Wm1yB7ftnkyOB1BpoRnuAIC+1l4rZ0LNXGvyck13zjHvlM+VdvXq13DHm5isWRxjMlOwHBhd/cRWnwXQlc0lXVDPnackvRNLP1ZQoScHUxtnHzNLW5hX4Ipke1lepEkQ6L3BNPB3H0T3xaLRZn9OcQjcGMkNcbhhqQ47aVArzXz3iNKFOotPXmde0nKcNy9LAaz549NudtmO5rByYPNUt+YvivKdau6SsbCNrWnmAVy4PB0WtiY16vUiDQv0jgElmlae4TyC9e6PFsz5sNvcXVaaAufq3VdTP3Lco4RgcssyntRcH55gE14jNepYDeT6w0bt4nslnmH+rDG/3uYCRzKmVDJAL79tpige5lC/JkYOoyPIawHhicFOnHVLBGTwhfovcUdjiwN7UjzimlPtSSHW4k7K1oFZWquo89Oi7IjCCiio6T3daPX3FoLmPb0jcDaANYM2mmtwPvOILdbzp8Lcz1Iy1mm4NIGsc42iMzF5FM6lpAIDQ078gp1qDaWh4IwqJfEjodnu+Nr+ka0tdQ5VyFdfZGVVzJVJNaWzWoLOUR7JiFokyLWnPPMHiDzU54dNEI51saNoNSp5lp7jXmAYHXWp1Ups8ab0B4ZF7gHGdKI5LrvOOdmcL3mUPPtDE/7eGop2cLqgHguxRauKDi+a2/ZmSa4csna4ZA4BwzDgCDvBFQVxcYNhmgBACAEAIAQAgBACAEAIAQEK0yUxLl1Z/iOPqWpeXJTdIJCXB2YNBQ1+IXTtOWDFXe+RHpxeGCzWZ0jekxYQ6p7XsOzB35Km3t41byrF9v1LpVXCjBlYsohl/pShrj/pynCa7mu1FSr+GVI/CTp3cXzG1ks87HAYHZ6iM28wuXUtpp4aNkaseaZcG3l0bWRUqK1eRtdT5LleKzWj+Gg+W8vV9vkewep62vY0yWiITOl1O6PCfBtT9RyXLjOtO2hafy68r3eF9sfckqcIzlW64x9Msg3fdrTZ4Y3amuE0w4gF2HjmWjwXYuvF5/7hcV6b3ceFT9E2o5+icvdmGFni2hGS66pfd/2KFaYi17g4UIcajcddF+p204VKMZQeU0sPv6nytROM2msPIqmNStKQTNLghJH0ToLdXq1ihjIo7Djf8AjecRr4Vp7l8rd1eJWk/82PoLeGimkP1nLj549MrgbbMPw88AVEviNEPhOkaOWjFZYHd6GM/oC5Mnpm16nTh5opjQSKSkHEWaW2gtsNrLdYs0xB3Ho3Z+7WrqUszS9SmqsRbPm0mjRTZ9RX6rpnMRIggPRyO/tK8JJH0T6Dry6a6omk1dC98J4BpxNH/F7VMrL+gFF9OBkhaa0DnycKsbQV98gPiFbT6shLoZRyr1oZNokUWj0R3g2Jlqs9YY/tXP+0DQHCQNBaajXXMZrRDVKnLd7FUsKS25jyaejSQMRAJAGs0GocVnUd8FrexFum92Txte0gE5FlRia7aCFOpRdOWGQhUUlkm9Iq8E8gZF7gZMXSpgGh8ylg8yc99Ms7PVYA6hcbQKDbhMcgcRzHwW6wT1yfoU1+Rc/Rxbelu2zOOsRhhrn7HZ1/lCxXUdNaS9S2k8wRZVQWAgBACAEAIAQAgBACAEAIBbbfvLi1X+O/cvXwFYvWJzm5DJgqfCq6ltJR+ZirJtexUfSM3/AKWzDcR/9bld4e/+dV9v1R5X/wDHh7/oc/6Pl8F3kzCWg2+Sz9GbNM7BhAd2sbce4tOQy4KilBVM8Rbls5OGNLGrNNJgQJ7PBJWmeEsfr11BPyVdTwW0rb6d/ZP9mexvasC9tuyzzNxNa5pLC4AE6qVzBXzlx4PbpNpYx2Z1KdzN4E9xONCRm4ioFdZ8dy+HrqLklJ4Wd32OhUys4RTtKbs6CmOTHPIS54b7LR4nOpJ+C/Vv9P8Ai3+4KSo09NGmlGLfNv2W2y5+6Pjr604GHOWZybbRWC1fTGDI00Tuv1i2QxEVa59X/gaC51fcKe9Z7qpwqUpGi3hxKiifRYXyZ9GeFAfO3phuWaKY2h4DGTyO6OMvxy9kCr30FGgk5NBNFTJYeS5S2wNfRJfwkgNlc77SCpYNronGuX4XEjwIXNvaeHrXU3WdXPkZ0ASLHrN2k8kYHtcxwq1zS1w2YSKGvuKlGbzsQmljc+db6uvoJ3xA42AkMcM6tBIHIbdWveu5Sqa45ONVpunLBss8gw4DllQ13HL6qTCZdPQTfssFuNjoXRTg1HdfG2okHAtFD+VTRW1g+iF6RKdpvfkdlnsxmJayRszMWsNcOjcC6mdKArXbUnUjJL0KaktLTJMFpBzBqCKg7xsK8cT3JJbMo4PRFprJSBstCehlY/I0dStMj4kLRa/Hp7plVb4c9h7ZrcJGte32XAOHgRVZ5QcXhlqlncR3hdVmiDpiXRuLg4Oacw6uQjbxrSm5aYVqk8R5lMqcIpsqkGmEzXNJlkcAc2uw0cNxOtbZWsGuSRQq0k+Ze7nvxlpYXR17NAdwcWgkCuulaVXNqUXTeGa4VFLkRNKdJGWSLG7NzjRjAaOcdp4AKVCg6ssI8qVFFEPRrSZtqixapGnC9urtYQ6rRtFCPipVqDpv0PIVNRy/0kPl9eInLiPaiAPYEZccIaNh7JrxC6FtjheXBRUzq3Oueh3/AMsj3Y5aeHSFcq+/OfyNND4C7LIXAgBACAEAIAQAgBACAEAIBXbT7S4VZ/jv3NK+AUOIwuDs251G5bqfNNGZ8nkqmmlmxWdjaVIa0jZQhp+NKrRZzxezfp+qIVI5t0VS6LOHwyxuyrm0027DXxpzXYrS0zUkZaa1QaYpEJa7CdYNOS3QaayjLLK2YzuqzY542lpfV7atGsiufwV05aacnnGxCCzNI65dzHgvBbQFr/25U3hfP12tPyOvTT1FL0Hnc+NpJOqhO0kGnuX5v4nBRm8H0D3Hd6XFG9wmfV5ZG5uEgEEkGhI35n4Kzw3xu4t6LtKTUVOcW5bprllez2yc24s6dWfElu0msHNb3uwwOaxxq/A1zh3S77vuFOa/Y/DPEoeIU5Vqa8upxi+6XX5vJ8dc27oSUXzwm/TPQu/ofuvty2gjUBGw+Paef2D3lZvFqu0YL3/Y3eGU8tzOqLiHYPCgPnb05Xg99uDC7EyNlG4WlrGvJONocScbgMNSNVaUVcs5LI8jn9226SzSsmidhkYajjva4bQRkQoNKS0vkSTcXk7Folp+22uLPVi17WguIcCwkmlBlUbeS5te1VPfJ0KFxKexcnWN0raOOFh1tbrI3OO5Z1hPYm5HD/Sazo7aA0UABp4VoutbfCzHcveJV3zmi0mVssPo80vF32np3RCWrDHmaODSQSWnVXsjXsTkecz6duC8jaYI5jE+LpBiEclA8A6iQNVRmpESj+m6w47LDIchHNQmlcpGlufCtF0PDpYqNd1/Qz3CzEXaDWp3qUJe/GRiGLbha8gNNc8gAFbcR/EeCMHsWdloWfSWZMbU1srHRvza8UIGumv6KmtX/h4cXGcdicKfFejPMWwwztY2KKeKNjWhrXOjc91BqqcVNVNi59Lx+0qz88Gs9crBon4dXjHytEWXQO0yPD5LWHmuLNriPyjFQe5d2N/TSxGH3Rz3byb3ZF/8M5f/AHDP+DvNT/3KP/V/Uj/CvuPtFtE5bL0gdM17X4TQNcCCK55naD8FmuLqNXG3Itp0nHO4l0h9HVotUrpH2tlDUMaY3dhlTRoo5XUr+FOOFAhK3cnlshWH0XWqGXpYrYxrgCAeicaVbStC6mpey8QhKOlx+5KNBrfJI0i9G1ptcrJJLTECxjWUbE6lQSSfa2kk02KNO+hTi0ov6/2PXRb6l70Quz1KyRWcnGWA1eBhBJcSSAdWtYa1TiTci2EdKwOfWOCqJES13wxhoczuGzxWC68QpW70vd9kaaNtOos8kbLBeQlJABG1TtLxXCbUWvc8rUHS5snLYUAgBACAEAIAQAgBAKrWc3L5+4f48vc1R+BCq0nI8f5mt1DoZ6nJld0zeSxtajJmY4g1V9kv+VL2/UjWeaKK3Z7HGDQFxryHiutKcmjNGEU9jTeEYo1lCXg4i7Zn4e5abZvOc7diivyx1PbpvA2eQEAZntGmYG2h2LbUoqrDBlp1XTlku1waQdNaBEwkgxy66ihAy1rmXFo4UZSZvo3KnUUULtFrvEbGx5VDdZ112mvivym/qylNye259Ip75Q2hkeZCyQijaGg1EbD8FjlGKhqh1LMLTlCjS24HTOjfGB7VJBShIJb2ydtAKUX1v+lv9QU7GnVo1m945hzays+XHq3nPfmcDxPw+VeUJQXXf543+R0C5bI2NnZaACa0G86z/Ny+gtadSlbwp1HmSW7f1+x69Lk3FYWRirz0wlJocIBdTIE0BO4mhpyQHE/ShcFolkE009nqAQIRJI4x1OpjSM676N8Fmqan1NdGlKS8qZzk6OvdrcANp1nkoqeDYvDpvm0jqPo5uFkNlje32nuc8uOsjINr7h8VguarlM9hTjDKiXqacMaXONA0VJ4BZlvsGjiHpAx2yYysbTDk1u0t48V1qL0bFlbw+UqSa+Lt+hSX2SQZGN+6hadfDLNaVJPqcp0akXhxf0Gd26L2qUjDC5o7z+wBxzz+COaRZTtK0+UfqfS3o/aGWRkfrMloez2zL7bTT2KHMNGypPipRkpLYqr0J0ZYmv7k/Sy6Ba7JNBtew4TueM2H/kArqNR06imZpx1Rwcc0Cmczp4XEVa4PArm0mrZG0Oqjm/Ndm5SeJIyU30LfHaaLK4luRpdLsUrN1T+0rJcryr3RbS5/Ixvm6nMq5mY3eS+VvfDHDM6W67djuWl6peSpz7mi6b9fEcL6uZu+838PkqLLxGVDEZbx/p7F9zYxqrVHZ/Zlus87XtDmEEHb57l9LTqRqR1QeUcKcJQemSwzYrCAIAQAgBAV6+9IMNWQmp1F+wcG7zxXFvfE1H8Ojz6vt7ep1bSw1eery7fuK7rsMkzttK5neuZa2VS5ll8urNtzcQoRwufYulgsgjIaNjPqvpqVONNqEeSRw5zc8yfcnq8qBACAEAIAQAgBAeFAJrxd7a+buX+NL3Ncfy0In22mRFR8f8q2jcaeZmkxVpUQ5rKbQ3L8pXRsJp3EpehGt+SiuNhO+gJ/mS7bkjIk1yGt3kMxB7cVctlC33qO7xpJcsqQttN3jWNpOW4VyXTpVehz6lPA20HsxbbAf9uT9qrvp5ovHoStI4qr5kizPxscKlrsPtDW095fnt/bK5p/xMI5nH41/wBl3Po6cuFPQ+T5Ci4LdK60ASPxHC9tcqdlwzy168lybqlTjRbisbp/U60UtOe5erNGXkCtc9R3+Cn/AKfseNc8Vryw3fq+i/U5t5UUY6VzZaImUAA2L7tvJz0sGaApGnl/uY9tnjcW9nHIRk6jiQ1oOzU4mnBZ602tkdjwuzjUzUms45FAvB4cA2ms1+BqqFzO1VjhIUTto1wbrIIHiUK8djomiGVjhG5q5tZ+dnO07v3f9TC/ZukPRg9kZu4nY33a+Svtqf8AMy6hTzLL5L+olN1hazfqEltnaHlkepho5294PsN4Dad+Wxe8ittzfoexXoW614erbmM7Fb5a9JBiD2anjID+1xORB7uf1Xqyt0Jxp1IuEln0OjaI6TOtA6OdgZO1tezmx7QQC5u45ioO9aadTVt1OBe2MrfzL4WV3Sy4fV7U61MAEVpo2X+yYey78L9R403rrW9bXDhvmuXscapDTLUuot6RXESVczS612ZwJox0hcK5EOheAabSDTmVnudqePVFlL4vkzoNQRQrAXiG97jB7TFyb3wyNXz09n9mdC1vpU/LPdCmySyQPy262/dcP5tXFpV61pU227rozpVIU7mHf1LPYrxbIKjI7WnWPML6a1u6dxHMefVdTiV7edF4fLuSekWozh0iAxfOACSaAayoykoJylyRJRcnhFeva9XSdmOoZqJ2u4cBqXzl94lKrmFLaPfq/wCx2bWzjT80+f8AQxui4C8gvFG7l7ZeGOp56u0e3cXN+o+WHPuXCz2dsYo0UX0UYqK0xWEcZtt5YRn7T8o+ZXn8/wAj3+X5klTIggBACAEAIAQAgPCUBX70f7a+auvz5+5rX5aKhaZc1SjBN7ivTSakcPgz9jlrpSxL5I9rSxSj7les15uG2o4+a6FO7nDrkzZH13300jC8UHNa6d9DPmWD3iJrDHkPRuoWlp4D6groUriM1iMiDjHmh5dFpf0rWkjCGuoAKEUacqpVitDZbCb1JFbuUnpBTblzXyNGtKlNTj/9OzUgpxaZJu65WxzulFMBbRjaagfaHhkKKjxaxqVNCto5jN/R+vpzJUrzyONXZx+5bbnaGdo6zq4BfR2dlG1oqjD5vu+5zJ1XUk5sai0hatB5qPfWAmgajkGmk+K22k910bR4dE361WCv8bPrPCl/xk/cQOm7Tff+0qtGyryR7d7Mb3bmtJ+NF6UFyuq1COyNduBpxJJoFz6kHKq0jE+bx3IDLTvNScyd5OsroRSSwjZCGlYFWkF9Fo6KI/aPGZ/9OM/e/EdnPcpep48t6UI2NAAA1BRL1FJYRpmkoK69w3k6hzXqIT2WS62W9S2yts5DaChLgKEu2nmkp7aRQs0pKr1wSdF7fgtUR2F2E/mBHzIXtF+dEfFaWbWXph/c6LbbSxzXNe0Oa4EOacwQdhXRUWnlHxraZQL2sgiJId2N51j8R38dvit1Krq2fMplHAi0XvMvvWNrZSYgH0aCMJIicCRT2hWhqa5gqV5HFBNrfKPKLzN+zOsteuWajc16Ai2ywteNXu+oOwrLc2lO4jiXPuW0a0qTzERvspY6oJy27R4hfM1qFa0qZ5dmdinWhWh+gwgtlcnZH4Fduz8UhV8tTaX2Zzq9o4bw5G19oA1rfWuKdGOqbM0KU5vEUL53mQ0OrYPqV8zc3lS6njp0R16VGNGOevce3dd7MA7Ofe8uS7lrZQhBOUdznVricpNJ7DINDRQLoGY1SPQGuzO+0P4R8yofz/Il/L8yapkQQAgBACAEAIAQES1T7FZGJXJiS1modTbWnivlrr/yZr1OjDekil2qSjyDrzrwoSqkjnVOYo0+k+zh/DH+xy1U1v8AJFdy/wAOPuVSCTNWsyKeBrZnqDkS1JjOF24qOo8x2LFopbH+sNaXGmF+X5TRbrOvN1NDk8bk6TeoxuKSkrTxHzXIUnFpn0DWVgfRS4gCePzK+ltZtUkYK8U5kyO0LQmVtE2ORWIrZs6RekTlOmGVqtf4oXe4xgLmXKxUZ9f4TLNqvdlWtU9KHj9Cqkbar2RlYbfhbId9B816VJlltukuOzWeBp7MbAXcXbvcraj2UUcyyo6qs6z7vH1E1qvbo24tZOTW73ceA28tqrSOlOWn3Flnac3PNXvOJx3lRbLKVPSsvmb8a8LTTM/NnF4+v1UolFfou7Q59YVR0spbGdmtdHsO57DycCpU9pIou8SoTX/q/wCh1CSWq7R+eiq22YleYPciO5LnZHbopGtwnt6tWcbl5VrTcFFvbKJU4LU36HQGPVBYbmvQG5r0AvvW0N1N9vfsHiuff3NGnDRU3b6f5yNNtSnKWqOy7iuC0trhf2Tv+6fJfLuGeR1G2iRO9jBUuHgMz8F4oZ5fuR1MwsFqo8Oe3sbto48V0/DrihRnia3fUpuaVScfL9C3Qztc0FpqF9NnO5ysYMZHoCNI9AY2B/2h/CP3FQ/n+RL+UZqZEEAIAQAgBACAj2qfCOKlFZIyeBRLNVXpFTZDDu0QeJHEE1PvXyvidu4VXUXJv6M6VtNOOnqL73ulswqDhf3qaxucPqqadaM1iez79yFe21boo+n1lexsQcK4WR1cKluTXVz3LXCLT+RzbmL0JMp8TqHgc1NrJiyM7PKN+SokiOSeyT+BVtHqkx9ojL/1Td2F/wC0rXYfnr2ZdRlmZLuf+oPELnPmj6RDaxv7Dff8yvorb8tGGr8bGlmh2u5LbCHczyl2JmNWFZ4Xr0HMdLJMdptlPusjHvYGV+ZXNud6h9X4Ttb/ADZTLUatPPkqFzN894i0TnCRvKngxuptsS4p6azkNf8AN5XnNlscU4pIyjdidjdsyaNw3LxvoTpxy9TJHSqJfkOkQZNE83bj/EfkVKPJmerLzw9yf6wvMGnimyCWpHiPmvYrdFdWr+HL2f8AQ67ZzUrrnwxOMYQZI0lnAc1w1h3za4fVVVeS9yynzfsSWvVZM2iRAQrdeVMm5fP/AAuRfeJKl5Kfxd+xvtbN1PNPl27kaxQukOWQ2u/msrj29rVu55+rZvrVYUI4+iH0dmYG4aV3k6yvp7e2p0IaYL3fVnFq1pVHqkeQWSNuYaFcoxWyRByb5sgXjYKVdHq1lv1HkuDfeFtZqUfmv2/Y6VteJ+Wp9SDYLyMbsjkdYOo+O5Z7HxGVDyT3j90aLmzVRao7MscFuEgyyO0bQvpoTjOOqL2OLKLi8MwkepHhps81JPyj5pBZm/YSeI/MewyYhVetYPE8mxeHoIAQAgBAYSyBoqUSyeN4EFrtVStEVgpbIvSKR4YT5t3EZg7jvWGtBTzGXJl0ZYw0Y2a0Yhnk4ZOH1HAr5W6t3QnpfLodOlUVSORXf8xEg2gsbUHMHJdLw+coyWP+pnuYpw+ZVbw0dilOKKkUnd/03eHdPgunKlCpvHZ/Y5U6HWIhtN0TQ5vjOHvDNme2o8NqxVqNSHxL5mScJLoZCc8Pd/M1kZU20P8ARSStpYdmFwGX9p2rVYfnr5ltB5mmM7rDhICWnWNVCq5eHVc7NP7H0KuI43H91RFrBiHaz5VXet6XDgk+Ziqz1SbRNxq8qDGgPHPQFK0lutpMssZLJZG0cMjG80A7QI7JIAzBCz1aMZb9ToWl9Uo+XoUKRvu2EHWDtBWBrDwz6WFRTWVyYgtApIRu1e9Wc0YJPTUwSImH+fNQZpgm+ZMBUTSmGNMHuQxIMka2PzadxClAy3Lwk/UktkXuCHFJ1gfV8bRtewfqC9jHzIhWq4py9mdosmQXUPliRjQGq0P9n8Q+RVVbkvcsp837HjpaDP3KmUlFZk8ItSbeEL7ZeexuZ362t8N546gvn73xNzThS2Xc69r4fjEqn0PLvsBf2n1Ddf8Ac5V2Xhsqvnq7R+7/AGLLq9jT8kN39kP43BoAGQGoBfRwhGEdMVhHElJyeXzMulUjwOlQB0yAW3lYA/tMyd8HeR4rlX3hsa3np7S+z/ub7S9dLyz3X9BVBbHRnC6op/yb5jguRb3VW0m4tbdUdGvbQuI6ovfox3ZrwDqAkV2EaneHkvpaFxCtHVBnDq0p0paZI9L6P/L9Vop/G/YpqfCvcZ3fbKFWyiQix001VJaeoAQAgPCUAivS3VNBqV0I4KpPIoMisIHmNenhkJFmnHfJZFkS0Mc12NmZGsbxtCyXNtGvDS/l6E4TlTlqQsvy1tfI3AanA2o2jLaNi51pRnGppa5Rwaa84unldyLHHvXVVNdTnup2J0MpGQ1btisUnHkV5I1quuzy+0zCTniZ2c99NSqnRo1Pijj1RCVOL6Gi6riMM7HskDmCtWkEOzaR4HM8FGhZqnVU4yytyEKWmSaY5skQDqhXJnQJrZFqi9itmWNSPAxoAxoeEK3RBwIKiy2BSL70fzLmGh/msbVRUpqR0KFzOjy3XYqU91va4ucypO0eRVDpyRthd0XLVJYf1McNPuuHuVbhLsa43NLpJHmW48lHRLsT/iKf/ZfUxI3NcfcvVTk+hF3VFc5AIpDqZTifJTVF9TPU8QgvhRsjut51gkkEash4BXRppHNrXNSrLck2fR+Y01eJqvOEWq69CyaOaM4JWPkdiINQNTQd/EqynTwyivXlKDR0ON2S0nNMsaAj260hrQTv+hVNfOnKWS2ljVu8Gu03tE+NrS4VANXBrqmp1alwbyneXCS4eF7r9zqW9ShRedX2I1nns7TUuruGF1Pkp2XhOjz1d30XRfuLnxFzWmDwu5O65i7/AOl3kuzpZztSDrmLv/pd5JpY1IOuYu/+l3kmljUg65i7/wCl3kmljUg65i7/AOl/kmljUg65i7/6XeSaWNSI9qtsD9bs9hwur8liu7CNxHdYl0f+dDRb3cqL2e3YjNmiGp/6Xc9WRXEp2N9QnqhH7rf7nRqXdvVjiTJVituJ1K4qN9qhFc8q1X0dpKpLepHS8ehyLhQW0HlDGOWi2mYf3Vba9knwVM4lkZDRVlgIAQEO2y/dHvU4ohJiaWxk7uatTK8Gvq88OaZGA6vPDmmRgOrzw5rx7jB76ieCokn0JoiWq5w46s6axRexT6nkopoXy3G8HIVHDyRxaKdDPG3VJ3So4fYaWbOrH90qOl9jzS+xIsl3ODxUHb8lKCakexi8myG73A6lDEuxq2N8V3Gma0x5FTRs6vPDmp5PMB1eeHNMjAdXnhzTIwaJ7uOxRbLYYQutF0vP3Sobl6ku5DfcDiM4zyQNxxzNR0W/2zyXm4Ti1uYf90xX+maJuepxzzM26K/7Z5JuSzDubBo0R/pnkm41R7nrbgcHf0zq3JuRzHPM3C5X9w8k37Esx7m6z3S8OHZOtexzkhUcdL3GjLvKtyY8Gzq88OaZGDCS7Tw+CjJ5R6kD7vyFBn7lmqU8bxLoSWdzW2xna34BKc5x2kj2UIvdM2+ocB8FpyU4D1DgPgmRgPUOA+CZGA9Q4D4JkYD1DgPgmRgPUOA+CZGDB9iOxqrqTktoonCCfMxFhdu+SzxhOT3LXKMVsZx3aa7PgtcFp2RnlubOrzw5qeSODfZrMWn/ACvG8nuB3ZpajiFS1uWRZvXhIEBAtN1Me4uJcCdxFNVNykptEXBM1dRx95/MeS94jPNCDqOPvP5jyTiMaEHUcfefzHknEY0IOo4+8/mPJOIxoQdRx95/MeScSQ0IOo4+8/mPJOJIaEHUcfefzHknEY0IOo4+8/mPJOJIaEHUcfefzHknEkNCDqOPvP5jyTiSGhB1HH3n8x5JxJDQg6jj7z+Y8k4jGhB1HH3n8x5JxGNCDqOPvP5jyTiMaEHUcfefzHknEY0IOo4+8/mPJOJIaEHUcfefzHknEkOGg6jj7z+Y8k4khw0HUcfefzHknEkOGg6jj7z+Y8k4khoQdRx95/MeScSQ4aDqOPvP5jyTiSHDQdRx95/MeScSQ4aDqOPvP5jyTiSHDQdRx95/MeScSQ4aDqOPvP5jyTiMaEHUcfefzHknEY0IOo4+8/mPJOIxoQdRx95/MeScSQ0IOo4+8/mPJOJIcNB1HH3n8x5JxJDQg6jj7z+Y8k4khoQdRx95/MeScSQ0IOo4+8/mPJOJIaEHUcfefzHknEkNCDqOPvP5jyTiSGhB1HH3n8x5JxZDQg6jj7z+Y8k4khoQdRx95/MeScSQ0IOo4+8/mPJOIxoQdRx95/MeScRjQiTYrA2IktLjXeQfovHJsko4JaieggBACAEAIAQAgBACAEAIAQAgBACAEAIAQAgBACAEAIAQAgBACAEAIAQAgBACAEAIAQAgBACAEAIAQAgBACA/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12" name="Picture 16" descr="http://www.visualspec.co.uk/Images/Content/Business%20Analy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118888"/>
            <a:ext cx="1398343" cy="13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gettyicons.com/download/?id=3228&amp;t=png&amp;s=2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75" y="4000133"/>
            <a:ext cx="1589111" cy="15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9673" y="1455912"/>
            <a:ext cx="1399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i="1" dirty="0" smtClean="0">
                <a:solidFill>
                  <a:prstClr val="black"/>
                </a:solidFill>
                <a:latin typeface="Calibri"/>
              </a:rPr>
              <a:t>FIspace</a:t>
            </a:r>
            <a:br>
              <a:rPr lang="nl-NL" sz="2400" i="1" dirty="0" smtClean="0">
                <a:solidFill>
                  <a:prstClr val="black"/>
                </a:solidFill>
                <a:latin typeface="Calibri"/>
              </a:rPr>
            </a:br>
            <a:r>
              <a:rPr lang="nl-NL" sz="2400" i="1" dirty="0" smtClean="0">
                <a:solidFill>
                  <a:prstClr val="black"/>
                </a:solidFill>
                <a:latin typeface="Calibri"/>
              </a:rPr>
              <a:t>App Store</a:t>
            </a:r>
            <a:endParaRPr lang="nl-NL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3152" y="1556796"/>
            <a:ext cx="242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i="1" dirty="0" smtClean="0">
                <a:solidFill>
                  <a:prstClr val="black"/>
                </a:solidFill>
                <a:latin typeface="Calibri"/>
              </a:rPr>
              <a:t>My FIspace (BCM)</a:t>
            </a:r>
            <a:endParaRPr lang="nl-NL" sz="2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0978" y="2450508"/>
            <a:ext cx="2476499" cy="841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65" y="3311698"/>
            <a:ext cx="1236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err="1" smtClean="0">
                <a:solidFill>
                  <a:prstClr val="black"/>
                </a:solidFill>
                <a:latin typeface="Calibri"/>
              </a:rPr>
              <a:t>Develop</a:t>
            </a:r>
            <a:endParaRPr lang="nl-NL" sz="2400" b="1" dirty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err="1" smtClean="0">
                <a:solidFill>
                  <a:prstClr val="black"/>
                </a:solidFill>
                <a:latin typeface="Calibri"/>
              </a:rPr>
              <a:t>Apps</a:t>
            </a:r>
            <a:endParaRPr lang="nl-NL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8622" y="3231592"/>
            <a:ext cx="1904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Pre-</a:t>
            </a:r>
            <a:r>
              <a:rPr lang="nl-NL" sz="2400" b="1" dirty="0" err="1" smtClean="0">
                <a:solidFill>
                  <a:prstClr val="black"/>
                </a:solidFill>
                <a:latin typeface="Calibri"/>
              </a:rPr>
              <a:t>configure</a:t>
            </a:r>
            <a:endParaRPr lang="nl-NL" sz="2400" b="1" dirty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User Systems</a:t>
            </a:r>
            <a:endParaRPr lang="nl-NL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3462" y="3272789"/>
            <a:ext cx="252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err="1" smtClean="0">
                <a:solidFill>
                  <a:prstClr val="black"/>
                </a:solidFill>
                <a:latin typeface="Calibri"/>
              </a:rPr>
              <a:t>Customize</a:t>
            </a:r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 &amp;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b="1" dirty="0" err="1" smtClean="0">
                <a:solidFill>
                  <a:prstClr val="black"/>
                </a:solidFill>
                <a:latin typeface="Calibri"/>
              </a:rPr>
              <a:t>Use</a:t>
            </a:r>
            <a:r>
              <a:rPr lang="nl-NL" sz="2400" b="1" dirty="0" smtClean="0">
                <a:solidFill>
                  <a:prstClr val="black"/>
                </a:solidFill>
                <a:latin typeface="Calibri"/>
              </a:rPr>
              <a:t> Systems</a:t>
            </a:r>
            <a:endParaRPr lang="nl-NL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47864" y="3442835"/>
            <a:ext cx="432048" cy="204251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1542" y="2713668"/>
            <a:ext cx="290123" cy="312761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5816" y="3251219"/>
            <a:ext cx="322497" cy="38323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47864" y="2736545"/>
            <a:ext cx="432048" cy="33442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35896" y="2350892"/>
            <a:ext cx="432048" cy="33442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59832" y="2350892"/>
            <a:ext cx="432048" cy="33442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83768" y="2304497"/>
            <a:ext cx="432048" cy="33442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7864" y="3149094"/>
            <a:ext cx="432048" cy="204251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87380" y="3251219"/>
            <a:ext cx="322497" cy="38323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24130" y="2211288"/>
            <a:ext cx="792088" cy="840985"/>
            <a:chOff x="5724128" y="2472606"/>
            <a:chExt cx="792088" cy="840985"/>
          </a:xfrm>
        </p:grpSpPr>
        <p:sp>
          <p:nvSpPr>
            <p:cNvPr id="34" name="Rounded Rectangle 33"/>
            <p:cNvSpPr/>
            <p:nvPr/>
          </p:nvSpPr>
          <p:spPr>
            <a:xfrm>
              <a:off x="5941711" y="3109340"/>
              <a:ext cx="432048" cy="204251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724128" y="2567811"/>
              <a:ext cx="290123" cy="312761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193719" y="2472606"/>
              <a:ext cx="322497" cy="383237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>
              <a:stCxn id="35" idx="2"/>
              <a:endCxn id="34" idx="0"/>
            </p:cNvCxnSpPr>
            <p:nvPr/>
          </p:nvCxnSpPr>
          <p:spPr>
            <a:xfrm>
              <a:off x="5869190" y="2880572"/>
              <a:ext cx="288545" cy="228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4" idx="0"/>
              <a:endCxn id="36" idx="2"/>
            </p:cNvCxnSpPr>
            <p:nvPr/>
          </p:nvCxnSpPr>
          <p:spPr>
            <a:xfrm flipV="1">
              <a:off x="6157735" y="2855843"/>
              <a:ext cx="197233" cy="2534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5" idx="3"/>
              <a:endCxn id="36" idx="1"/>
            </p:cNvCxnSpPr>
            <p:nvPr/>
          </p:nvCxnSpPr>
          <p:spPr>
            <a:xfrm flipV="1">
              <a:off x="6014251" y="2664225"/>
              <a:ext cx="179468" cy="599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3347864" y="2733638"/>
            <a:ext cx="432048" cy="33442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41544" y="5805264"/>
            <a:ext cx="8220106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prstClr val="black"/>
                </a:solidFill>
              </a:rPr>
              <a:t>FIspace Platform</a:t>
            </a:r>
            <a:endParaRPr lang="en-GB" sz="2800" b="1" dirty="0">
              <a:solidFill>
                <a:prstClr val="black"/>
              </a:solidFill>
            </a:endParaRPr>
          </a:p>
        </p:txBody>
      </p:sp>
      <p:pic>
        <p:nvPicPr>
          <p:cNvPr id="4116" name="Picture 20" descr="https://encrypted-tbn3.gstatic.com/images?q=tbn:ANd9GcQ_swgXzFSJfGPUWJZRVSqXkI67oGAR9CtP4o0GSVbtgbaTeCZvaA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17" y="4891710"/>
            <a:ext cx="1076325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https://encrypted-tbn3.gstatic.com/images?q=tbn:ANd9GcQ_swgXzFSJfGPUWJZRVSqXkI67oGAR9CtP4o0GSVbtgbaTeCZvaA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8" y="4869160"/>
            <a:ext cx="1076325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https://encrypted-tbn3.gstatic.com/images?q=tbn:ANd9GcQ_swgXzFSJfGPUWJZRVSqXkI67oGAR9CtP4o0GSVbtgbaTeCZvaA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4891710"/>
            <a:ext cx="925844" cy="9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5724130" y="2204868"/>
            <a:ext cx="792088" cy="840985"/>
            <a:chOff x="5724128" y="2472606"/>
            <a:chExt cx="792088" cy="840985"/>
          </a:xfrm>
        </p:grpSpPr>
        <p:sp>
          <p:nvSpPr>
            <p:cNvPr id="59" name="Rounded Rectangle 58"/>
            <p:cNvSpPr/>
            <p:nvPr/>
          </p:nvSpPr>
          <p:spPr>
            <a:xfrm>
              <a:off x="5941711" y="3109340"/>
              <a:ext cx="432048" cy="204251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724128" y="2567811"/>
              <a:ext cx="290123" cy="312761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193719" y="2472606"/>
              <a:ext cx="322497" cy="383237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prstClr val="white"/>
                </a:solidFill>
              </a:endParaRPr>
            </a:p>
          </p:txBody>
        </p:sp>
        <p:cxnSp>
          <p:nvCxnSpPr>
            <p:cNvPr id="62" name="Straight Connector 61"/>
            <p:cNvCxnSpPr>
              <a:stCxn id="60" idx="2"/>
              <a:endCxn id="59" idx="0"/>
            </p:cNvCxnSpPr>
            <p:nvPr/>
          </p:nvCxnSpPr>
          <p:spPr>
            <a:xfrm>
              <a:off x="5869190" y="2880572"/>
              <a:ext cx="288545" cy="228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9" idx="0"/>
              <a:endCxn id="61" idx="2"/>
            </p:cNvCxnSpPr>
            <p:nvPr/>
          </p:nvCxnSpPr>
          <p:spPr>
            <a:xfrm flipV="1">
              <a:off x="6157735" y="2855843"/>
              <a:ext cx="197233" cy="2534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3"/>
              <a:endCxn id="61" idx="1"/>
            </p:cNvCxnSpPr>
            <p:nvPr/>
          </p:nvCxnSpPr>
          <p:spPr>
            <a:xfrm flipV="1">
              <a:off x="6014251" y="2664225"/>
              <a:ext cx="179468" cy="599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ounded Rectangle 64"/>
          <p:cNvSpPr/>
          <p:nvPr/>
        </p:nvSpPr>
        <p:spPr>
          <a:xfrm>
            <a:off x="3635896" y="2346888"/>
            <a:ext cx="432048" cy="33442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96336" y="958004"/>
            <a:ext cx="14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i="1" dirty="0" smtClean="0">
                <a:solidFill>
                  <a:prstClr val="black"/>
                </a:solidFill>
                <a:latin typeface="Calibri"/>
              </a:rPr>
              <a:t>Single </a:t>
            </a:r>
            <a:r>
              <a:rPr lang="nl-NL" i="1" dirty="0" err="1" smtClean="0">
                <a:solidFill>
                  <a:prstClr val="black"/>
                </a:solidFill>
                <a:latin typeface="Calibri"/>
              </a:rPr>
              <a:t>App</a:t>
            </a:r>
            <a:endParaRPr lang="nl-NL" i="1" dirty="0" smtClean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i="1" dirty="0" err="1" smtClean="0">
                <a:solidFill>
                  <a:prstClr val="black"/>
                </a:solidFill>
                <a:latin typeface="Calibri"/>
              </a:rPr>
              <a:t>Configuration</a:t>
            </a:r>
            <a:endParaRPr lang="nl-NL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440" y="5560427"/>
            <a:ext cx="18358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App developer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30631" y="5560427"/>
            <a:ext cx="210814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Business Architect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56109" y="5539653"/>
            <a:ext cx="2178469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User (farmer, </a:t>
            </a:r>
            <a:r>
              <a:rPr lang="en-GB" dirty="0" smtClean="0"/>
              <a:t>transporter, ...)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658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3657 L 0.06736 0.08102 C 0.08021 0.10671 0.10225 0.12616 0.12725 0.12963 C 0.15555 0.13819 0.18003 0.1294 0.19896 0.10995 L 0.28837 0.02755 " pathEditMode="relative" rAng="578568" ptsTypes="FffFF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10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9653 0.02384 C 0.11667 0.02917 0.14653 0.02986 0.17691 0.02546 C 0.21198 0.0206 0.23959 0.01181 0.25851 0.00116 L 0.34931 -0.04884 " pathEditMode="relative" rAng="-359984" ptsTypes="FffFF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4537 L 0.27951 -0.090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678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27952 -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14548 -0.10718 C 0.17604 -0.13102 0.2217 -0.14352 0.26927 -0.14352 C 0.32361 -0.14352 0.36701 -0.13102 0.39757 -0.10718 L 0.54322 7.40741E-7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7" grpId="1" animBg="1"/>
      <p:bldP spid="31" grpId="0" animBg="1"/>
      <p:bldP spid="31" grpId="1" animBg="1"/>
      <p:bldP spid="33" grpId="0" animBg="1"/>
      <p:bldP spid="33" grpId="1" animBg="1"/>
      <p:bldP spid="65" grpId="0" animBg="1"/>
      <p:bldP spid="65" grpId="1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1/1a/BlankMap-Europe.png/400px-BlankMap-Europ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"/>
          <a:stretch/>
        </p:blipFill>
        <p:spPr bwMode="auto">
          <a:xfrm>
            <a:off x="457183" y="1227667"/>
            <a:ext cx="5537224" cy="53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sosceles Triangle 12"/>
          <p:cNvSpPr/>
          <p:nvPr/>
        </p:nvSpPr>
        <p:spPr>
          <a:xfrm>
            <a:off x="2548511" y="4013040"/>
            <a:ext cx="266400" cy="266997"/>
          </a:xfrm>
          <a:prstGeom prst="triangl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000524" y="4112170"/>
            <a:ext cx="237600" cy="2377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2524829" y="2776713"/>
            <a:ext cx="237600" cy="2364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2381252" y="4160876"/>
            <a:ext cx="237600" cy="2389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4472986" y="5567363"/>
            <a:ext cx="266400" cy="266400"/>
          </a:xfrm>
          <a:prstGeom prst="triangl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66665" y="4505510"/>
            <a:ext cx="237600" cy="23760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94994" y="5890646"/>
            <a:ext cx="237600" cy="23760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6937" y="5423306"/>
            <a:ext cx="237600" cy="23760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9" name="Straight Connector 8"/>
          <p:cNvCxnSpPr>
            <a:stCxn id="19" idx="0"/>
            <a:endCxn id="18" idx="1"/>
          </p:cNvCxnSpPr>
          <p:nvPr/>
        </p:nvCxnSpPr>
        <p:spPr>
          <a:xfrm flipV="1">
            <a:off x="1713794" y="4624310"/>
            <a:ext cx="1152870" cy="1266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3"/>
            <a:endCxn id="20" idx="1"/>
          </p:cNvCxnSpPr>
          <p:nvPr/>
        </p:nvCxnSpPr>
        <p:spPr>
          <a:xfrm>
            <a:off x="3104265" y="4624310"/>
            <a:ext cx="2372672" cy="917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5"/>
            <a:endCxn id="17" idx="1"/>
          </p:cNvCxnSpPr>
          <p:nvPr/>
        </p:nvCxnSpPr>
        <p:spPr>
          <a:xfrm>
            <a:off x="2748311" y="4146539"/>
            <a:ext cx="1791275" cy="1554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1"/>
            <a:endCxn id="15" idx="4"/>
          </p:cNvCxnSpPr>
          <p:nvPr/>
        </p:nvCxnSpPr>
        <p:spPr>
          <a:xfrm flipV="1">
            <a:off x="2416048" y="3013200"/>
            <a:ext cx="227581" cy="11826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0"/>
            <a:endCxn id="15" idx="5"/>
          </p:cNvCxnSpPr>
          <p:nvPr/>
        </p:nvCxnSpPr>
        <p:spPr>
          <a:xfrm flipH="1" flipV="1">
            <a:off x="2727633" y="2978567"/>
            <a:ext cx="391691" cy="11336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3"/>
            <a:endCxn id="16" idx="5"/>
          </p:cNvCxnSpPr>
          <p:nvPr/>
        </p:nvCxnSpPr>
        <p:spPr>
          <a:xfrm flipH="1">
            <a:off x="2584056" y="4315112"/>
            <a:ext cx="451264" cy="49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479230" y="1302351"/>
            <a:ext cx="2489975" cy="1711081"/>
            <a:chOff x="3574480" y="1302351"/>
            <a:chExt cx="2489975" cy="1711081"/>
          </a:xfrm>
        </p:grpSpPr>
        <p:sp>
          <p:nvSpPr>
            <p:cNvPr id="37" name="Rounded Rectangle 36"/>
            <p:cNvSpPr/>
            <p:nvPr/>
          </p:nvSpPr>
          <p:spPr>
            <a:xfrm>
              <a:off x="3574480" y="1302351"/>
              <a:ext cx="2419927" cy="171108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3217" y="1739296"/>
              <a:ext cx="206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</a:rPr>
                <a:t>Intelligent Perishable</a:t>
              </a:r>
            </a:p>
            <a:p>
              <a:r>
                <a:rPr lang="en-GB" sz="1600" dirty="0" smtClean="0">
                  <a:solidFill>
                    <a:prstClr val="black"/>
                  </a:solidFill>
                </a:rPr>
                <a:t>Goods Logistics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3217" y="2276382"/>
              <a:ext cx="206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</a:rPr>
                <a:t>Smart Distribution</a:t>
              </a:r>
            </a:p>
            <a:p>
              <a:r>
                <a:rPr lang="en-GB" sz="1600" dirty="0" smtClean="0">
                  <a:solidFill>
                    <a:prstClr val="black"/>
                  </a:solidFill>
                </a:rPr>
                <a:t>and Consumption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54686" y="1448980"/>
              <a:ext cx="266400" cy="2664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769086" y="1886689"/>
              <a:ext cx="237600" cy="2376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69086" y="2423775"/>
              <a:ext cx="237600" cy="2376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7435" y="1412903"/>
              <a:ext cx="2067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prstClr val="black"/>
                  </a:solidFill>
                </a:rPr>
                <a:t>Farming in the Cloud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Trial Experimentation Sites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164790" y="1337453"/>
            <a:ext cx="2791755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00B050"/>
                </a:solidFill>
              </a:rPr>
              <a:t>Crop </a:t>
            </a:r>
            <a:r>
              <a:rPr lang="en-GB" sz="1600" dirty="0">
                <a:solidFill>
                  <a:srgbClr val="00B050"/>
                </a:solidFill>
              </a:rPr>
              <a:t>Protection Information Sharing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00B050"/>
                </a:solidFill>
              </a:rPr>
              <a:t>Greenhouse Management &amp; Control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0070C0"/>
                </a:solidFill>
              </a:rPr>
              <a:t>Fish Distribution and (Re-</a:t>
            </a:r>
            <a:r>
              <a:rPr lang="en-GB" sz="1600" dirty="0" smtClean="0">
                <a:solidFill>
                  <a:srgbClr val="0070C0"/>
                </a:solidFill>
              </a:rPr>
              <a:t>) Planning </a:t>
            </a:r>
            <a:endParaRPr lang="en-GB" sz="1600" dirty="0">
              <a:solidFill>
                <a:srgbClr val="0070C0"/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0070C0"/>
                </a:solidFill>
              </a:rPr>
              <a:t>Fresh Fruit and Vegetables Quality Assurance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0070C0"/>
                </a:solidFill>
              </a:rPr>
              <a:t>Flowers and Plants Supply Chain Monitoring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C00000"/>
                </a:solidFill>
              </a:rPr>
              <a:t>Meat Information Provenance 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C00000"/>
                </a:solidFill>
              </a:rPr>
              <a:t>Import and Export of Consumer Goods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GB" sz="1600" dirty="0">
                <a:solidFill>
                  <a:srgbClr val="C00000"/>
                </a:solidFill>
              </a:rPr>
              <a:t>Tailored Information for Consumers </a:t>
            </a:r>
          </a:p>
        </p:txBody>
      </p:sp>
    </p:spTree>
    <p:extLst>
      <p:ext uri="{BB962C8B-B14F-4D97-AF65-F5344CB8AC3E}">
        <p14:creationId xmlns:p14="http://schemas.microsoft.com/office/powerpoint/2010/main" val="3170111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space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D_plantilla_color">
  <a:themeElements>
    <a:clrScheme name="Custom 2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3FA3D5"/>
      </a:hlink>
      <a:folHlink>
        <a:srgbClr val="D2A85D"/>
      </a:folHlink>
    </a:clrScheme>
    <a:fontScheme name="Diseño predeterminado">
      <a:majorFont>
        <a:latin typeface="Telefonica Headline Light"/>
        <a:ea typeface="Arial Unicode MS"/>
        <a:cs typeface="Arial Unicode MS"/>
      </a:majorFont>
      <a:minorFont>
        <a:latin typeface="Telefonic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space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FIspace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FIspace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FIspace-PowerPoint-Template</Template>
  <TotalTime>944</TotalTime>
  <Words>897</Words>
  <Application>Microsoft Office PowerPoint</Application>
  <PresentationFormat>On-screen Show (4:3)</PresentationFormat>
  <Paragraphs>207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FIspace-PowerPoint-Template</vt:lpstr>
      <vt:lpstr>TID_plantilla_color</vt:lpstr>
      <vt:lpstr>1_FIspace-PowerPoint-Template</vt:lpstr>
      <vt:lpstr>2_FIspace-PowerPoint-Template</vt:lpstr>
      <vt:lpstr>3_FIspace-PowerPoint-Template</vt:lpstr>
      <vt:lpstr>Future Internet Business Collaboration Networks in Agri-Food, Transport &amp; Logistics</vt:lpstr>
      <vt:lpstr>Outline</vt:lpstr>
      <vt:lpstr>FI-WARE serving usage areas</vt:lpstr>
      <vt:lpstr>FI-PPP Programme Architecture</vt:lpstr>
      <vt:lpstr>Future Internet Business Collaboration Networks in Agri-Food, Transport &amp; Logistics</vt:lpstr>
      <vt:lpstr>Motivation and Impact</vt:lpstr>
      <vt:lpstr>FIspace platform High Level Architecture</vt:lpstr>
      <vt:lpstr>FIspace approach: Software Mass Customisation</vt:lpstr>
      <vt:lpstr>Use Case Trial Experimentation Sites</vt:lpstr>
      <vt:lpstr>Project Details</vt:lpstr>
      <vt:lpstr>PowerPoint Presentation</vt:lpstr>
      <vt:lpstr>Open Call partners</vt:lpstr>
      <vt:lpstr>FIspace ecosystem development</vt:lpstr>
      <vt:lpstr>Thanks for your attention!</vt:lpstr>
    </vt:vector>
  </TitlesOfParts>
  <Company>Wageningen 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Internet Business Collaboration Networks in Agri-Food, Transport &amp; Logistics</dc:title>
  <dc:creator>Sjaak Wolfert</dc:creator>
  <cp:keywords>FIspace</cp:keywords>
  <cp:lastModifiedBy>Sjaak Wolfert </cp:lastModifiedBy>
  <cp:revision>36</cp:revision>
  <dcterms:created xsi:type="dcterms:W3CDTF">2013-05-21T17:05:38Z</dcterms:created>
  <dcterms:modified xsi:type="dcterms:W3CDTF">2014-07-24T11:46:31Z</dcterms:modified>
  <cp:category>Presentation</cp:category>
</cp:coreProperties>
</file>