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03" r:id="rId3"/>
    <p:sldId id="298" r:id="rId4"/>
    <p:sldId id="299" r:id="rId5"/>
    <p:sldId id="300" r:id="rId6"/>
    <p:sldId id="271" r:id="rId7"/>
    <p:sldId id="296" r:id="rId8"/>
    <p:sldId id="297" r:id="rId9"/>
    <p:sldId id="301" r:id="rId10"/>
    <p:sldId id="302" r:id="rId11"/>
    <p:sldId id="304" r:id="rId12"/>
    <p:sldId id="25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rea Escribano, Carmen" initials="PEC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Estilo claro 3 - Acento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 snapToObjects="1">
      <p:cViewPr>
        <p:scale>
          <a:sx n="70" d="100"/>
          <a:sy n="70" d="100"/>
        </p:scale>
        <p:origin x="-1320" y="102"/>
      </p:cViewPr>
      <p:guideLst>
        <p:guide orient="horz" pos="79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AA78-E785-44B6-AE65-E7B9048B844C}" type="datetimeFigureOut">
              <a:rPr lang="en-GB" smtClean="0"/>
              <a:t>24/07/2014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BF071-7576-40B2-BE8C-81BE515D7A6B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930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4BF071-7576-40B2-BE8C-81BE515D7A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2736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-7280" y="248"/>
            <a:ext cx="9158560" cy="6858000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18" y="-760301"/>
            <a:ext cx="5919787" cy="573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23" y="5595560"/>
            <a:ext cx="3316287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501008"/>
            <a:ext cx="4827136" cy="1944216"/>
          </a:xfrm>
        </p:spPr>
        <p:txBody>
          <a:bodyPr>
            <a:noAutofit/>
          </a:bodyPr>
          <a:lstStyle>
            <a:lvl1pPr algn="l">
              <a:defRPr sz="2900" b="1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1069" y="4869160"/>
            <a:ext cx="3195731" cy="1126234"/>
          </a:xfrm>
        </p:spPr>
        <p:txBody>
          <a:bodyPr anchor="ctr" anchorCtr="0">
            <a:normAutofit/>
          </a:bodyPr>
          <a:lstStyle>
            <a:lvl1pPr marL="0" indent="0" algn="r">
              <a:buNone/>
              <a:defRPr sz="19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noProof="0" smtClean="0"/>
              <a:t>Haga clic para modificar el estilo de subtítulo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7528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038600" cy="45259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908522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68760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908522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92834" y="242352"/>
            <a:ext cx="6941745" cy="661644"/>
          </a:xfrm>
        </p:spPr>
        <p:txBody>
          <a:bodyPr>
            <a:noAutofit/>
          </a:bodyPr>
          <a:lstStyle>
            <a:lvl1pPr algn="l">
              <a:defRPr sz="2800" b="0"/>
            </a:lvl1pPr>
          </a:lstStyle>
          <a:p>
            <a:r>
              <a:rPr lang="es-ES" noProof="0" smtClean="0"/>
              <a:t>Haga clic para modificar el estilo de título del patrón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6D875-7657-4D45-A526-A1588F6C5E7B}" type="slidenum">
              <a:rPr lang="en-GB" noProof="0" smtClean="0"/>
              <a:t>‹Nº›</a:t>
            </a:fld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94317-B68E-2848-973F-665EB0157B76}" type="datetimeFigureOut">
              <a:rPr lang="en-GB" noProof="0" smtClean="0"/>
              <a:t>24/07/2014</a:t>
            </a:fld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52000" y="6356350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24200" y="6356350"/>
            <a:ext cx="289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6D875-7657-4D45-A526-A1588F6C5E7B}" type="slidenum">
              <a:rPr lang="en-GB" noProof="0" smtClean="0"/>
              <a:pPr/>
              <a:t>‹Nº›</a:t>
            </a:fld>
            <a:endParaRPr lang="en-GB" noProof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234" y="6056791"/>
            <a:ext cx="2300356" cy="65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414"/>
            <a:ext cx="8229600" cy="4857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n-GB" noProof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FIspace</a:t>
            </a:r>
            <a:r>
              <a:rPr lang="en-GB" dirty="0" smtClean="0"/>
              <a:t> Project</a:t>
            </a:r>
            <a:br>
              <a:rPr lang="en-GB" dirty="0" smtClean="0"/>
            </a:br>
            <a:r>
              <a:rPr lang="en-GB" dirty="0" smtClean="0"/>
              <a:t>App Development Overview</a:t>
            </a:r>
            <a:br>
              <a:rPr lang="en-GB" dirty="0" smtClean="0"/>
            </a:br>
            <a:r>
              <a:rPr lang="en-US" dirty="0"/>
              <a:t>July 24th, 2014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GB" b="1" dirty="0" smtClean="0"/>
              <a:t>Javier </a:t>
            </a:r>
            <a:r>
              <a:rPr lang="en-GB" b="1" dirty="0" smtClean="0"/>
              <a:t>Romero</a:t>
            </a:r>
          </a:p>
          <a:p>
            <a:pPr algn="ctr"/>
            <a:r>
              <a:rPr lang="en-GB" b="1" dirty="0" smtClean="0"/>
              <a:t>Task 450 - </a:t>
            </a:r>
            <a:r>
              <a:rPr lang="en-US" b="1" dirty="0"/>
              <a:t>Generic and Domain-specific Application </a:t>
            </a:r>
            <a:r>
              <a:rPr lang="en-US" b="1" dirty="0" smtClean="0"/>
              <a:t>Development </a:t>
            </a:r>
            <a:r>
              <a:rPr lang="en-GB" b="1" dirty="0" smtClean="0"/>
              <a:t>leader</a:t>
            </a:r>
            <a:endParaRPr lang="en-GB" b="1" dirty="0" smtClean="0"/>
          </a:p>
          <a:p>
            <a:pPr algn="ctr"/>
            <a:r>
              <a:rPr lang="en-GB" sz="1400" dirty="0" smtClean="0"/>
              <a:t>Atos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grpSp>
        <p:nvGrpSpPr>
          <p:cNvPr id="3" name="2 Grupo"/>
          <p:cNvGrpSpPr/>
          <p:nvPr/>
        </p:nvGrpSpPr>
        <p:grpSpPr>
          <a:xfrm>
            <a:off x="827584" y="1713442"/>
            <a:ext cx="2304256" cy="4055986"/>
            <a:chOff x="4234998" y="1380488"/>
            <a:chExt cx="2304256" cy="4055986"/>
          </a:xfrm>
        </p:grpSpPr>
        <p:sp>
          <p:nvSpPr>
            <p:cNvPr id="4" name="3 Cubo"/>
            <p:cNvSpPr/>
            <p:nvPr/>
          </p:nvSpPr>
          <p:spPr>
            <a:xfrm>
              <a:off x="4234998" y="1380488"/>
              <a:ext cx="2304256" cy="3632688"/>
            </a:xfrm>
            <a:prstGeom prst="cube">
              <a:avLst>
                <a:gd name="adj" fmla="val 14036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4 Cubo"/>
            <p:cNvSpPr/>
            <p:nvPr/>
          </p:nvSpPr>
          <p:spPr>
            <a:xfrm>
              <a:off x="4467183" y="2646339"/>
              <a:ext cx="151216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HTML5</a:t>
              </a:r>
              <a:endParaRPr lang="en-US" dirty="0"/>
            </a:p>
          </p:txBody>
        </p:sp>
        <p:sp>
          <p:nvSpPr>
            <p:cNvPr id="6" name="5 Cubo"/>
            <p:cNvSpPr/>
            <p:nvPr/>
          </p:nvSpPr>
          <p:spPr>
            <a:xfrm>
              <a:off x="4495121" y="1902184"/>
              <a:ext cx="151216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JavaScript</a:t>
              </a:r>
              <a:endParaRPr lang="en-US" dirty="0"/>
            </a:p>
          </p:txBody>
        </p:sp>
        <p:sp>
          <p:nvSpPr>
            <p:cNvPr id="7" name="6 Cubo"/>
            <p:cNvSpPr/>
            <p:nvPr/>
          </p:nvSpPr>
          <p:spPr>
            <a:xfrm>
              <a:off x="4467183" y="3455693"/>
              <a:ext cx="151216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CSS</a:t>
              </a:r>
              <a:endParaRPr lang="en-US" dirty="0"/>
            </a:p>
          </p:txBody>
        </p:sp>
        <p:sp>
          <p:nvSpPr>
            <p:cNvPr id="8" name="7 Rectángulo"/>
            <p:cNvSpPr/>
            <p:nvPr/>
          </p:nvSpPr>
          <p:spPr>
            <a:xfrm>
              <a:off x="4467183" y="4227190"/>
              <a:ext cx="1512168" cy="5562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config.xml</a:t>
              </a:r>
              <a:endParaRPr lang="en-US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341165" y="5067142"/>
              <a:ext cx="16302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My-</a:t>
              </a:r>
              <a:r>
                <a:rPr lang="en-US" dirty="0" err="1" smtClean="0"/>
                <a:t>Widget.wgt</a:t>
              </a:r>
              <a:endParaRPr lang="en-US" dirty="0"/>
            </a:p>
          </p:txBody>
        </p:sp>
      </p:grpSp>
      <p:sp>
        <p:nvSpPr>
          <p:cNvPr id="18" name="17 Cubo"/>
          <p:cNvSpPr/>
          <p:nvPr/>
        </p:nvSpPr>
        <p:spPr>
          <a:xfrm>
            <a:off x="5263950" y="1219929"/>
            <a:ext cx="3196482" cy="4523905"/>
          </a:xfrm>
          <a:prstGeom prst="cube">
            <a:avLst>
              <a:gd name="adj" fmla="val 140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FIspace</a:t>
            </a:r>
            <a:endParaRPr lang="en-US" dirty="0"/>
          </a:p>
        </p:txBody>
      </p:sp>
      <p:sp>
        <p:nvSpPr>
          <p:cNvPr id="19" name="18 Cubo"/>
          <p:cNvSpPr/>
          <p:nvPr/>
        </p:nvSpPr>
        <p:spPr>
          <a:xfrm>
            <a:off x="5443970" y="2533017"/>
            <a:ext cx="2440397" cy="2724052"/>
          </a:xfrm>
          <a:prstGeom prst="cube">
            <a:avLst>
              <a:gd name="adj" fmla="val 11621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Frontend</a:t>
            </a:r>
            <a:endParaRPr lang="en-US" dirty="0"/>
          </a:p>
        </p:txBody>
      </p:sp>
      <p:sp>
        <p:nvSpPr>
          <p:cNvPr id="20" name="19 Cubo"/>
          <p:cNvSpPr/>
          <p:nvPr/>
        </p:nvSpPr>
        <p:spPr>
          <a:xfrm>
            <a:off x="5551983" y="2979293"/>
            <a:ext cx="2016403" cy="1858965"/>
          </a:xfrm>
          <a:prstGeom prst="cube">
            <a:avLst>
              <a:gd name="adj" fmla="val 711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WireCloud</a:t>
            </a:r>
            <a:endParaRPr lang="en-US" sz="1400" dirty="0"/>
          </a:p>
        </p:txBody>
      </p:sp>
      <p:sp>
        <p:nvSpPr>
          <p:cNvPr id="21" name="20 Cubo"/>
          <p:cNvSpPr/>
          <p:nvPr/>
        </p:nvSpPr>
        <p:spPr>
          <a:xfrm>
            <a:off x="5374945" y="1759665"/>
            <a:ext cx="540000" cy="538589"/>
          </a:xfrm>
          <a:prstGeom prst="cube">
            <a:avLst>
              <a:gd name="adj" fmla="val 1638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SDI</a:t>
            </a:r>
            <a:endParaRPr lang="en-US" sz="1200" dirty="0"/>
          </a:p>
        </p:txBody>
      </p:sp>
      <p:sp>
        <p:nvSpPr>
          <p:cNvPr id="22" name="21 Cubo"/>
          <p:cNvSpPr/>
          <p:nvPr/>
        </p:nvSpPr>
        <p:spPr>
          <a:xfrm>
            <a:off x="6051422" y="1755656"/>
            <a:ext cx="540000" cy="538589"/>
          </a:xfrm>
          <a:prstGeom prst="cube">
            <a:avLst>
              <a:gd name="adj" fmla="val 16385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CSB</a:t>
            </a:r>
            <a:endParaRPr lang="en-US" sz="1200" dirty="0"/>
          </a:p>
        </p:txBody>
      </p:sp>
      <p:sp>
        <p:nvSpPr>
          <p:cNvPr id="23" name="22 Cubo"/>
          <p:cNvSpPr/>
          <p:nvPr/>
        </p:nvSpPr>
        <p:spPr>
          <a:xfrm>
            <a:off x="6667618" y="1755655"/>
            <a:ext cx="540000" cy="538589"/>
          </a:xfrm>
          <a:prstGeom prst="cube">
            <a:avLst>
              <a:gd name="adj" fmla="val 16385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B2B</a:t>
            </a:r>
            <a:endParaRPr lang="en-US" sz="1200" dirty="0"/>
          </a:p>
        </p:txBody>
      </p:sp>
      <p:sp>
        <p:nvSpPr>
          <p:cNvPr id="15" name="14 Flecha a la derecha con bandas"/>
          <p:cNvSpPr/>
          <p:nvPr/>
        </p:nvSpPr>
        <p:spPr>
          <a:xfrm>
            <a:off x="3275856" y="3391043"/>
            <a:ext cx="2371429" cy="5040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23 Cubo"/>
          <p:cNvSpPr/>
          <p:nvPr/>
        </p:nvSpPr>
        <p:spPr>
          <a:xfrm>
            <a:off x="7252404" y="1746883"/>
            <a:ext cx="631964" cy="538589"/>
          </a:xfrm>
          <a:prstGeom prst="cube">
            <a:avLst>
              <a:gd name="adj" fmla="val 1638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App</a:t>
            </a:r>
          </a:p>
          <a:p>
            <a:pPr algn="ctr"/>
            <a:r>
              <a:rPr lang="en-US" sz="1200" dirty="0" smtClean="0"/>
              <a:t>Store</a:t>
            </a:r>
            <a:endParaRPr lang="en-US" sz="12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3936458" y="3875139"/>
            <a:ext cx="1050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(DEPLOY)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2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How do I connect to the </a:t>
            </a:r>
            <a:r>
              <a:rPr lang="en-US" sz="3600" dirty="0" err="1" smtClean="0"/>
              <a:t>FIspace</a:t>
            </a:r>
            <a:r>
              <a:rPr lang="en-US" sz="3600" dirty="0" smtClean="0"/>
              <a:t> platform?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Which languages/technologies can I use to develop my app?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3600" dirty="0" smtClean="0"/>
              <a:t>How do I create a widget?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2450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want to develop my </a:t>
            </a:r>
            <a:r>
              <a:rPr lang="en-US" dirty="0" err="1" smtClean="0"/>
              <a:t>Fispace</a:t>
            </a:r>
            <a:r>
              <a:rPr lang="en-US" dirty="0" smtClean="0"/>
              <a:t> app. But…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sz="3600" dirty="0" smtClean="0"/>
              <a:t>How do I connect to the </a:t>
            </a:r>
            <a:r>
              <a:rPr lang="en-US" sz="3600" dirty="0" err="1" smtClean="0"/>
              <a:t>FIspace</a:t>
            </a:r>
            <a:r>
              <a:rPr lang="en-US" sz="3600" dirty="0" smtClean="0"/>
              <a:t> platform?</a:t>
            </a:r>
          </a:p>
          <a:p>
            <a:r>
              <a:rPr lang="en-US" sz="3600" dirty="0" smtClean="0"/>
              <a:t>Which languages/technologies can I use to develop my app?</a:t>
            </a:r>
          </a:p>
          <a:p>
            <a:r>
              <a:rPr lang="en-US" sz="3600" dirty="0" smtClean="0"/>
              <a:t>How do I create a widget?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487053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connect my components?</a:t>
            </a:r>
            <a:endParaRPr lang="en-US" dirty="0"/>
          </a:p>
        </p:txBody>
      </p:sp>
      <p:grpSp>
        <p:nvGrpSpPr>
          <p:cNvPr id="19" name="18 Grupo"/>
          <p:cNvGrpSpPr/>
          <p:nvPr/>
        </p:nvGrpSpPr>
        <p:grpSpPr>
          <a:xfrm>
            <a:off x="3672430" y="4093935"/>
            <a:ext cx="3960440" cy="1800200"/>
            <a:chOff x="1296806" y="4437112"/>
            <a:chExt cx="3960440" cy="1800200"/>
          </a:xfrm>
        </p:grpSpPr>
        <p:sp>
          <p:nvSpPr>
            <p:cNvPr id="15" name="14 Cubo"/>
            <p:cNvSpPr/>
            <p:nvPr/>
          </p:nvSpPr>
          <p:spPr>
            <a:xfrm>
              <a:off x="1296806" y="4437112"/>
              <a:ext cx="3960440" cy="180020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dirty="0" smtClean="0"/>
                <a:t>App</a:t>
              </a:r>
              <a:endParaRPr lang="en-US" dirty="0"/>
            </a:p>
          </p:txBody>
        </p:sp>
        <p:sp>
          <p:nvSpPr>
            <p:cNvPr id="16" name="15 Cubo"/>
            <p:cNvSpPr/>
            <p:nvPr/>
          </p:nvSpPr>
          <p:spPr>
            <a:xfrm>
              <a:off x="1481113" y="5085184"/>
              <a:ext cx="1348270" cy="792088"/>
            </a:xfrm>
            <a:prstGeom prst="cub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Frontend</a:t>
              </a:r>
              <a:endParaRPr lang="en-US" dirty="0"/>
            </a:p>
          </p:txBody>
        </p:sp>
        <p:sp>
          <p:nvSpPr>
            <p:cNvPr id="17" name="16 Cubo"/>
            <p:cNvSpPr/>
            <p:nvPr/>
          </p:nvSpPr>
          <p:spPr>
            <a:xfrm>
              <a:off x="3277026" y="5085184"/>
              <a:ext cx="1316566" cy="792088"/>
            </a:xfrm>
            <a:prstGeom prst="cub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Backend</a:t>
              </a:r>
              <a:endParaRPr lang="en-US" dirty="0"/>
            </a:p>
          </p:txBody>
        </p:sp>
      </p:grp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58" y="2007406"/>
            <a:ext cx="2295525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bo"/>
          <p:cNvSpPr/>
          <p:nvPr/>
        </p:nvSpPr>
        <p:spPr>
          <a:xfrm>
            <a:off x="2484298" y="1403228"/>
            <a:ext cx="6336704" cy="20882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FIspace</a:t>
            </a:r>
            <a:endParaRPr lang="en-US" dirty="0"/>
          </a:p>
        </p:txBody>
      </p:sp>
      <p:sp>
        <p:nvSpPr>
          <p:cNvPr id="8" name="7 Cubo"/>
          <p:cNvSpPr/>
          <p:nvPr/>
        </p:nvSpPr>
        <p:spPr>
          <a:xfrm>
            <a:off x="2628314" y="2051300"/>
            <a:ext cx="1584176" cy="1224136"/>
          </a:xfrm>
          <a:prstGeom prst="cub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smtClean="0"/>
              <a:t>Frontend</a:t>
            </a:r>
            <a:endParaRPr lang="en-US" dirty="0"/>
          </a:p>
        </p:txBody>
      </p:sp>
      <p:sp>
        <p:nvSpPr>
          <p:cNvPr id="14" name="13 Cubo"/>
          <p:cNvSpPr/>
          <p:nvPr/>
        </p:nvSpPr>
        <p:spPr>
          <a:xfrm>
            <a:off x="2772330" y="2438345"/>
            <a:ext cx="1080120" cy="396044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WireCloud</a:t>
            </a:r>
            <a:endParaRPr lang="en-US" sz="1400" dirty="0"/>
          </a:p>
        </p:txBody>
      </p:sp>
      <p:sp>
        <p:nvSpPr>
          <p:cNvPr id="20" name="19 Cubo"/>
          <p:cNvSpPr/>
          <p:nvPr/>
        </p:nvSpPr>
        <p:spPr>
          <a:xfrm>
            <a:off x="5040594" y="1990502"/>
            <a:ext cx="1224136" cy="79208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</a:p>
          <a:p>
            <a:pPr algn="ctr"/>
            <a:r>
              <a:rPr lang="en-US" dirty="0" smtClean="0"/>
              <a:t>Store</a:t>
            </a:r>
            <a:endParaRPr lang="en-US" dirty="0"/>
          </a:p>
        </p:txBody>
      </p:sp>
      <p:sp>
        <p:nvSpPr>
          <p:cNvPr id="21" name="20 Cubo"/>
          <p:cNvSpPr/>
          <p:nvPr/>
        </p:nvSpPr>
        <p:spPr>
          <a:xfrm>
            <a:off x="6275510" y="2007406"/>
            <a:ext cx="1224136" cy="792088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11" name="10 Cubo"/>
          <p:cNvSpPr/>
          <p:nvPr/>
        </p:nvSpPr>
        <p:spPr>
          <a:xfrm>
            <a:off x="4336624" y="2240323"/>
            <a:ext cx="1224136" cy="792088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CSB</a:t>
            </a:r>
            <a:endParaRPr lang="en-US" dirty="0"/>
          </a:p>
        </p:txBody>
      </p:sp>
      <p:sp>
        <p:nvSpPr>
          <p:cNvPr id="13" name="12 Cubo"/>
          <p:cNvSpPr/>
          <p:nvPr/>
        </p:nvSpPr>
        <p:spPr>
          <a:xfrm>
            <a:off x="5634974" y="2240323"/>
            <a:ext cx="1224136" cy="792088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B2B</a:t>
            </a:r>
            <a:endParaRPr lang="en-US" dirty="0"/>
          </a:p>
        </p:txBody>
      </p:sp>
      <p:sp>
        <p:nvSpPr>
          <p:cNvPr id="12" name="11 Cubo"/>
          <p:cNvSpPr/>
          <p:nvPr/>
        </p:nvSpPr>
        <p:spPr>
          <a:xfrm>
            <a:off x="6948794" y="2240323"/>
            <a:ext cx="1224136" cy="792088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09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components connection</a:t>
            </a:r>
            <a:endParaRPr lang="en-US" dirty="0"/>
          </a:p>
        </p:txBody>
      </p:sp>
      <p:sp>
        <p:nvSpPr>
          <p:cNvPr id="5" name="4 Cubo"/>
          <p:cNvSpPr/>
          <p:nvPr/>
        </p:nvSpPr>
        <p:spPr>
          <a:xfrm>
            <a:off x="1959592" y="1323825"/>
            <a:ext cx="6336704" cy="20882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FIspace</a:t>
            </a:r>
            <a:endParaRPr lang="en-US" dirty="0"/>
          </a:p>
        </p:txBody>
      </p:sp>
      <p:sp>
        <p:nvSpPr>
          <p:cNvPr id="6" name="5 Cubo"/>
          <p:cNvSpPr/>
          <p:nvPr/>
        </p:nvSpPr>
        <p:spPr>
          <a:xfrm>
            <a:off x="2103608" y="1971897"/>
            <a:ext cx="1584176" cy="1224136"/>
          </a:xfrm>
          <a:prstGeom prst="cub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Frontend</a:t>
            </a:r>
            <a:endParaRPr lang="en-US" dirty="0"/>
          </a:p>
        </p:txBody>
      </p:sp>
      <p:sp>
        <p:nvSpPr>
          <p:cNvPr id="10" name="9 Cubo"/>
          <p:cNvSpPr/>
          <p:nvPr/>
        </p:nvSpPr>
        <p:spPr>
          <a:xfrm>
            <a:off x="2219340" y="2678476"/>
            <a:ext cx="1080120" cy="396044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WireCloud</a:t>
            </a:r>
            <a:endParaRPr lang="en-US" sz="1400" dirty="0"/>
          </a:p>
        </p:txBody>
      </p:sp>
      <p:grpSp>
        <p:nvGrpSpPr>
          <p:cNvPr id="11" name="10 Grupo"/>
          <p:cNvGrpSpPr/>
          <p:nvPr/>
        </p:nvGrpSpPr>
        <p:grpSpPr>
          <a:xfrm>
            <a:off x="1959592" y="4167547"/>
            <a:ext cx="6336704" cy="1800200"/>
            <a:chOff x="1296806" y="4437112"/>
            <a:chExt cx="3960440" cy="1800200"/>
          </a:xfrm>
        </p:grpSpPr>
        <p:sp>
          <p:nvSpPr>
            <p:cNvPr id="12" name="11 Cubo"/>
            <p:cNvSpPr/>
            <p:nvPr/>
          </p:nvSpPr>
          <p:spPr>
            <a:xfrm>
              <a:off x="1296806" y="4437112"/>
              <a:ext cx="3960440" cy="180020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dirty="0" smtClean="0"/>
                <a:t>App</a:t>
              </a:r>
              <a:endParaRPr lang="en-US" dirty="0"/>
            </a:p>
          </p:txBody>
        </p:sp>
        <p:sp>
          <p:nvSpPr>
            <p:cNvPr id="13" name="12 Cubo"/>
            <p:cNvSpPr/>
            <p:nvPr/>
          </p:nvSpPr>
          <p:spPr>
            <a:xfrm>
              <a:off x="1481113" y="5085184"/>
              <a:ext cx="973397" cy="792088"/>
            </a:xfrm>
            <a:prstGeom prst="cub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Frontend</a:t>
              </a:r>
              <a:endParaRPr lang="en-US" dirty="0"/>
            </a:p>
          </p:txBody>
        </p:sp>
        <p:sp>
          <p:nvSpPr>
            <p:cNvPr id="14" name="13 Cubo"/>
            <p:cNvSpPr/>
            <p:nvPr/>
          </p:nvSpPr>
          <p:spPr>
            <a:xfrm>
              <a:off x="3894521" y="5085184"/>
              <a:ext cx="945071" cy="792088"/>
            </a:xfrm>
            <a:prstGeom prst="cub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Backend</a:t>
              </a:r>
              <a:endParaRPr lang="en-US" dirty="0"/>
            </a:p>
          </p:txBody>
        </p:sp>
      </p:grpSp>
      <p:cxnSp>
        <p:nvCxnSpPr>
          <p:cNvPr id="19" name="18 Conector recto de flecha"/>
          <p:cNvCxnSpPr>
            <a:stCxn id="13" idx="4"/>
            <a:endCxn id="17" idx="2"/>
          </p:cNvCxnSpPr>
          <p:nvPr/>
        </p:nvCxnSpPr>
        <p:spPr>
          <a:xfrm flipV="1">
            <a:off x="3613896" y="5302812"/>
            <a:ext cx="1123128" cy="786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14" idx="0"/>
            <a:endCxn id="21" idx="4"/>
          </p:cNvCxnSpPr>
          <p:nvPr/>
        </p:nvCxnSpPr>
        <p:spPr>
          <a:xfrm flipH="1" flipV="1">
            <a:off x="6946052" y="3530442"/>
            <a:ext cx="24952" cy="1285177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54" name="53 Grupo"/>
          <p:cNvGrpSpPr/>
          <p:nvPr/>
        </p:nvGrpSpPr>
        <p:grpSpPr>
          <a:xfrm>
            <a:off x="2150362" y="3074520"/>
            <a:ext cx="1765676" cy="1741099"/>
            <a:chOff x="2150362" y="3074520"/>
            <a:chExt cx="1765676" cy="1741099"/>
          </a:xfrm>
        </p:grpSpPr>
        <p:cxnSp>
          <p:nvCxnSpPr>
            <p:cNvPr id="33" name="32 Conector recto de flecha"/>
            <p:cNvCxnSpPr>
              <a:stCxn id="13" idx="0"/>
              <a:endCxn id="10" idx="3"/>
            </p:cNvCxnSpPr>
            <p:nvPr/>
          </p:nvCxnSpPr>
          <p:spPr>
            <a:xfrm flipH="1" flipV="1">
              <a:off x="2709895" y="3074520"/>
              <a:ext cx="422317" cy="1741099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35 CuadroTexto"/>
            <p:cNvSpPr txBox="1"/>
            <p:nvPr/>
          </p:nvSpPr>
          <p:spPr>
            <a:xfrm>
              <a:off x="2150362" y="3674748"/>
              <a:ext cx="176567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deploy as widget</a:t>
              </a:r>
              <a:endParaRPr lang="en-US" dirty="0"/>
            </a:p>
          </p:txBody>
        </p:sp>
      </p:grpSp>
      <p:grpSp>
        <p:nvGrpSpPr>
          <p:cNvPr id="53" name="52 Grupo"/>
          <p:cNvGrpSpPr/>
          <p:nvPr/>
        </p:nvGrpSpPr>
        <p:grpSpPr>
          <a:xfrm>
            <a:off x="6796537" y="2953007"/>
            <a:ext cx="2153835" cy="577435"/>
            <a:chOff x="6796537" y="2953007"/>
            <a:chExt cx="2153835" cy="577435"/>
          </a:xfrm>
        </p:grpSpPr>
        <p:grpSp>
          <p:nvGrpSpPr>
            <p:cNvPr id="51" name="50 Grupo"/>
            <p:cNvGrpSpPr/>
            <p:nvPr/>
          </p:nvGrpSpPr>
          <p:grpSpPr>
            <a:xfrm>
              <a:off x="6796537" y="2953007"/>
              <a:ext cx="299030" cy="577435"/>
              <a:chOff x="6796537" y="2953007"/>
              <a:chExt cx="299030" cy="577435"/>
            </a:xfrm>
          </p:grpSpPr>
          <p:cxnSp>
            <p:nvCxnSpPr>
              <p:cNvPr id="20" name="19 Conector recto"/>
              <p:cNvCxnSpPr/>
              <p:nvPr/>
            </p:nvCxnSpPr>
            <p:spPr>
              <a:xfrm>
                <a:off x="6946052" y="2953007"/>
                <a:ext cx="0" cy="243026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20 Elipse"/>
              <p:cNvSpPr/>
              <p:nvPr/>
            </p:nvSpPr>
            <p:spPr>
              <a:xfrm>
                <a:off x="6796537" y="3223269"/>
                <a:ext cx="299030" cy="307173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8" name="37 CuadroTexto"/>
            <p:cNvSpPr txBox="1"/>
            <p:nvPr/>
          </p:nvSpPr>
          <p:spPr>
            <a:xfrm>
              <a:off x="7150456" y="3074520"/>
              <a:ext cx="179991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REST web service</a:t>
              </a:r>
              <a:endParaRPr lang="en-US" dirty="0"/>
            </a:p>
          </p:txBody>
        </p:sp>
      </p:grpSp>
      <p:grpSp>
        <p:nvGrpSpPr>
          <p:cNvPr id="52" name="51 Grupo"/>
          <p:cNvGrpSpPr/>
          <p:nvPr/>
        </p:nvGrpSpPr>
        <p:grpSpPr>
          <a:xfrm>
            <a:off x="4737024" y="4668972"/>
            <a:ext cx="1378912" cy="787426"/>
            <a:chOff x="4737024" y="4668972"/>
            <a:chExt cx="1378912" cy="787426"/>
          </a:xfrm>
        </p:grpSpPr>
        <p:grpSp>
          <p:nvGrpSpPr>
            <p:cNvPr id="50" name="49 Grupo"/>
            <p:cNvGrpSpPr/>
            <p:nvPr/>
          </p:nvGrpSpPr>
          <p:grpSpPr>
            <a:xfrm>
              <a:off x="4737024" y="5149225"/>
              <a:ext cx="1378912" cy="307173"/>
              <a:chOff x="4737024" y="5149225"/>
              <a:chExt cx="1378912" cy="307173"/>
            </a:xfrm>
          </p:grpSpPr>
          <p:cxnSp>
            <p:nvCxnSpPr>
              <p:cNvPr id="16" name="15 Conector recto"/>
              <p:cNvCxnSpPr>
                <a:stCxn id="14" idx="2"/>
                <a:endCxn id="17" idx="6"/>
              </p:cNvCxnSpPr>
              <p:nvPr/>
            </p:nvCxnSpPr>
            <p:spPr>
              <a:xfrm flipH="1" flipV="1">
                <a:off x="5036054" y="5302812"/>
                <a:ext cx="1079882" cy="7862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7" name="16 Elipse"/>
              <p:cNvSpPr/>
              <p:nvPr/>
            </p:nvSpPr>
            <p:spPr>
              <a:xfrm>
                <a:off x="4737024" y="5149225"/>
                <a:ext cx="299030" cy="307173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9" name="38 CuadroTexto"/>
            <p:cNvSpPr txBox="1"/>
            <p:nvPr/>
          </p:nvSpPr>
          <p:spPr>
            <a:xfrm>
              <a:off x="4903207" y="4668972"/>
              <a:ext cx="1192972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REST</a:t>
              </a:r>
            </a:p>
            <a:p>
              <a:pPr algn="ctr"/>
              <a:r>
                <a:rPr lang="en-US" sz="1400" dirty="0" smtClean="0"/>
                <a:t>web service</a:t>
              </a:r>
              <a:endParaRPr lang="en-US" sz="1400" dirty="0"/>
            </a:p>
          </p:txBody>
        </p:sp>
      </p:grpSp>
      <p:sp>
        <p:nvSpPr>
          <p:cNvPr id="37" name="36 Rectángulo redondeado"/>
          <p:cNvSpPr/>
          <p:nvPr/>
        </p:nvSpPr>
        <p:spPr>
          <a:xfrm>
            <a:off x="357202" y="3151115"/>
            <a:ext cx="1152128" cy="14165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Web Browser</a:t>
            </a:r>
            <a:endParaRPr lang="en-US" dirty="0"/>
          </a:p>
        </p:txBody>
      </p:sp>
      <p:cxnSp>
        <p:nvCxnSpPr>
          <p:cNvPr id="41" name="40 Conector recto de flecha"/>
          <p:cNvCxnSpPr>
            <a:stCxn id="37" idx="3"/>
            <a:endCxn id="6" idx="2"/>
          </p:cNvCxnSpPr>
          <p:nvPr/>
        </p:nvCxnSpPr>
        <p:spPr>
          <a:xfrm flipV="1">
            <a:off x="1509330" y="2736982"/>
            <a:ext cx="594278" cy="112243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5" name="44 Conector recto de flecha"/>
          <p:cNvCxnSpPr>
            <a:stCxn id="37" idx="3"/>
            <a:endCxn id="13" idx="2"/>
          </p:cNvCxnSpPr>
          <p:nvPr/>
        </p:nvCxnSpPr>
        <p:spPr>
          <a:xfrm>
            <a:off x="1509330" y="3859414"/>
            <a:ext cx="745153" cy="145126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30 Cubo"/>
          <p:cNvSpPr/>
          <p:nvPr/>
        </p:nvSpPr>
        <p:spPr>
          <a:xfrm>
            <a:off x="4515876" y="1852064"/>
            <a:ext cx="1224136" cy="79208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</a:p>
          <a:p>
            <a:pPr algn="ctr"/>
            <a:r>
              <a:rPr lang="en-US" dirty="0" smtClean="0"/>
              <a:t>Store</a:t>
            </a:r>
            <a:endParaRPr lang="en-US" dirty="0"/>
          </a:p>
        </p:txBody>
      </p:sp>
      <p:sp>
        <p:nvSpPr>
          <p:cNvPr id="32" name="31 Cubo"/>
          <p:cNvSpPr/>
          <p:nvPr/>
        </p:nvSpPr>
        <p:spPr>
          <a:xfrm>
            <a:off x="5750792" y="1868968"/>
            <a:ext cx="1224136" cy="792088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7" name="6 Cubo"/>
          <p:cNvSpPr/>
          <p:nvPr/>
        </p:nvSpPr>
        <p:spPr>
          <a:xfrm>
            <a:off x="3811918" y="2160920"/>
            <a:ext cx="1224136" cy="792088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CSB</a:t>
            </a:r>
            <a:endParaRPr lang="en-US" dirty="0"/>
          </a:p>
        </p:txBody>
      </p:sp>
      <p:sp>
        <p:nvSpPr>
          <p:cNvPr id="8" name="7 Cubo"/>
          <p:cNvSpPr/>
          <p:nvPr/>
        </p:nvSpPr>
        <p:spPr>
          <a:xfrm>
            <a:off x="6424088" y="2160920"/>
            <a:ext cx="1224136" cy="792088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SDI</a:t>
            </a:r>
            <a:endParaRPr lang="en-US" dirty="0"/>
          </a:p>
        </p:txBody>
      </p:sp>
      <p:sp>
        <p:nvSpPr>
          <p:cNvPr id="9" name="8 Cubo"/>
          <p:cNvSpPr/>
          <p:nvPr/>
        </p:nvSpPr>
        <p:spPr>
          <a:xfrm>
            <a:off x="5110268" y="2160920"/>
            <a:ext cx="1224136" cy="792088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804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connection extended</a:t>
            </a:r>
            <a:endParaRPr lang="en-US" dirty="0"/>
          </a:p>
        </p:txBody>
      </p:sp>
      <p:sp>
        <p:nvSpPr>
          <p:cNvPr id="4" name="3 Cubo"/>
          <p:cNvSpPr/>
          <p:nvPr/>
        </p:nvSpPr>
        <p:spPr>
          <a:xfrm>
            <a:off x="1959592" y="1323825"/>
            <a:ext cx="6336704" cy="208823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dirty="0" err="1" smtClean="0"/>
              <a:t>FIspace</a:t>
            </a:r>
            <a:endParaRPr lang="en-US" dirty="0"/>
          </a:p>
        </p:txBody>
      </p:sp>
      <p:sp>
        <p:nvSpPr>
          <p:cNvPr id="5" name="4 Cubo"/>
          <p:cNvSpPr/>
          <p:nvPr/>
        </p:nvSpPr>
        <p:spPr>
          <a:xfrm>
            <a:off x="2103608" y="1971897"/>
            <a:ext cx="1584176" cy="1224136"/>
          </a:xfrm>
          <a:prstGeom prst="cube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/>
              <a:t>Frontend</a:t>
            </a:r>
            <a:endParaRPr lang="en-US" dirty="0"/>
          </a:p>
        </p:txBody>
      </p:sp>
      <p:sp>
        <p:nvSpPr>
          <p:cNvPr id="9" name="8 Cubo"/>
          <p:cNvSpPr/>
          <p:nvPr/>
        </p:nvSpPr>
        <p:spPr>
          <a:xfrm>
            <a:off x="2219340" y="2678476"/>
            <a:ext cx="1080120" cy="396044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WireCloud</a:t>
            </a:r>
            <a:endParaRPr lang="en-US" sz="1400" dirty="0"/>
          </a:p>
        </p:txBody>
      </p:sp>
      <p:grpSp>
        <p:nvGrpSpPr>
          <p:cNvPr id="10" name="9 Grupo"/>
          <p:cNvGrpSpPr/>
          <p:nvPr/>
        </p:nvGrpSpPr>
        <p:grpSpPr>
          <a:xfrm>
            <a:off x="1959592" y="4167547"/>
            <a:ext cx="6336704" cy="1800200"/>
            <a:chOff x="1296806" y="4437112"/>
            <a:chExt cx="3960440" cy="1800200"/>
          </a:xfrm>
        </p:grpSpPr>
        <p:sp>
          <p:nvSpPr>
            <p:cNvPr id="11" name="10 Cubo"/>
            <p:cNvSpPr/>
            <p:nvPr/>
          </p:nvSpPr>
          <p:spPr>
            <a:xfrm>
              <a:off x="1296806" y="4437112"/>
              <a:ext cx="3960440" cy="180020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dirty="0" smtClean="0"/>
                <a:t>App</a:t>
              </a:r>
              <a:endParaRPr lang="en-US" dirty="0"/>
            </a:p>
          </p:txBody>
        </p:sp>
        <p:sp>
          <p:nvSpPr>
            <p:cNvPr id="12" name="11 Cubo"/>
            <p:cNvSpPr/>
            <p:nvPr/>
          </p:nvSpPr>
          <p:spPr>
            <a:xfrm>
              <a:off x="1481113" y="5085184"/>
              <a:ext cx="973397" cy="792088"/>
            </a:xfrm>
            <a:prstGeom prst="cub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Frontend</a:t>
              </a:r>
              <a:endParaRPr lang="en-US" dirty="0"/>
            </a:p>
          </p:txBody>
        </p:sp>
        <p:sp>
          <p:nvSpPr>
            <p:cNvPr id="13" name="12 Cubo"/>
            <p:cNvSpPr/>
            <p:nvPr/>
          </p:nvSpPr>
          <p:spPr>
            <a:xfrm>
              <a:off x="3894521" y="5085184"/>
              <a:ext cx="945071" cy="792088"/>
            </a:xfrm>
            <a:prstGeom prst="cube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Backend</a:t>
              </a:r>
              <a:endParaRPr lang="en-US" dirty="0"/>
            </a:p>
          </p:txBody>
        </p:sp>
      </p:grpSp>
      <p:cxnSp>
        <p:nvCxnSpPr>
          <p:cNvPr id="14" name="13 Conector recto de flecha"/>
          <p:cNvCxnSpPr>
            <a:stCxn id="12" idx="4"/>
            <a:endCxn id="28" idx="2"/>
          </p:cNvCxnSpPr>
          <p:nvPr/>
        </p:nvCxnSpPr>
        <p:spPr>
          <a:xfrm flipV="1">
            <a:off x="3613896" y="5302812"/>
            <a:ext cx="1123128" cy="786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13" idx="0"/>
            <a:endCxn id="23" idx="4"/>
          </p:cNvCxnSpPr>
          <p:nvPr/>
        </p:nvCxnSpPr>
        <p:spPr>
          <a:xfrm flipH="1" flipV="1">
            <a:off x="6946052" y="3530442"/>
            <a:ext cx="24952" cy="1285177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6" name="15 Grupo"/>
          <p:cNvGrpSpPr/>
          <p:nvPr/>
        </p:nvGrpSpPr>
        <p:grpSpPr>
          <a:xfrm>
            <a:off x="2150362" y="3074520"/>
            <a:ext cx="1765676" cy="1741099"/>
            <a:chOff x="2150362" y="3074520"/>
            <a:chExt cx="1765676" cy="1741099"/>
          </a:xfrm>
        </p:grpSpPr>
        <p:cxnSp>
          <p:nvCxnSpPr>
            <p:cNvPr id="17" name="16 Conector recto de flecha"/>
            <p:cNvCxnSpPr>
              <a:stCxn id="12" idx="0"/>
              <a:endCxn id="9" idx="3"/>
            </p:cNvCxnSpPr>
            <p:nvPr/>
          </p:nvCxnSpPr>
          <p:spPr>
            <a:xfrm flipH="1" flipV="1">
              <a:off x="2709895" y="3074520"/>
              <a:ext cx="422317" cy="1741099"/>
            </a:xfrm>
            <a:prstGeom prst="straightConnector1">
              <a:avLst/>
            </a:prstGeom>
            <a:ln>
              <a:prstDash val="sysDash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17 CuadroTexto"/>
            <p:cNvSpPr txBox="1"/>
            <p:nvPr/>
          </p:nvSpPr>
          <p:spPr>
            <a:xfrm>
              <a:off x="2150362" y="3674748"/>
              <a:ext cx="176567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deploy as widget</a:t>
              </a:r>
              <a:endParaRPr lang="en-US" dirty="0"/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6796537" y="2953007"/>
            <a:ext cx="299030" cy="577435"/>
            <a:chOff x="6796537" y="2953007"/>
            <a:chExt cx="299030" cy="577435"/>
          </a:xfrm>
        </p:grpSpPr>
        <p:cxnSp>
          <p:nvCxnSpPr>
            <p:cNvPr id="22" name="21 Conector recto"/>
            <p:cNvCxnSpPr/>
            <p:nvPr/>
          </p:nvCxnSpPr>
          <p:spPr>
            <a:xfrm>
              <a:off x="6946052" y="2953007"/>
              <a:ext cx="0" cy="243026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22 Elipse"/>
            <p:cNvSpPr/>
            <p:nvPr/>
          </p:nvSpPr>
          <p:spPr>
            <a:xfrm>
              <a:off x="6796537" y="3223269"/>
              <a:ext cx="299030" cy="307173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4" name="23 Grupo"/>
          <p:cNvGrpSpPr/>
          <p:nvPr/>
        </p:nvGrpSpPr>
        <p:grpSpPr>
          <a:xfrm>
            <a:off x="4737024" y="4668972"/>
            <a:ext cx="1378912" cy="787426"/>
            <a:chOff x="4737024" y="4668972"/>
            <a:chExt cx="1378912" cy="787426"/>
          </a:xfrm>
        </p:grpSpPr>
        <p:grpSp>
          <p:nvGrpSpPr>
            <p:cNvPr id="25" name="24 Grupo"/>
            <p:cNvGrpSpPr/>
            <p:nvPr/>
          </p:nvGrpSpPr>
          <p:grpSpPr>
            <a:xfrm>
              <a:off x="4737024" y="5149225"/>
              <a:ext cx="1378912" cy="307173"/>
              <a:chOff x="4737024" y="5149225"/>
              <a:chExt cx="1378912" cy="307173"/>
            </a:xfrm>
          </p:grpSpPr>
          <p:cxnSp>
            <p:nvCxnSpPr>
              <p:cNvPr id="27" name="26 Conector recto"/>
              <p:cNvCxnSpPr>
                <a:stCxn id="13" idx="2"/>
                <a:endCxn id="28" idx="6"/>
              </p:cNvCxnSpPr>
              <p:nvPr/>
            </p:nvCxnSpPr>
            <p:spPr>
              <a:xfrm flipH="1" flipV="1">
                <a:off x="5036054" y="5302812"/>
                <a:ext cx="1079882" cy="7862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27 Elipse"/>
              <p:cNvSpPr/>
              <p:nvPr/>
            </p:nvSpPr>
            <p:spPr>
              <a:xfrm>
                <a:off x="4737024" y="5149225"/>
                <a:ext cx="299030" cy="307173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6" name="25 CuadroTexto"/>
            <p:cNvSpPr txBox="1"/>
            <p:nvPr/>
          </p:nvSpPr>
          <p:spPr>
            <a:xfrm>
              <a:off x="4903207" y="4668972"/>
              <a:ext cx="1192972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REST</a:t>
              </a:r>
            </a:p>
            <a:p>
              <a:pPr algn="ctr"/>
              <a:r>
                <a:rPr lang="en-US" sz="1400" dirty="0" smtClean="0"/>
                <a:t>web service</a:t>
              </a:r>
              <a:endParaRPr lang="en-US" sz="1400" dirty="0"/>
            </a:p>
          </p:txBody>
        </p:sp>
      </p:grpSp>
      <p:cxnSp>
        <p:nvCxnSpPr>
          <p:cNvPr id="29" name="28 Conector recto de flecha"/>
          <p:cNvCxnSpPr>
            <a:endCxn id="5" idx="2"/>
          </p:cNvCxnSpPr>
          <p:nvPr/>
        </p:nvCxnSpPr>
        <p:spPr>
          <a:xfrm flipV="1">
            <a:off x="1509330" y="2736982"/>
            <a:ext cx="594278" cy="1122432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>
            <a:endCxn id="12" idx="2"/>
          </p:cNvCxnSpPr>
          <p:nvPr/>
        </p:nvCxnSpPr>
        <p:spPr>
          <a:xfrm>
            <a:off x="1509330" y="3859414"/>
            <a:ext cx="745153" cy="145126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36 Conector recto de flecha"/>
          <p:cNvCxnSpPr>
            <a:endCxn id="34" idx="0"/>
          </p:cNvCxnSpPr>
          <p:nvPr/>
        </p:nvCxnSpPr>
        <p:spPr>
          <a:xfrm flipH="1">
            <a:off x="7308304" y="2969112"/>
            <a:ext cx="1" cy="921381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35 Cubo"/>
          <p:cNvSpPr/>
          <p:nvPr/>
        </p:nvSpPr>
        <p:spPr>
          <a:xfrm>
            <a:off x="4515876" y="1852064"/>
            <a:ext cx="1224136" cy="792088"/>
          </a:xfrm>
          <a:prstGeom prst="cub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App</a:t>
            </a:r>
          </a:p>
          <a:p>
            <a:pPr algn="ctr"/>
            <a:r>
              <a:rPr lang="en-US" dirty="0" smtClean="0"/>
              <a:t>Store</a:t>
            </a:r>
            <a:endParaRPr lang="en-US" dirty="0"/>
          </a:p>
        </p:txBody>
      </p:sp>
      <p:grpSp>
        <p:nvGrpSpPr>
          <p:cNvPr id="43" name="42 Grupo"/>
          <p:cNvGrpSpPr/>
          <p:nvPr/>
        </p:nvGrpSpPr>
        <p:grpSpPr>
          <a:xfrm>
            <a:off x="7158789" y="3890493"/>
            <a:ext cx="1495378" cy="937577"/>
            <a:chOff x="7158789" y="3890493"/>
            <a:chExt cx="1495378" cy="937577"/>
          </a:xfrm>
        </p:grpSpPr>
        <p:grpSp>
          <p:nvGrpSpPr>
            <p:cNvPr id="42" name="41 Grupo"/>
            <p:cNvGrpSpPr/>
            <p:nvPr/>
          </p:nvGrpSpPr>
          <p:grpSpPr>
            <a:xfrm>
              <a:off x="7158789" y="3890493"/>
              <a:ext cx="299030" cy="937577"/>
              <a:chOff x="7158789" y="3890493"/>
              <a:chExt cx="299030" cy="937577"/>
            </a:xfrm>
          </p:grpSpPr>
          <p:cxnSp>
            <p:nvCxnSpPr>
              <p:cNvPr id="33" name="32 Conector recto"/>
              <p:cNvCxnSpPr/>
              <p:nvPr/>
            </p:nvCxnSpPr>
            <p:spPr>
              <a:xfrm>
                <a:off x="7308304" y="4167547"/>
                <a:ext cx="0" cy="660523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33 Elipse"/>
              <p:cNvSpPr/>
              <p:nvPr/>
            </p:nvSpPr>
            <p:spPr>
              <a:xfrm>
                <a:off x="7158789" y="3890493"/>
                <a:ext cx="299030" cy="307173"/>
              </a:xfrm>
              <a:prstGeom prst="ellipse">
                <a:avLst/>
              </a:prstGeom>
            </p:spPr>
            <p:style>
              <a:lnRef idx="3">
                <a:schemeClr val="lt1"/>
              </a:lnRef>
              <a:fillRef idx="1">
                <a:schemeClr val="dk1"/>
              </a:fillRef>
              <a:effectRef idx="1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0" name="39 CuadroTexto"/>
            <p:cNvSpPr txBox="1"/>
            <p:nvPr/>
          </p:nvSpPr>
          <p:spPr>
            <a:xfrm>
              <a:off x="7461195" y="3890493"/>
              <a:ext cx="1192972" cy="52322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REST</a:t>
              </a:r>
            </a:p>
            <a:p>
              <a:pPr algn="ctr"/>
              <a:r>
                <a:rPr lang="en-US" sz="1400" dirty="0" smtClean="0"/>
                <a:t>web service</a:t>
              </a:r>
              <a:endParaRPr lang="en-US" sz="1400" dirty="0"/>
            </a:p>
          </p:txBody>
        </p:sp>
      </p:grpSp>
      <p:sp>
        <p:nvSpPr>
          <p:cNvPr id="41" name="40 CuadroTexto"/>
          <p:cNvSpPr txBox="1"/>
          <p:nvPr/>
        </p:nvSpPr>
        <p:spPr>
          <a:xfrm>
            <a:off x="5575995" y="3223269"/>
            <a:ext cx="1192972" cy="5232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REST</a:t>
            </a:r>
          </a:p>
          <a:p>
            <a:pPr algn="ctr"/>
            <a:r>
              <a:rPr lang="en-US" sz="1400" dirty="0" smtClean="0"/>
              <a:t>web service</a:t>
            </a:r>
            <a:endParaRPr lang="en-US" sz="1400" dirty="0"/>
          </a:p>
        </p:txBody>
      </p:sp>
      <p:sp>
        <p:nvSpPr>
          <p:cNvPr id="44" name="43 Rectángulo redondeado"/>
          <p:cNvSpPr/>
          <p:nvPr/>
        </p:nvSpPr>
        <p:spPr>
          <a:xfrm>
            <a:off x="357202" y="3151115"/>
            <a:ext cx="1152128" cy="14165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Client Web Browser</a:t>
            </a:r>
            <a:endParaRPr lang="en-US" dirty="0"/>
          </a:p>
        </p:txBody>
      </p:sp>
      <p:sp>
        <p:nvSpPr>
          <p:cNvPr id="6" name="5 Cubo"/>
          <p:cNvSpPr/>
          <p:nvPr/>
        </p:nvSpPr>
        <p:spPr>
          <a:xfrm>
            <a:off x="3811918" y="2160920"/>
            <a:ext cx="1224136" cy="792088"/>
          </a:xfrm>
          <a:prstGeom prst="cub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CSB</a:t>
            </a:r>
            <a:endParaRPr lang="en-US" dirty="0"/>
          </a:p>
        </p:txBody>
      </p:sp>
      <p:sp>
        <p:nvSpPr>
          <p:cNvPr id="38" name="37 Cubo"/>
          <p:cNvSpPr/>
          <p:nvPr/>
        </p:nvSpPr>
        <p:spPr>
          <a:xfrm>
            <a:off x="5750792" y="1868968"/>
            <a:ext cx="1224136" cy="792088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8" name="7 Cubo"/>
          <p:cNvSpPr/>
          <p:nvPr/>
        </p:nvSpPr>
        <p:spPr>
          <a:xfrm>
            <a:off x="5110268" y="2160920"/>
            <a:ext cx="1224136" cy="792088"/>
          </a:xfrm>
          <a:prstGeom prst="cub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B2B</a:t>
            </a:r>
            <a:endParaRPr lang="en-US" dirty="0"/>
          </a:p>
        </p:txBody>
      </p:sp>
      <p:sp>
        <p:nvSpPr>
          <p:cNvPr id="7" name="6 Cubo"/>
          <p:cNvSpPr/>
          <p:nvPr/>
        </p:nvSpPr>
        <p:spPr>
          <a:xfrm>
            <a:off x="6424088" y="2160920"/>
            <a:ext cx="1224136" cy="792088"/>
          </a:xfrm>
          <a:prstGeom prst="cub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SDI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709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92834" y="242352"/>
            <a:ext cx="7093966" cy="661644"/>
          </a:xfrm>
        </p:spPr>
        <p:txBody>
          <a:bodyPr/>
          <a:lstStyle/>
          <a:p>
            <a:r>
              <a:rPr lang="en-GB" dirty="0" smtClean="0"/>
              <a:t>What technologies can I use in my app?</a:t>
            </a:r>
            <a:endParaRPr lang="en-GB" dirty="0"/>
          </a:p>
        </p:txBody>
      </p:sp>
      <p:pic>
        <p:nvPicPr>
          <p:cNvPr id="1026" name="Picture 2" descr="C:\Users\A572240\AppData\Local\Microsoft\Windows\Temporary Internet Files\Content.IE5\NUW87JW0\MC900078711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8520" y="1916832"/>
            <a:ext cx="1622425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0" name="Picture 46" descr="http://codeinstitute.net/wp-content/uploads/2014/06/logo_languag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572593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57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Development technologies in </a:t>
            </a:r>
            <a:r>
              <a:rPr lang="en-GB" dirty="0" err="1" smtClean="0"/>
              <a:t>FIspace</a:t>
            </a:r>
            <a:endParaRPr lang="en-GB" dirty="0"/>
          </a:p>
        </p:txBody>
      </p:sp>
      <p:sp>
        <p:nvSpPr>
          <p:cNvPr id="6" name="5 Cubo"/>
          <p:cNvSpPr/>
          <p:nvPr/>
        </p:nvSpPr>
        <p:spPr>
          <a:xfrm>
            <a:off x="720000" y="1755176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</a:t>
            </a:r>
            <a:endParaRPr lang="en-US" dirty="0"/>
          </a:p>
        </p:txBody>
      </p:sp>
      <p:sp>
        <p:nvSpPr>
          <p:cNvPr id="12" name="11 Cubo"/>
          <p:cNvSpPr/>
          <p:nvPr/>
        </p:nvSpPr>
        <p:spPr>
          <a:xfrm>
            <a:off x="1383283" y="2572878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.NET</a:t>
            </a:r>
            <a:endParaRPr lang="en-US" dirty="0"/>
          </a:p>
        </p:txBody>
      </p:sp>
      <p:sp>
        <p:nvSpPr>
          <p:cNvPr id="13" name="12 Cubo"/>
          <p:cNvSpPr/>
          <p:nvPr/>
        </p:nvSpPr>
        <p:spPr>
          <a:xfrm>
            <a:off x="720000" y="4894535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Node.js</a:t>
            </a:r>
            <a:endParaRPr lang="en-US" dirty="0"/>
          </a:p>
        </p:txBody>
      </p:sp>
      <p:sp>
        <p:nvSpPr>
          <p:cNvPr id="14" name="13 Cubo"/>
          <p:cNvSpPr/>
          <p:nvPr/>
        </p:nvSpPr>
        <p:spPr>
          <a:xfrm>
            <a:off x="1383283" y="4113076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Python</a:t>
            </a:r>
            <a:endParaRPr lang="en-US" dirty="0"/>
          </a:p>
        </p:txBody>
      </p:sp>
      <p:sp>
        <p:nvSpPr>
          <p:cNvPr id="15" name="14 Cubo"/>
          <p:cNvSpPr/>
          <p:nvPr/>
        </p:nvSpPr>
        <p:spPr>
          <a:xfrm>
            <a:off x="720000" y="3371370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PHP</a:t>
            </a:r>
            <a:endParaRPr lang="en-US" dirty="0"/>
          </a:p>
        </p:txBody>
      </p:sp>
      <p:sp>
        <p:nvSpPr>
          <p:cNvPr id="16" name="15 Cubo"/>
          <p:cNvSpPr/>
          <p:nvPr/>
        </p:nvSpPr>
        <p:spPr>
          <a:xfrm>
            <a:off x="1383283" y="5697252"/>
            <a:ext cx="1512168" cy="648072"/>
          </a:xfrm>
          <a:prstGeom prst="cub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264501" y="1268760"/>
            <a:ext cx="1086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BACKEND</a:t>
            </a:r>
            <a:endParaRPr lang="en-US" dirty="0"/>
          </a:p>
        </p:txBody>
      </p:sp>
      <p:sp>
        <p:nvSpPr>
          <p:cNvPr id="19" name="18 Cerrar llave"/>
          <p:cNvSpPr/>
          <p:nvPr/>
        </p:nvSpPr>
        <p:spPr>
          <a:xfrm>
            <a:off x="3310729" y="1638092"/>
            <a:ext cx="360040" cy="481524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19 Cerrar llave"/>
          <p:cNvSpPr/>
          <p:nvPr/>
        </p:nvSpPr>
        <p:spPr>
          <a:xfrm rot="10800000">
            <a:off x="6300000" y="2600340"/>
            <a:ext cx="360040" cy="2890747"/>
          </a:xfrm>
          <a:prstGeom prst="rightBrac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Cubo"/>
          <p:cNvSpPr/>
          <p:nvPr/>
        </p:nvSpPr>
        <p:spPr>
          <a:xfrm>
            <a:off x="6942473" y="3721678"/>
            <a:ext cx="1512168" cy="64807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HTML5</a:t>
            </a:r>
            <a:endParaRPr lang="en-US" dirty="0"/>
          </a:p>
        </p:txBody>
      </p:sp>
      <p:sp>
        <p:nvSpPr>
          <p:cNvPr id="22" name="21 Cubo"/>
          <p:cNvSpPr/>
          <p:nvPr/>
        </p:nvSpPr>
        <p:spPr>
          <a:xfrm>
            <a:off x="6969126" y="2908775"/>
            <a:ext cx="1512168" cy="64807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23" name="22 Cubo"/>
          <p:cNvSpPr/>
          <p:nvPr/>
        </p:nvSpPr>
        <p:spPr>
          <a:xfrm>
            <a:off x="6969126" y="4565979"/>
            <a:ext cx="1512168" cy="648072"/>
          </a:xfrm>
          <a:prstGeom prst="cub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CSS</a:t>
            </a:r>
            <a:endParaRPr lang="en-US" dirty="0"/>
          </a:p>
        </p:txBody>
      </p:sp>
      <p:sp>
        <p:nvSpPr>
          <p:cNvPr id="24" name="23 CuadroTexto"/>
          <p:cNvSpPr txBox="1"/>
          <p:nvPr/>
        </p:nvSpPr>
        <p:spPr>
          <a:xfrm>
            <a:off x="7181984" y="1373989"/>
            <a:ext cx="1230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FRONTEND</a:t>
            </a:r>
            <a:endParaRPr lang="en-US" dirty="0"/>
          </a:p>
        </p:txBody>
      </p:sp>
      <p:grpSp>
        <p:nvGrpSpPr>
          <p:cNvPr id="1040" name="1039 Grupo"/>
          <p:cNvGrpSpPr/>
          <p:nvPr/>
        </p:nvGrpSpPr>
        <p:grpSpPr>
          <a:xfrm>
            <a:off x="3670769" y="3287700"/>
            <a:ext cx="2174880" cy="919623"/>
            <a:chOff x="3670769" y="3287700"/>
            <a:chExt cx="2174880" cy="919623"/>
          </a:xfrm>
        </p:grpSpPr>
        <p:grpSp>
          <p:nvGrpSpPr>
            <p:cNvPr id="1039" name="1038 Grupo"/>
            <p:cNvGrpSpPr/>
            <p:nvPr/>
          </p:nvGrpSpPr>
          <p:grpSpPr>
            <a:xfrm>
              <a:off x="3670769" y="3900150"/>
              <a:ext cx="1429638" cy="307173"/>
              <a:chOff x="3670769" y="3900150"/>
              <a:chExt cx="1429638" cy="307173"/>
            </a:xfrm>
          </p:grpSpPr>
          <p:cxnSp>
            <p:nvCxnSpPr>
              <p:cNvPr id="29" name="28 Conector recto"/>
              <p:cNvCxnSpPr>
                <a:stCxn id="19" idx="1"/>
                <a:endCxn id="30" idx="2"/>
              </p:cNvCxnSpPr>
              <p:nvPr/>
            </p:nvCxnSpPr>
            <p:spPr>
              <a:xfrm>
                <a:off x="3670769" y="4045714"/>
                <a:ext cx="1130608" cy="8023"/>
              </a:xfrm>
              <a:prstGeom prst="line">
                <a:avLst/>
              </a:prstGeom>
              <a:ln/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29 Elipse"/>
              <p:cNvSpPr/>
              <p:nvPr/>
            </p:nvSpPr>
            <p:spPr>
              <a:xfrm>
                <a:off x="4801377" y="3900150"/>
                <a:ext cx="299030" cy="307173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28" name="27 CuadroTexto"/>
            <p:cNvSpPr txBox="1"/>
            <p:nvPr/>
          </p:nvSpPr>
          <p:spPr>
            <a:xfrm>
              <a:off x="4045733" y="3287700"/>
              <a:ext cx="1799916" cy="369332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REST web service</a:t>
              </a:r>
              <a:endParaRPr lang="en-US" dirty="0"/>
            </a:p>
          </p:txBody>
        </p:sp>
      </p:grpSp>
      <p:cxnSp>
        <p:nvCxnSpPr>
          <p:cNvPr id="1028" name="1027 Conector recto de flecha"/>
          <p:cNvCxnSpPr>
            <a:stCxn id="30" idx="6"/>
            <a:endCxn id="20" idx="1"/>
          </p:cNvCxnSpPr>
          <p:nvPr/>
        </p:nvCxnSpPr>
        <p:spPr>
          <a:xfrm flipV="1">
            <a:off x="5100407" y="4045713"/>
            <a:ext cx="1199593" cy="8024"/>
          </a:xfrm>
          <a:prstGeom prst="straightConnector1">
            <a:avLst/>
          </a:prstGeom>
          <a:ln>
            <a:prstDash val="sysDash"/>
            <a:headEnd type="arrow" w="med" len="med"/>
            <a:tailEnd type="none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026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21" grpId="0" animBg="1"/>
      <p:bldP spid="22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Sample frameworks to use in Frontend</a:t>
            </a:r>
            <a:endParaRPr lang="en-GB" dirty="0"/>
          </a:p>
        </p:txBody>
      </p:sp>
      <p:grpSp>
        <p:nvGrpSpPr>
          <p:cNvPr id="20" name="19 Grupo"/>
          <p:cNvGrpSpPr/>
          <p:nvPr/>
        </p:nvGrpSpPr>
        <p:grpSpPr>
          <a:xfrm>
            <a:off x="1424668" y="1755176"/>
            <a:ext cx="2175451" cy="4590148"/>
            <a:chOff x="1424668" y="1755176"/>
            <a:chExt cx="2175451" cy="4590148"/>
          </a:xfrm>
        </p:grpSpPr>
        <p:sp>
          <p:nvSpPr>
            <p:cNvPr id="3" name="2 Cubo"/>
            <p:cNvSpPr/>
            <p:nvPr/>
          </p:nvSpPr>
          <p:spPr>
            <a:xfrm>
              <a:off x="1424668" y="1755176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AngularJS</a:t>
              </a:r>
              <a:endParaRPr lang="en-US" dirty="0"/>
            </a:p>
          </p:txBody>
        </p:sp>
        <p:sp>
          <p:nvSpPr>
            <p:cNvPr id="4" name="3 Cubo"/>
            <p:cNvSpPr/>
            <p:nvPr/>
          </p:nvSpPr>
          <p:spPr>
            <a:xfrm>
              <a:off x="2087951" y="2572878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jQuery</a:t>
              </a:r>
              <a:endParaRPr lang="en-US" dirty="0"/>
            </a:p>
          </p:txBody>
        </p:sp>
        <p:sp>
          <p:nvSpPr>
            <p:cNvPr id="5" name="4 Cubo"/>
            <p:cNvSpPr/>
            <p:nvPr/>
          </p:nvSpPr>
          <p:spPr>
            <a:xfrm>
              <a:off x="1424668" y="4894535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Backbone.js</a:t>
              </a:r>
              <a:endParaRPr lang="en-US" dirty="0"/>
            </a:p>
          </p:txBody>
        </p:sp>
        <p:sp>
          <p:nvSpPr>
            <p:cNvPr id="6" name="5 Cubo"/>
            <p:cNvSpPr/>
            <p:nvPr/>
          </p:nvSpPr>
          <p:spPr>
            <a:xfrm>
              <a:off x="2087951" y="4113076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Knockout.js</a:t>
              </a:r>
              <a:endParaRPr lang="en-US" dirty="0"/>
            </a:p>
          </p:txBody>
        </p:sp>
        <p:sp>
          <p:nvSpPr>
            <p:cNvPr id="7" name="6 Cubo"/>
            <p:cNvSpPr/>
            <p:nvPr/>
          </p:nvSpPr>
          <p:spPr>
            <a:xfrm>
              <a:off x="1424668" y="3371370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Ember.js</a:t>
              </a:r>
              <a:endParaRPr lang="en-US" dirty="0"/>
            </a:p>
          </p:txBody>
        </p:sp>
        <p:sp>
          <p:nvSpPr>
            <p:cNvPr id="8" name="7 Cubo"/>
            <p:cNvSpPr/>
            <p:nvPr/>
          </p:nvSpPr>
          <p:spPr>
            <a:xfrm>
              <a:off x="2087951" y="5697252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JavaScript MVC</a:t>
              </a:r>
              <a:endParaRPr lang="en-US" dirty="0"/>
            </a:p>
          </p:txBody>
        </p:sp>
      </p:grpSp>
      <p:sp>
        <p:nvSpPr>
          <p:cNvPr id="10" name="9 Abrir llave"/>
          <p:cNvSpPr/>
          <p:nvPr/>
        </p:nvSpPr>
        <p:spPr>
          <a:xfrm rot="5400000">
            <a:off x="2372586" y="330558"/>
            <a:ext cx="305672" cy="25202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CuadroTexto"/>
          <p:cNvSpPr txBox="1"/>
          <p:nvPr/>
        </p:nvSpPr>
        <p:spPr>
          <a:xfrm>
            <a:off x="1969949" y="1110908"/>
            <a:ext cx="111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JavaScript</a:t>
            </a:r>
            <a:endParaRPr lang="en-US" dirty="0"/>
          </a:p>
        </p:txBody>
      </p:sp>
      <p:sp>
        <p:nvSpPr>
          <p:cNvPr id="12" name="11 Abrir llave"/>
          <p:cNvSpPr/>
          <p:nvPr/>
        </p:nvSpPr>
        <p:spPr>
          <a:xfrm rot="5400000">
            <a:off x="6399384" y="366410"/>
            <a:ext cx="305672" cy="25202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12 CuadroTexto"/>
          <p:cNvSpPr txBox="1"/>
          <p:nvPr/>
        </p:nvSpPr>
        <p:spPr>
          <a:xfrm>
            <a:off x="6256594" y="1146760"/>
            <a:ext cx="519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CSS</a:t>
            </a:r>
            <a:endParaRPr lang="en-US" dirty="0"/>
          </a:p>
        </p:txBody>
      </p:sp>
      <p:grpSp>
        <p:nvGrpSpPr>
          <p:cNvPr id="21" name="20 Grupo"/>
          <p:cNvGrpSpPr/>
          <p:nvPr/>
        </p:nvGrpSpPr>
        <p:grpSpPr>
          <a:xfrm>
            <a:off x="5500510" y="1802306"/>
            <a:ext cx="2175451" cy="3787431"/>
            <a:chOff x="5500510" y="1802306"/>
            <a:chExt cx="2175451" cy="3787431"/>
          </a:xfrm>
        </p:grpSpPr>
        <p:sp>
          <p:nvSpPr>
            <p:cNvPr id="14" name="13 Cubo"/>
            <p:cNvSpPr/>
            <p:nvPr/>
          </p:nvSpPr>
          <p:spPr>
            <a:xfrm>
              <a:off x="5500510" y="1802306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Bootstrap</a:t>
              </a:r>
              <a:endParaRPr lang="en-US" dirty="0"/>
            </a:p>
          </p:txBody>
        </p:sp>
        <p:sp>
          <p:nvSpPr>
            <p:cNvPr id="15" name="14 Cubo"/>
            <p:cNvSpPr/>
            <p:nvPr/>
          </p:nvSpPr>
          <p:spPr>
            <a:xfrm>
              <a:off x="6163793" y="2620008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Foundation</a:t>
              </a:r>
              <a:endParaRPr lang="en-US" dirty="0"/>
            </a:p>
          </p:txBody>
        </p:sp>
        <p:sp>
          <p:nvSpPr>
            <p:cNvPr id="16" name="15 Cubo"/>
            <p:cNvSpPr/>
            <p:nvPr/>
          </p:nvSpPr>
          <p:spPr>
            <a:xfrm>
              <a:off x="5500510" y="4941665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Pure</a:t>
              </a:r>
              <a:endParaRPr lang="en-US" dirty="0"/>
            </a:p>
          </p:txBody>
        </p:sp>
        <p:sp>
          <p:nvSpPr>
            <p:cNvPr id="17" name="16 Cubo"/>
            <p:cNvSpPr/>
            <p:nvPr/>
          </p:nvSpPr>
          <p:spPr>
            <a:xfrm>
              <a:off x="6163793" y="4160206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Kube</a:t>
              </a:r>
              <a:endParaRPr lang="en-US" dirty="0"/>
            </a:p>
          </p:txBody>
        </p:sp>
        <p:sp>
          <p:nvSpPr>
            <p:cNvPr id="18" name="17 Cubo"/>
            <p:cNvSpPr/>
            <p:nvPr/>
          </p:nvSpPr>
          <p:spPr>
            <a:xfrm>
              <a:off x="5500510" y="3418500"/>
              <a:ext cx="1512168" cy="648072"/>
            </a:xfrm>
            <a:prstGeom prst="cub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YAML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362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I create a </a:t>
            </a:r>
            <a:r>
              <a:rPr lang="en-US" dirty="0" err="1" smtClean="0"/>
              <a:t>WireCloud</a:t>
            </a:r>
            <a:r>
              <a:rPr lang="en-US" dirty="0" smtClean="0"/>
              <a:t> Widget?</a:t>
            </a:r>
            <a:endParaRPr lang="en-US" dirty="0"/>
          </a:p>
        </p:txBody>
      </p:sp>
      <p:grpSp>
        <p:nvGrpSpPr>
          <p:cNvPr id="7" name="6 Grupo"/>
          <p:cNvGrpSpPr/>
          <p:nvPr/>
        </p:nvGrpSpPr>
        <p:grpSpPr>
          <a:xfrm>
            <a:off x="6992995" y="1626853"/>
            <a:ext cx="1943831" cy="3994431"/>
            <a:chOff x="6444593" y="1341510"/>
            <a:chExt cx="1943831" cy="3994431"/>
          </a:xfrm>
        </p:grpSpPr>
        <p:sp>
          <p:nvSpPr>
            <p:cNvPr id="17" name="16 Cubo"/>
            <p:cNvSpPr/>
            <p:nvPr/>
          </p:nvSpPr>
          <p:spPr>
            <a:xfrm>
              <a:off x="6444593" y="1341510"/>
              <a:ext cx="1943831" cy="3632688"/>
            </a:xfrm>
            <a:prstGeom prst="cube">
              <a:avLst>
                <a:gd name="adj" fmla="val 14036"/>
              </a:avLst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0" name="19 Cubo"/>
            <p:cNvSpPr/>
            <p:nvPr/>
          </p:nvSpPr>
          <p:spPr>
            <a:xfrm>
              <a:off x="6676778" y="2607361"/>
              <a:ext cx="1152000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HTML5</a:t>
              </a:r>
              <a:endParaRPr lang="en-US" sz="1400" dirty="0"/>
            </a:p>
          </p:txBody>
        </p:sp>
        <p:sp>
          <p:nvSpPr>
            <p:cNvPr id="21" name="20 Cubo"/>
            <p:cNvSpPr/>
            <p:nvPr/>
          </p:nvSpPr>
          <p:spPr>
            <a:xfrm>
              <a:off x="6704716" y="1863206"/>
              <a:ext cx="1152000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JavaScript</a:t>
              </a:r>
              <a:endParaRPr lang="en-US" sz="1400" dirty="0"/>
            </a:p>
          </p:txBody>
        </p:sp>
        <p:sp>
          <p:nvSpPr>
            <p:cNvPr id="22" name="21 Cubo"/>
            <p:cNvSpPr/>
            <p:nvPr/>
          </p:nvSpPr>
          <p:spPr>
            <a:xfrm>
              <a:off x="6676778" y="3416715"/>
              <a:ext cx="1152000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CSS</a:t>
              </a:r>
              <a:endParaRPr lang="en-US" sz="1400" dirty="0"/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6676778" y="4188212"/>
              <a:ext cx="1152000" cy="5562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config.xml</a:t>
              </a:r>
              <a:endParaRPr lang="en-US" sz="1400" dirty="0"/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6550760" y="5028164"/>
              <a:ext cx="13133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My-</a:t>
              </a:r>
              <a:r>
                <a:rPr lang="en-US" sz="1400" dirty="0" err="1" smtClean="0"/>
                <a:t>Widget.wgt</a:t>
              </a:r>
              <a:endParaRPr lang="en-US" sz="1400" dirty="0"/>
            </a:p>
          </p:txBody>
        </p:sp>
      </p:grpSp>
      <p:sp>
        <p:nvSpPr>
          <p:cNvPr id="33" name="32 Cubo"/>
          <p:cNvSpPr/>
          <p:nvPr/>
        </p:nvSpPr>
        <p:spPr>
          <a:xfrm>
            <a:off x="2232000" y="2969439"/>
            <a:ext cx="1152128" cy="1152000"/>
          </a:xfrm>
          <a:prstGeom prst="cub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FIspace</a:t>
            </a:r>
            <a:endParaRPr lang="en-US" sz="1400" dirty="0"/>
          </a:p>
          <a:p>
            <a:pPr algn="ctr"/>
            <a:r>
              <a:rPr lang="en-US" sz="1400" dirty="0" smtClean="0"/>
              <a:t>SDK</a:t>
            </a:r>
            <a:endParaRPr lang="en-US" sz="1400" dirty="0"/>
          </a:p>
        </p:txBody>
      </p:sp>
      <p:grpSp>
        <p:nvGrpSpPr>
          <p:cNvPr id="8" name="7 Grupo"/>
          <p:cNvGrpSpPr/>
          <p:nvPr/>
        </p:nvGrpSpPr>
        <p:grpSpPr>
          <a:xfrm>
            <a:off x="251520" y="2511943"/>
            <a:ext cx="1462745" cy="2262969"/>
            <a:chOff x="251520" y="2511943"/>
            <a:chExt cx="1462745" cy="2262969"/>
          </a:xfrm>
        </p:grpSpPr>
        <p:sp>
          <p:nvSpPr>
            <p:cNvPr id="34" name="33 Cubo"/>
            <p:cNvSpPr/>
            <p:nvPr/>
          </p:nvSpPr>
          <p:spPr>
            <a:xfrm>
              <a:off x="251520" y="3317486"/>
              <a:ext cx="115212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HTML5</a:t>
              </a:r>
              <a:endParaRPr lang="en-US" sz="1400" dirty="0"/>
            </a:p>
          </p:txBody>
        </p:sp>
        <p:sp>
          <p:nvSpPr>
            <p:cNvPr id="36" name="35 Cubo"/>
            <p:cNvSpPr/>
            <p:nvPr/>
          </p:nvSpPr>
          <p:spPr>
            <a:xfrm>
              <a:off x="251520" y="2511943"/>
              <a:ext cx="115212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JavaScript</a:t>
              </a:r>
              <a:endParaRPr lang="en-US" sz="1400" dirty="0"/>
            </a:p>
          </p:txBody>
        </p:sp>
        <p:sp>
          <p:nvSpPr>
            <p:cNvPr id="37" name="36 Cubo"/>
            <p:cNvSpPr/>
            <p:nvPr/>
          </p:nvSpPr>
          <p:spPr>
            <a:xfrm>
              <a:off x="251520" y="4126840"/>
              <a:ext cx="115212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CSS</a:t>
              </a:r>
              <a:endParaRPr lang="en-US" sz="1400" dirty="0"/>
            </a:p>
          </p:txBody>
        </p:sp>
        <p:sp>
          <p:nvSpPr>
            <p:cNvPr id="6" name="5 Cerrar llave"/>
            <p:cNvSpPr/>
            <p:nvPr/>
          </p:nvSpPr>
          <p:spPr>
            <a:xfrm>
              <a:off x="1471403" y="2511943"/>
              <a:ext cx="242862" cy="2262969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38 Flecha a la derecha con bandas"/>
          <p:cNvSpPr/>
          <p:nvPr/>
        </p:nvSpPr>
        <p:spPr>
          <a:xfrm>
            <a:off x="1866912" y="3391427"/>
            <a:ext cx="252028" cy="5040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43 Flecha a la derecha con bandas"/>
          <p:cNvSpPr/>
          <p:nvPr/>
        </p:nvSpPr>
        <p:spPr>
          <a:xfrm>
            <a:off x="3491362" y="3389522"/>
            <a:ext cx="252028" cy="5040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8 Grupo"/>
          <p:cNvGrpSpPr/>
          <p:nvPr/>
        </p:nvGrpSpPr>
        <p:grpSpPr>
          <a:xfrm>
            <a:off x="3853998" y="1477781"/>
            <a:ext cx="1798122" cy="4327483"/>
            <a:chOff x="3853998" y="1477781"/>
            <a:chExt cx="1798122" cy="4327483"/>
          </a:xfrm>
        </p:grpSpPr>
        <p:sp>
          <p:nvSpPr>
            <p:cNvPr id="3" name="2 Cubo"/>
            <p:cNvSpPr/>
            <p:nvPr/>
          </p:nvSpPr>
          <p:spPr>
            <a:xfrm>
              <a:off x="4099081" y="2691297"/>
              <a:ext cx="1179938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HTML5</a:t>
              </a:r>
              <a:endParaRPr lang="en-US" sz="1400" dirty="0"/>
            </a:p>
          </p:txBody>
        </p:sp>
        <p:sp>
          <p:nvSpPr>
            <p:cNvPr id="4" name="3 Cubo"/>
            <p:cNvSpPr/>
            <p:nvPr/>
          </p:nvSpPr>
          <p:spPr>
            <a:xfrm>
              <a:off x="4127019" y="1477781"/>
              <a:ext cx="1152000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JavaScript</a:t>
              </a:r>
              <a:endParaRPr lang="en-US" sz="1400" dirty="0"/>
            </a:p>
          </p:txBody>
        </p:sp>
        <p:sp>
          <p:nvSpPr>
            <p:cNvPr id="5" name="4 Cubo"/>
            <p:cNvSpPr/>
            <p:nvPr/>
          </p:nvSpPr>
          <p:spPr>
            <a:xfrm>
              <a:off x="4130584" y="3896125"/>
              <a:ext cx="1144869" cy="648072"/>
            </a:xfrm>
            <a:prstGeom prst="cub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CSS</a:t>
              </a:r>
              <a:endParaRPr lang="en-US" sz="1400" dirty="0"/>
            </a:p>
          </p:txBody>
        </p:sp>
        <p:sp>
          <p:nvSpPr>
            <p:cNvPr id="11" name="10 Más"/>
            <p:cNvSpPr/>
            <p:nvPr/>
          </p:nvSpPr>
          <p:spPr>
            <a:xfrm>
              <a:off x="4451019" y="3372041"/>
              <a:ext cx="504000" cy="504056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11 Más"/>
            <p:cNvSpPr/>
            <p:nvPr/>
          </p:nvSpPr>
          <p:spPr>
            <a:xfrm>
              <a:off x="4451019" y="2187241"/>
              <a:ext cx="504000" cy="504056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9 Rectángulo"/>
            <p:cNvSpPr/>
            <p:nvPr/>
          </p:nvSpPr>
          <p:spPr>
            <a:xfrm>
              <a:off x="4122269" y="5165217"/>
              <a:ext cx="1133561" cy="556229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config.xml</a:t>
              </a:r>
              <a:endParaRPr lang="en-US" sz="1400" dirty="0"/>
            </a:p>
          </p:txBody>
        </p:sp>
        <p:sp>
          <p:nvSpPr>
            <p:cNvPr id="13" name="12 Más"/>
            <p:cNvSpPr/>
            <p:nvPr/>
          </p:nvSpPr>
          <p:spPr>
            <a:xfrm>
              <a:off x="4451019" y="4540100"/>
              <a:ext cx="504000" cy="504056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5" name="44 Cerrar llave"/>
            <p:cNvSpPr/>
            <p:nvPr/>
          </p:nvSpPr>
          <p:spPr>
            <a:xfrm rot="10800000">
              <a:off x="3853998" y="1477781"/>
              <a:ext cx="245082" cy="4327483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45 Cerrar llave"/>
            <p:cNvSpPr/>
            <p:nvPr/>
          </p:nvSpPr>
          <p:spPr>
            <a:xfrm>
              <a:off x="5386673" y="1477781"/>
              <a:ext cx="265447" cy="4327483"/>
            </a:xfrm>
            <a:prstGeom prst="rightBrac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5690221" y="2373633"/>
            <a:ext cx="1093799" cy="2021793"/>
            <a:chOff x="5690221" y="2373633"/>
            <a:chExt cx="1093799" cy="2021793"/>
          </a:xfrm>
        </p:grpSpPr>
        <p:pic>
          <p:nvPicPr>
            <p:cNvPr id="2052" name="Picture 4" descr="http://www.netanimations.net/large%20gears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90221" y="2373633"/>
              <a:ext cx="1093799" cy="10842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24 CuadroTexto"/>
            <p:cNvSpPr txBox="1"/>
            <p:nvPr/>
          </p:nvSpPr>
          <p:spPr>
            <a:xfrm>
              <a:off x="5932389" y="4026094"/>
              <a:ext cx="609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(ZIP)</a:t>
              </a:r>
              <a:endParaRPr lang="en-US" dirty="0"/>
            </a:p>
          </p:txBody>
        </p:sp>
        <p:sp>
          <p:nvSpPr>
            <p:cNvPr id="49" name="48 Flecha a la derecha con bandas"/>
            <p:cNvSpPr/>
            <p:nvPr/>
          </p:nvSpPr>
          <p:spPr>
            <a:xfrm>
              <a:off x="6111106" y="3399525"/>
              <a:ext cx="252028" cy="504000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0971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9" grpId="0" animBg="1"/>
      <p:bldP spid="44" grpId="0" animBg="1"/>
    </p:bldLst>
  </p:timing>
</p:sld>
</file>

<file path=ppt/theme/theme1.xml><?xml version="1.0" encoding="utf-8"?>
<a:theme xmlns:a="http://schemas.openxmlformats.org/drawingml/2006/main" name="FIspace-PowerPoint-Template_V0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FIspace-PowerPoint-Template_V02</Template>
  <TotalTime>0</TotalTime>
  <Words>245</Words>
  <Application>Microsoft Office PowerPoint</Application>
  <PresentationFormat>Presentación en pantalla (4:3)</PresentationFormat>
  <Paragraphs>123</Paragraphs>
  <Slides>12</Slides>
  <Notes>1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FIspace-PowerPoint-Template_V02</vt:lpstr>
      <vt:lpstr>FIspace Project App Development Overview July 24th, 2014</vt:lpstr>
      <vt:lpstr>I want to develop my Fispace app. But…</vt:lpstr>
      <vt:lpstr>How do I connect my components?</vt:lpstr>
      <vt:lpstr>Basic components connection</vt:lpstr>
      <vt:lpstr>Components connection extended</vt:lpstr>
      <vt:lpstr>What technologies can I use in my app?</vt:lpstr>
      <vt:lpstr>Development technologies in FIspace</vt:lpstr>
      <vt:lpstr>Sample frameworks to use in Frontend</vt:lpstr>
      <vt:lpstr>How do I create a WireCloud Widget?</vt:lpstr>
      <vt:lpstr>What next?</vt:lpstr>
      <vt:lpstr>Presentación de PowerPoint</vt:lpstr>
      <vt:lpstr>Presentación de PowerPoint</vt:lpstr>
    </vt:vector>
  </TitlesOfParts>
  <Company>Atos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FIspace Project</dc:title>
  <dc:creator>Perea Escribano, Carmen</dc:creator>
  <cp:keywords>FIspace</cp:keywords>
  <cp:lastModifiedBy>A. Javier Romero Negrin</cp:lastModifiedBy>
  <cp:revision>184</cp:revision>
  <dcterms:created xsi:type="dcterms:W3CDTF">2014-03-10T14:17:55Z</dcterms:created>
  <dcterms:modified xsi:type="dcterms:W3CDTF">2014-07-24T11:14:05Z</dcterms:modified>
  <cp:category>Presentation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oject">
    <vt:lpwstr>FIspace</vt:lpwstr>
  </property>
  <property fmtid="{D5CDD505-2E9C-101B-9397-08002B2CF9AE}" pid="3" name="_AdHocReviewCycleID">
    <vt:i4>751344684</vt:i4>
  </property>
  <property fmtid="{D5CDD505-2E9C-101B-9397-08002B2CF9AE}" pid="4" name="_NewReviewCycle">
    <vt:lpwstr/>
  </property>
  <property fmtid="{D5CDD505-2E9C-101B-9397-08002B2CF9AE}" pid="5" name="_EmailSubject">
    <vt:lpwstr>Fispace Deliverable de la Open Call</vt:lpwstr>
  </property>
  <property fmtid="{D5CDD505-2E9C-101B-9397-08002B2CF9AE}" pid="6" name="_AuthorEmail">
    <vt:lpwstr>elies.prunes@atos.net</vt:lpwstr>
  </property>
  <property fmtid="{D5CDD505-2E9C-101B-9397-08002B2CF9AE}" pid="7" name="_AuthorEmailDisplayName">
    <vt:lpwstr>Prunes Soler, Elies</vt:lpwstr>
  </property>
</Properties>
</file>