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wdp" ContentType="image/vnd.ms-photo"/>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2"/>
  </p:notesMasterIdLst>
  <p:handoutMasterIdLst>
    <p:handoutMasterId r:id="rId13"/>
  </p:handoutMasterIdLst>
  <p:sldIdLst>
    <p:sldId id="256" r:id="rId2"/>
    <p:sldId id="273" r:id="rId3"/>
    <p:sldId id="314" r:id="rId4"/>
    <p:sldId id="315" r:id="rId5"/>
    <p:sldId id="316" r:id="rId6"/>
    <p:sldId id="317" r:id="rId7"/>
    <p:sldId id="301" r:id="rId8"/>
    <p:sldId id="309" r:id="rId9"/>
    <p:sldId id="310" r:id="rId10"/>
    <p:sldId id="259" r:id="rId11"/>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Perea Escribano, Carmen" initials="PEC" lastIdx="4" clrIdx="0"/>
</p:cmAuthorLst>
</file>

<file path=ppt/presProps.xml><?xml version="1.0" encoding="utf-8"?>
<p:presentationPr xmlns:a="http://schemas.openxmlformats.org/drawingml/2006/main" xmlns:r="http://schemas.openxmlformats.org/officeDocument/2006/relationships" xmlns:p="http://schemas.openxmlformats.org/presentationml/2006/main">
  <p:prnPr prnWhat="handouts2" hiddenSlides="1" frameSlides="1"/>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BC89EF96-8CEA-46FF-86C4-4CE0E7609802}" styleName="Estilo claro 3 - Acento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D113A9D2-9D6B-4929-AA2D-F23B5EE8CBE7}" styleName="Estilo temático 2 - Énfasis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69012ECD-51FC-41F1-AA8D-1B2483CD663E}" styleName="Estilo claro 2 - Acento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7E9639D4-E3E2-4D34-9284-5A2195B3D0D7}" styleName="Estilo claro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793D81CF-94F2-401A-BA57-92F5A7B2D0C5}" styleName="Estilo medio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5940675A-B579-460E-94D1-54222C63F5DA}" styleName="Sin estilo, cuadrícula de la tabla">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B301B821-A1FF-4177-AEE7-76D212191A09}" styleName="Estilo medio 1 - Énfasis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853" autoAdjust="0"/>
    <p:restoredTop sz="89189" autoAdjust="0"/>
  </p:normalViewPr>
  <p:slideViewPr>
    <p:cSldViewPr snapToObjects="1">
      <p:cViewPr varScale="1">
        <p:scale>
          <a:sx n="66" d="100"/>
          <a:sy n="66" d="100"/>
        </p:scale>
        <p:origin x="-1452" y="-108"/>
      </p:cViewPr>
      <p:guideLst>
        <p:guide orient="horz" pos="799"/>
        <p:guide pos="2880"/>
      </p:guideLst>
    </p:cSldViewPr>
  </p:slideViewPr>
  <p:notesTextViewPr>
    <p:cViewPr>
      <p:scale>
        <a:sx n="100" d="100"/>
        <a:sy n="100" d="100"/>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handoutMaster" Target="handoutMasters/handoutMaster1.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commentAuthors" Target="commentAuthor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1DF855A-783C-4439-BFA4-C2DA5A8D0332}" type="doc">
      <dgm:prSet loTypeId="urn:microsoft.com/office/officeart/2008/layout/HalfCircleOrganizationChart" loCatId="hierarchy" qsTypeId="urn:microsoft.com/office/officeart/2005/8/quickstyle/simple1" qsCatId="simple" csTypeId="urn:microsoft.com/office/officeart/2005/8/colors/accent1_2" csCatId="accent1" phldr="1"/>
      <dgm:spPr/>
      <dgm:t>
        <a:bodyPr/>
        <a:lstStyle/>
        <a:p>
          <a:endParaRPr lang="en-GB"/>
        </a:p>
      </dgm:t>
    </dgm:pt>
    <dgm:pt modelId="{83DF452B-615D-4C09-B920-9A60E86538FB}">
      <dgm:prSet phldrT="[Text]"/>
      <dgm:spPr/>
      <dgm:t>
        <a:bodyPr/>
        <a:lstStyle/>
        <a:p>
          <a:r>
            <a:rPr lang="en-GB" dirty="0" err="1" smtClean="0"/>
            <a:t>FIspace</a:t>
          </a:r>
          <a:r>
            <a:rPr lang="en-GB" dirty="0" smtClean="0"/>
            <a:t> Foundation</a:t>
          </a:r>
          <a:endParaRPr lang="en-GB" dirty="0"/>
        </a:p>
      </dgm:t>
    </dgm:pt>
    <dgm:pt modelId="{45F3EC9B-E8C3-438C-9771-EECBC7EBFCE5}" type="parTrans" cxnId="{0E0A9E1C-06EA-4DD2-86A4-E31047436D79}">
      <dgm:prSet/>
      <dgm:spPr/>
      <dgm:t>
        <a:bodyPr/>
        <a:lstStyle/>
        <a:p>
          <a:endParaRPr lang="en-GB"/>
        </a:p>
      </dgm:t>
    </dgm:pt>
    <dgm:pt modelId="{A5A504A3-FDD5-41D7-945D-8614A26B0838}" type="sibTrans" cxnId="{0E0A9E1C-06EA-4DD2-86A4-E31047436D79}">
      <dgm:prSet/>
      <dgm:spPr/>
      <dgm:t>
        <a:bodyPr/>
        <a:lstStyle/>
        <a:p>
          <a:endParaRPr lang="en-GB"/>
        </a:p>
      </dgm:t>
    </dgm:pt>
    <dgm:pt modelId="{834E7FF7-9EF3-4E27-8B72-1301D2433144}">
      <dgm:prSet phldrT="[Text]"/>
      <dgm:spPr/>
      <dgm:t>
        <a:bodyPr/>
        <a:lstStyle/>
        <a:p>
          <a:r>
            <a:rPr lang="en-GB" dirty="0" smtClean="0"/>
            <a:t>Platform for </a:t>
          </a:r>
          <a:br>
            <a:rPr lang="en-GB" dirty="0" smtClean="0"/>
          </a:br>
          <a:r>
            <a:rPr lang="en-GB" dirty="0" err="1" smtClean="0"/>
            <a:t>Agri</a:t>
          </a:r>
          <a:r>
            <a:rPr lang="en-GB" dirty="0" smtClean="0"/>
            <a:t>-Food</a:t>
          </a:r>
          <a:endParaRPr lang="en-GB" dirty="0"/>
        </a:p>
      </dgm:t>
    </dgm:pt>
    <dgm:pt modelId="{E5687777-39AF-4B87-A44B-D2727730E3CE}" type="parTrans" cxnId="{62FA1CE4-4C6C-4169-8330-BD89DF33A760}">
      <dgm:prSet/>
      <dgm:spPr/>
      <dgm:t>
        <a:bodyPr/>
        <a:lstStyle/>
        <a:p>
          <a:endParaRPr lang="en-GB"/>
        </a:p>
      </dgm:t>
    </dgm:pt>
    <dgm:pt modelId="{7FAAFD92-535A-4FEA-B3AF-49B58E48420B}" type="sibTrans" cxnId="{62FA1CE4-4C6C-4169-8330-BD89DF33A760}">
      <dgm:prSet/>
      <dgm:spPr/>
      <dgm:t>
        <a:bodyPr/>
        <a:lstStyle/>
        <a:p>
          <a:endParaRPr lang="en-GB"/>
        </a:p>
      </dgm:t>
    </dgm:pt>
    <dgm:pt modelId="{E86B6048-73B4-42D8-8225-A05B23D84703}">
      <dgm:prSet phldrT="[Text]"/>
      <dgm:spPr/>
      <dgm:t>
        <a:bodyPr/>
        <a:lstStyle/>
        <a:p>
          <a:r>
            <a:rPr lang="en-GB" dirty="0" smtClean="0"/>
            <a:t>Platform for Logistics</a:t>
          </a:r>
          <a:endParaRPr lang="en-GB" dirty="0"/>
        </a:p>
      </dgm:t>
    </dgm:pt>
    <dgm:pt modelId="{0450A631-9912-46E2-9D53-87ADBDABB756}" type="parTrans" cxnId="{51F9CA03-F620-4B6A-9B36-1232F8F70943}">
      <dgm:prSet/>
      <dgm:spPr/>
      <dgm:t>
        <a:bodyPr/>
        <a:lstStyle/>
        <a:p>
          <a:endParaRPr lang="en-GB"/>
        </a:p>
      </dgm:t>
    </dgm:pt>
    <dgm:pt modelId="{10B541B4-D46D-4910-8655-7CC5C96CDB8C}" type="sibTrans" cxnId="{51F9CA03-F620-4B6A-9B36-1232F8F70943}">
      <dgm:prSet/>
      <dgm:spPr/>
      <dgm:t>
        <a:bodyPr/>
        <a:lstStyle/>
        <a:p>
          <a:endParaRPr lang="en-GB"/>
        </a:p>
      </dgm:t>
    </dgm:pt>
    <dgm:pt modelId="{8BD58000-19A3-4F9E-AD32-7A189023DE75}">
      <dgm:prSet phldrT="[Text]"/>
      <dgm:spPr/>
      <dgm:t>
        <a:bodyPr/>
        <a:lstStyle/>
        <a:p>
          <a:r>
            <a:rPr lang="en-GB" dirty="0" smtClean="0"/>
            <a:t>Etc.</a:t>
          </a:r>
          <a:endParaRPr lang="en-GB" dirty="0"/>
        </a:p>
      </dgm:t>
    </dgm:pt>
    <dgm:pt modelId="{74767ECE-C2EE-43FC-8129-41919CB37111}" type="parTrans" cxnId="{C12D9C21-2DC1-4D25-BC51-0DEF7B6648AD}">
      <dgm:prSet/>
      <dgm:spPr/>
      <dgm:t>
        <a:bodyPr/>
        <a:lstStyle/>
        <a:p>
          <a:endParaRPr lang="en-GB"/>
        </a:p>
      </dgm:t>
    </dgm:pt>
    <dgm:pt modelId="{4090B4D5-0096-43FC-9874-D6AD298F8257}" type="sibTrans" cxnId="{C12D9C21-2DC1-4D25-BC51-0DEF7B6648AD}">
      <dgm:prSet/>
      <dgm:spPr/>
      <dgm:t>
        <a:bodyPr/>
        <a:lstStyle/>
        <a:p>
          <a:endParaRPr lang="en-GB"/>
        </a:p>
      </dgm:t>
    </dgm:pt>
    <dgm:pt modelId="{3B9602E2-365C-44CF-82B8-852EB1DA1DA2}" type="pres">
      <dgm:prSet presAssocID="{41DF855A-783C-4439-BFA4-C2DA5A8D0332}" presName="Name0" presStyleCnt="0">
        <dgm:presLayoutVars>
          <dgm:orgChart val="1"/>
          <dgm:chPref val="1"/>
          <dgm:dir/>
          <dgm:animOne val="branch"/>
          <dgm:animLvl val="lvl"/>
          <dgm:resizeHandles/>
        </dgm:presLayoutVars>
      </dgm:prSet>
      <dgm:spPr/>
      <dgm:t>
        <a:bodyPr/>
        <a:lstStyle/>
        <a:p>
          <a:endParaRPr lang="en-GB"/>
        </a:p>
      </dgm:t>
    </dgm:pt>
    <dgm:pt modelId="{497DE1ED-416D-4D85-86BE-D3C9B4B02715}" type="pres">
      <dgm:prSet presAssocID="{83DF452B-615D-4C09-B920-9A60E86538FB}" presName="hierRoot1" presStyleCnt="0">
        <dgm:presLayoutVars>
          <dgm:hierBranch val="init"/>
        </dgm:presLayoutVars>
      </dgm:prSet>
      <dgm:spPr/>
    </dgm:pt>
    <dgm:pt modelId="{BD15DE43-0928-463F-AF8B-1E9C475515B4}" type="pres">
      <dgm:prSet presAssocID="{83DF452B-615D-4C09-B920-9A60E86538FB}" presName="rootComposite1" presStyleCnt="0"/>
      <dgm:spPr/>
    </dgm:pt>
    <dgm:pt modelId="{E75A149B-E2B3-423A-B530-B95AACC49CB4}" type="pres">
      <dgm:prSet presAssocID="{83DF452B-615D-4C09-B920-9A60E86538FB}" presName="rootText1" presStyleLbl="alignAcc1" presStyleIdx="0" presStyleCnt="0">
        <dgm:presLayoutVars>
          <dgm:chPref val="3"/>
        </dgm:presLayoutVars>
      </dgm:prSet>
      <dgm:spPr/>
      <dgm:t>
        <a:bodyPr/>
        <a:lstStyle/>
        <a:p>
          <a:endParaRPr lang="en-GB"/>
        </a:p>
      </dgm:t>
    </dgm:pt>
    <dgm:pt modelId="{8BE89A24-D10B-4E03-AE9B-A827F63A6450}" type="pres">
      <dgm:prSet presAssocID="{83DF452B-615D-4C09-B920-9A60E86538FB}" presName="topArc1" presStyleLbl="parChTrans1D1" presStyleIdx="0" presStyleCnt="8"/>
      <dgm:spPr/>
    </dgm:pt>
    <dgm:pt modelId="{34F63C18-71D3-4019-85A8-FCB86089081F}" type="pres">
      <dgm:prSet presAssocID="{83DF452B-615D-4C09-B920-9A60E86538FB}" presName="bottomArc1" presStyleLbl="parChTrans1D1" presStyleIdx="1" presStyleCnt="8"/>
      <dgm:spPr/>
    </dgm:pt>
    <dgm:pt modelId="{32E57CC9-C80C-47FB-8C83-4941F62541E1}" type="pres">
      <dgm:prSet presAssocID="{83DF452B-615D-4C09-B920-9A60E86538FB}" presName="topConnNode1" presStyleLbl="node1" presStyleIdx="0" presStyleCnt="0"/>
      <dgm:spPr/>
      <dgm:t>
        <a:bodyPr/>
        <a:lstStyle/>
        <a:p>
          <a:endParaRPr lang="en-GB"/>
        </a:p>
      </dgm:t>
    </dgm:pt>
    <dgm:pt modelId="{CB4D2946-47FF-455E-AC66-9F6F08051046}" type="pres">
      <dgm:prSet presAssocID="{83DF452B-615D-4C09-B920-9A60E86538FB}" presName="hierChild2" presStyleCnt="0"/>
      <dgm:spPr/>
    </dgm:pt>
    <dgm:pt modelId="{96350878-A3ED-4C33-84EA-15FAA838B6BB}" type="pres">
      <dgm:prSet presAssocID="{E5687777-39AF-4B87-A44B-D2727730E3CE}" presName="Name28" presStyleLbl="parChTrans1D2" presStyleIdx="0" presStyleCnt="3"/>
      <dgm:spPr/>
      <dgm:t>
        <a:bodyPr/>
        <a:lstStyle/>
        <a:p>
          <a:endParaRPr lang="en-GB"/>
        </a:p>
      </dgm:t>
    </dgm:pt>
    <dgm:pt modelId="{FE98650D-2DC9-4894-B218-4054FF519287}" type="pres">
      <dgm:prSet presAssocID="{834E7FF7-9EF3-4E27-8B72-1301D2433144}" presName="hierRoot2" presStyleCnt="0">
        <dgm:presLayoutVars>
          <dgm:hierBranch val="init"/>
        </dgm:presLayoutVars>
      </dgm:prSet>
      <dgm:spPr/>
    </dgm:pt>
    <dgm:pt modelId="{C7DEF7B3-52CB-458D-A3B3-D763A791BD18}" type="pres">
      <dgm:prSet presAssocID="{834E7FF7-9EF3-4E27-8B72-1301D2433144}" presName="rootComposite2" presStyleCnt="0"/>
      <dgm:spPr/>
    </dgm:pt>
    <dgm:pt modelId="{B7EE4B72-3F1A-4D88-92FD-C8C79DF27561}" type="pres">
      <dgm:prSet presAssocID="{834E7FF7-9EF3-4E27-8B72-1301D2433144}" presName="rootText2" presStyleLbl="alignAcc1" presStyleIdx="0" presStyleCnt="0">
        <dgm:presLayoutVars>
          <dgm:chPref val="3"/>
        </dgm:presLayoutVars>
      </dgm:prSet>
      <dgm:spPr/>
      <dgm:t>
        <a:bodyPr/>
        <a:lstStyle/>
        <a:p>
          <a:endParaRPr lang="en-GB"/>
        </a:p>
      </dgm:t>
    </dgm:pt>
    <dgm:pt modelId="{748FFAE0-008D-4276-81CF-C640CD16C791}" type="pres">
      <dgm:prSet presAssocID="{834E7FF7-9EF3-4E27-8B72-1301D2433144}" presName="topArc2" presStyleLbl="parChTrans1D1" presStyleIdx="2" presStyleCnt="8"/>
      <dgm:spPr/>
    </dgm:pt>
    <dgm:pt modelId="{5051FEC0-BAC3-4247-AEE0-DDCD3AE0CF29}" type="pres">
      <dgm:prSet presAssocID="{834E7FF7-9EF3-4E27-8B72-1301D2433144}" presName="bottomArc2" presStyleLbl="parChTrans1D1" presStyleIdx="3" presStyleCnt="8"/>
      <dgm:spPr/>
    </dgm:pt>
    <dgm:pt modelId="{FC4799BE-C6FC-41CB-ACB6-FA7AA67B9C47}" type="pres">
      <dgm:prSet presAssocID="{834E7FF7-9EF3-4E27-8B72-1301D2433144}" presName="topConnNode2" presStyleLbl="node2" presStyleIdx="0" presStyleCnt="0"/>
      <dgm:spPr/>
      <dgm:t>
        <a:bodyPr/>
        <a:lstStyle/>
        <a:p>
          <a:endParaRPr lang="en-GB"/>
        </a:p>
      </dgm:t>
    </dgm:pt>
    <dgm:pt modelId="{D3EA1F87-71D2-46BD-BA94-DAEF9F564355}" type="pres">
      <dgm:prSet presAssocID="{834E7FF7-9EF3-4E27-8B72-1301D2433144}" presName="hierChild4" presStyleCnt="0"/>
      <dgm:spPr/>
    </dgm:pt>
    <dgm:pt modelId="{3E2AA2A9-50C3-4940-8E61-A9DB4EC77BE2}" type="pres">
      <dgm:prSet presAssocID="{834E7FF7-9EF3-4E27-8B72-1301D2433144}" presName="hierChild5" presStyleCnt="0"/>
      <dgm:spPr/>
    </dgm:pt>
    <dgm:pt modelId="{8DD77F00-A507-4740-90C0-CA143599AB2C}" type="pres">
      <dgm:prSet presAssocID="{0450A631-9912-46E2-9D53-87ADBDABB756}" presName="Name28" presStyleLbl="parChTrans1D2" presStyleIdx="1" presStyleCnt="3"/>
      <dgm:spPr/>
      <dgm:t>
        <a:bodyPr/>
        <a:lstStyle/>
        <a:p>
          <a:endParaRPr lang="en-GB"/>
        </a:p>
      </dgm:t>
    </dgm:pt>
    <dgm:pt modelId="{8A86AB0D-B47C-457A-B680-DBD056A148A2}" type="pres">
      <dgm:prSet presAssocID="{E86B6048-73B4-42D8-8225-A05B23D84703}" presName="hierRoot2" presStyleCnt="0">
        <dgm:presLayoutVars>
          <dgm:hierBranch val="init"/>
        </dgm:presLayoutVars>
      </dgm:prSet>
      <dgm:spPr/>
    </dgm:pt>
    <dgm:pt modelId="{8A31AA08-4E5D-4910-ACE9-C57D529265CE}" type="pres">
      <dgm:prSet presAssocID="{E86B6048-73B4-42D8-8225-A05B23D84703}" presName="rootComposite2" presStyleCnt="0"/>
      <dgm:spPr/>
    </dgm:pt>
    <dgm:pt modelId="{F87915BD-6B26-414B-A3BB-022FE2D6794B}" type="pres">
      <dgm:prSet presAssocID="{E86B6048-73B4-42D8-8225-A05B23D84703}" presName="rootText2" presStyleLbl="alignAcc1" presStyleIdx="0" presStyleCnt="0">
        <dgm:presLayoutVars>
          <dgm:chPref val="3"/>
        </dgm:presLayoutVars>
      </dgm:prSet>
      <dgm:spPr/>
      <dgm:t>
        <a:bodyPr/>
        <a:lstStyle/>
        <a:p>
          <a:endParaRPr lang="en-GB"/>
        </a:p>
      </dgm:t>
    </dgm:pt>
    <dgm:pt modelId="{DD1AD98E-9DF7-42E0-B6DB-FB64A8AA5D10}" type="pres">
      <dgm:prSet presAssocID="{E86B6048-73B4-42D8-8225-A05B23D84703}" presName="topArc2" presStyleLbl="parChTrans1D1" presStyleIdx="4" presStyleCnt="8"/>
      <dgm:spPr/>
    </dgm:pt>
    <dgm:pt modelId="{228A62AA-50DD-4228-8A40-5F91C2D85F95}" type="pres">
      <dgm:prSet presAssocID="{E86B6048-73B4-42D8-8225-A05B23D84703}" presName="bottomArc2" presStyleLbl="parChTrans1D1" presStyleIdx="5" presStyleCnt="8"/>
      <dgm:spPr/>
    </dgm:pt>
    <dgm:pt modelId="{4E19F49F-25B8-4895-95FC-9AB5E6F5526F}" type="pres">
      <dgm:prSet presAssocID="{E86B6048-73B4-42D8-8225-A05B23D84703}" presName="topConnNode2" presStyleLbl="node2" presStyleIdx="0" presStyleCnt="0"/>
      <dgm:spPr/>
      <dgm:t>
        <a:bodyPr/>
        <a:lstStyle/>
        <a:p>
          <a:endParaRPr lang="en-GB"/>
        </a:p>
      </dgm:t>
    </dgm:pt>
    <dgm:pt modelId="{45F96A42-CE2A-4B21-9CE7-EACA544C4852}" type="pres">
      <dgm:prSet presAssocID="{E86B6048-73B4-42D8-8225-A05B23D84703}" presName="hierChild4" presStyleCnt="0"/>
      <dgm:spPr/>
    </dgm:pt>
    <dgm:pt modelId="{3B2180C6-C567-4552-B0F4-B3B78266BCCB}" type="pres">
      <dgm:prSet presAssocID="{E86B6048-73B4-42D8-8225-A05B23D84703}" presName="hierChild5" presStyleCnt="0"/>
      <dgm:spPr/>
    </dgm:pt>
    <dgm:pt modelId="{2973BA5A-744B-4B13-B7FE-45324118C71F}" type="pres">
      <dgm:prSet presAssocID="{74767ECE-C2EE-43FC-8129-41919CB37111}" presName="Name28" presStyleLbl="parChTrans1D2" presStyleIdx="2" presStyleCnt="3"/>
      <dgm:spPr/>
      <dgm:t>
        <a:bodyPr/>
        <a:lstStyle/>
        <a:p>
          <a:endParaRPr lang="en-GB"/>
        </a:p>
      </dgm:t>
    </dgm:pt>
    <dgm:pt modelId="{5031AE35-F2C1-4A00-820B-16B3686C826F}" type="pres">
      <dgm:prSet presAssocID="{8BD58000-19A3-4F9E-AD32-7A189023DE75}" presName="hierRoot2" presStyleCnt="0">
        <dgm:presLayoutVars>
          <dgm:hierBranch val="init"/>
        </dgm:presLayoutVars>
      </dgm:prSet>
      <dgm:spPr/>
    </dgm:pt>
    <dgm:pt modelId="{07AAD8D4-36E9-4E45-9E28-513093FEFB0D}" type="pres">
      <dgm:prSet presAssocID="{8BD58000-19A3-4F9E-AD32-7A189023DE75}" presName="rootComposite2" presStyleCnt="0"/>
      <dgm:spPr/>
    </dgm:pt>
    <dgm:pt modelId="{B3E4FC55-F5FE-49D1-B82D-56E896C240AA}" type="pres">
      <dgm:prSet presAssocID="{8BD58000-19A3-4F9E-AD32-7A189023DE75}" presName="rootText2" presStyleLbl="alignAcc1" presStyleIdx="0" presStyleCnt="0">
        <dgm:presLayoutVars>
          <dgm:chPref val="3"/>
        </dgm:presLayoutVars>
      </dgm:prSet>
      <dgm:spPr/>
      <dgm:t>
        <a:bodyPr/>
        <a:lstStyle/>
        <a:p>
          <a:endParaRPr lang="en-GB"/>
        </a:p>
      </dgm:t>
    </dgm:pt>
    <dgm:pt modelId="{4760705D-6DC2-44CF-A705-DDD0D293F975}" type="pres">
      <dgm:prSet presAssocID="{8BD58000-19A3-4F9E-AD32-7A189023DE75}" presName="topArc2" presStyleLbl="parChTrans1D1" presStyleIdx="6" presStyleCnt="8"/>
      <dgm:spPr/>
    </dgm:pt>
    <dgm:pt modelId="{C8026745-FBFD-4275-BD90-04A0C8565549}" type="pres">
      <dgm:prSet presAssocID="{8BD58000-19A3-4F9E-AD32-7A189023DE75}" presName="bottomArc2" presStyleLbl="parChTrans1D1" presStyleIdx="7" presStyleCnt="8"/>
      <dgm:spPr/>
    </dgm:pt>
    <dgm:pt modelId="{AEFDAB37-F01E-4D8E-BA7D-D9DF560009EE}" type="pres">
      <dgm:prSet presAssocID="{8BD58000-19A3-4F9E-AD32-7A189023DE75}" presName="topConnNode2" presStyleLbl="node2" presStyleIdx="0" presStyleCnt="0"/>
      <dgm:spPr/>
      <dgm:t>
        <a:bodyPr/>
        <a:lstStyle/>
        <a:p>
          <a:endParaRPr lang="en-GB"/>
        </a:p>
      </dgm:t>
    </dgm:pt>
    <dgm:pt modelId="{96B88AB8-215B-45DB-89C6-CC0C4F7B9C7D}" type="pres">
      <dgm:prSet presAssocID="{8BD58000-19A3-4F9E-AD32-7A189023DE75}" presName="hierChild4" presStyleCnt="0"/>
      <dgm:spPr/>
    </dgm:pt>
    <dgm:pt modelId="{C4A97B44-28D5-408D-94F7-B9733C62C150}" type="pres">
      <dgm:prSet presAssocID="{8BD58000-19A3-4F9E-AD32-7A189023DE75}" presName="hierChild5" presStyleCnt="0"/>
      <dgm:spPr/>
    </dgm:pt>
    <dgm:pt modelId="{B53F6138-3383-4D3D-982B-6E6F48D97E8E}" type="pres">
      <dgm:prSet presAssocID="{83DF452B-615D-4C09-B920-9A60E86538FB}" presName="hierChild3" presStyleCnt="0"/>
      <dgm:spPr/>
    </dgm:pt>
  </dgm:ptLst>
  <dgm:cxnLst>
    <dgm:cxn modelId="{8B0E8C09-B222-D844-B4AF-DD0C4DC7E835}" type="presOf" srcId="{0450A631-9912-46E2-9D53-87ADBDABB756}" destId="{8DD77F00-A507-4740-90C0-CA143599AB2C}" srcOrd="0" destOrd="0" presId="urn:microsoft.com/office/officeart/2008/layout/HalfCircleOrganizationChart"/>
    <dgm:cxn modelId="{51F9CA03-F620-4B6A-9B36-1232F8F70943}" srcId="{83DF452B-615D-4C09-B920-9A60E86538FB}" destId="{E86B6048-73B4-42D8-8225-A05B23D84703}" srcOrd="1" destOrd="0" parTransId="{0450A631-9912-46E2-9D53-87ADBDABB756}" sibTransId="{10B541B4-D46D-4910-8655-7CC5C96CDB8C}"/>
    <dgm:cxn modelId="{03A82C89-45C9-6246-A634-457117C1B710}" type="presOf" srcId="{41DF855A-783C-4439-BFA4-C2DA5A8D0332}" destId="{3B9602E2-365C-44CF-82B8-852EB1DA1DA2}" srcOrd="0" destOrd="0" presId="urn:microsoft.com/office/officeart/2008/layout/HalfCircleOrganizationChart"/>
    <dgm:cxn modelId="{430C18AB-D6D3-AB4A-AC42-A2DBFF287396}" type="presOf" srcId="{E86B6048-73B4-42D8-8225-A05B23D84703}" destId="{4E19F49F-25B8-4895-95FC-9AB5E6F5526F}" srcOrd="1" destOrd="0" presId="urn:microsoft.com/office/officeart/2008/layout/HalfCircleOrganizationChart"/>
    <dgm:cxn modelId="{481B7D73-81D3-0A4D-B64E-FB6A95548AC1}" type="presOf" srcId="{834E7FF7-9EF3-4E27-8B72-1301D2433144}" destId="{B7EE4B72-3F1A-4D88-92FD-C8C79DF27561}" srcOrd="0" destOrd="0" presId="urn:microsoft.com/office/officeart/2008/layout/HalfCircleOrganizationChart"/>
    <dgm:cxn modelId="{3C8AC7DA-CDB9-7C44-A94F-F8526FEDE713}" type="presOf" srcId="{E86B6048-73B4-42D8-8225-A05B23D84703}" destId="{F87915BD-6B26-414B-A3BB-022FE2D6794B}" srcOrd="0" destOrd="0" presId="urn:microsoft.com/office/officeart/2008/layout/HalfCircleOrganizationChart"/>
    <dgm:cxn modelId="{A6CF7F56-F904-E34C-A885-B8211DD9126A}" type="presOf" srcId="{E5687777-39AF-4B87-A44B-D2727730E3CE}" destId="{96350878-A3ED-4C33-84EA-15FAA838B6BB}" srcOrd="0" destOrd="0" presId="urn:microsoft.com/office/officeart/2008/layout/HalfCircleOrganizationChart"/>
    <dgm:cxn modelId="{BDFEF899-F2FB-D049-AAD9-0234B6C6F5F9}" type="presOf" srcId="{83DF452B-615D-4C09-B920-9A60E86538FB}" destId="{E75A149B-E2B3-423A-B530-B95AACC49CB4}" srcOrd="0" destOrd="0" presId="urn:microsoft.com/office/officeart/2008/layout/HalfCircleOrganizationChart"/>
    <dgm:cxn modelId="{C12D9C21-2DC1-4D25-BC51-0DEF7B6648AD}" srcId="{83DF452B-615D-4C09-B920-9A60E86538FB}" destId="{8BD58000-19A3-4F9E-AD32-7A189023DE75}" srcOrd="2" destOrd="0" parTransId="{74767ECE-C2EE-43FC-8129-41919CB37111}" sibTransId="{4090B4D5-0096-43FC-9874-D6AD298F8257}"/>
    <dgm:cxn modelId="{D1380AF9-CD77-F142-A99B-E3CD6C649A42}" type="presOf" srcId="{8BD58000-19A3-4F9E-AD32-7A189023DE75}" destId="{AEFDAB37-F01E-4D8E-BA7D-D9DF560009EE}" srcOrd="1" destOrd="0" presId="urn:microsoft.com/office/officeart/2008/layout/HalfCircleOrganizationChart"/>
    <dgm:cxn modelId="{C2FA259E-FBBB-3247-B2C8-A1C6B167DB12}" type="presOf" srcId="{74767ECE-C2EE-43FC-8129-41919CB37111}" destId="{2973BA5A-744B-4B13-B7FE-45324118C71F}" srcOrd="0" destOrd="0" presId="urn:microsoft.com/office/officeart/2008/layout/HalfCircleOrganizationChart"/>
    <dgm:cxn modelId="{62FA1CE4-4C6C-4169-8330-BD89DF33A760}" srcId="{83DF452B-615D-4C09-B920-9A60E86538FB}" destId="{834E7FF7-9EF3-4E27-8B72-1301D2433144}" srcOrd="0" destOrd="0" parTransId="{E5687777-39AF-4B87-A44B-D2727730E3CE}" sibTransId="{7FAAFD92-535A-4FEA-B3AF-49B58E48420B}"/>
    <dgm:cxn modelId="{E999E29C-BF99-D04E-B7F1-7D0405D13F73}" type="presOf" srcId="{8BD58000-19A3-4F9E-AD32-7A189023DE75}" destId="{B3E4FC55-F5FE-49D1-B82D-56E896C240AA}" srcOrd="0" destOrd="0" presId="urn:microsoft.com/office/officeart/2008/layout/HalfCircleOrganizationChart"/>
    <dgm:cxn modelId="{D71363B0-7ABD-9D45-9D6D-31475F4D8FB3}" type="presOf" srcId="{83DF452B-615D-4C09-B920-9A60E86538FB}" destId="{32E57CC9-C80C-47FB-8C83-4941F62541E1}" srcOrd="1" destOrd="0" presId="urn:microsoft.com/office/officeart/2008/layout/HalfCircleOrganizationChart"/>
    <dgm:cxn modelId="{F73FC31D-AFE3-F144-98AE-8842E5382F09}" type="presOf" srcId="{834E7FF7-9EF3-4E27-8B72-1301D2433144}" destId="{FC4799BE-C6FC-41CB-ACB6-FA7AA67B9C47}" srcOrd="1" destOrd="0" presId="urn:microsoft.com/office/officeart/2008/layout/HalfCircleOrganizationChart"/>
    <dgm:cxn modelId="{0E0A9E1C-06EA-4DD2-86A4-E31047436D79}" srcId="{41DF855A-783C-4439-BFA4-C2DA5A8D0332}" destId="{83DF452B-615D-4C09-B920-9A60E86538FB}" srcOrd="0" destOrd="0" parTransId="{45F3EC9B-E8C3-438C-9771-EECBC7EBFCE5}" sibTransId="{A5A504A3-FDD5-41D7-945D-8614A26B0838}"/>
    <dgm:cxn modelId="{20B454F7-3FF3-E548-BB83-E880A47655EB}" type="presParOf" srcId="{3B9602E2-365C-44CF-82B8-852EB1DA1DA2}" destId="{497DE1ED-416D-4D85-86BE-D3C9B4B02715}" srcOrd="0" destOrd="0" presId="urn:microsoft.com/office/officeart/2008/layout/HalfCircleOrganizationChart"/>
    <dgm:cxn modelId="{FD362574-A8D0-6743-95EA-2F8EE9B3786E}" type="presParOf" srcId="{497DE1ED-416D-4D85-86BE-D3C9B4B02715}" destId="{BD15DE43-0928-463F-AF8B-1E9C475515B4}" srcOrd="0" destOrd="0" presId="urn:microsoft.com/office/officeart/2008/layout/HalfCircleOrganizationChart"/>
    <dgm:cxn modelId="{1E257190-A345-3240-A2D7-CAB9F944E27B}" type="presParOf" srcId="{BD15DE43-0928-463F-AF8B-1E9C475515B4}" destId="{E75A149B-E2B3-423A-B530-B95AACC49CB4}" srcOrd="0" destOrd="0" presId="urn:microsoft.com/office/officeart/2008/layout/HalfCircleOrganizationChart"/>
    <dgm:cxn modelId="{5EF4F457-48A7-B44B-A8BC-3F7C198AF0BE}" type="presParOf" srcId="{BD15DE43-0928-463F-AF8B-1E9C475515B4}" destId="{8BE89A24-D10B-4E03-AE9B-A827F63A6450}" srcOrd="1" destOrd="0" presId="urn:microsoft.com/office/officeart/2008/layout/HalfCircleOrganizationChart"/>
    <dgm:cxn modelId="{7B30FEC2-467A-2E46-8D12-9E686B5FBCD8}" type="presParOf" srcId="{BD15DE43-0928-463F-AF8B-1E9C475515B4}" destId="{34F63C18-71D3-4019-85A8-FCB86089081F}" srcOrd="2" destOrd="0" presId="urn:microsoft.com/office/officeart/2008/layout/HalfCircleOrganizationChart"/>
    <dgm:cxn modelId="{C8282089-85ED-0844-9310-40E91EC66148}" type="presParOf" srcId="{BD15DE43-0928-463F-AF8B-1E9C475515B4}" destId="{32E57CC9-C80C-47FB-8C83-4941F62541E1}" srcOrd="3" destOrd="0" presId="urn:microsoft.com/office/officeart/2008/layout/HalfCircleOrganizationChart"/>
    <dgm:cxn modelId="{EE811BAE-1AD1-3B4C-99E0-BAB5D90132DF}" type="presParOf" srcId="{497DE1ED-416D-4D85-86BE-D3C9B4B02715}" destId="{CB4D2946-47FF-455E-AC66-9F6F08051046}" srcOrd="1" destOrd="0" presId="urn:microsoft.com/office/officeart/2008/layout/HalfCircleOrganizationChart"/>
    <dgm:cxn modelId="{F2A7D5FE-54DC-FE47-8C18-810A6F0208E5}" type="presParOf" srcId="{CB4D2946-47FF-455E-AC66-9F6F08051046}" destId="{96350878-A3ED-4C33-84EA-15FAA838B6BB}" srcOrd="0" destOrd="0" presId="urn:microsoft.com/office/officeart/2008/layout/HalfCircleOrganizationChart"/>
    <dgm:cxn modelId="{969A451C-85F9-DD43-8518-93189A3E8A35}" type="presParOf" srcId="{CB4D2946-47FF-455E-AC66-9F6F08051046}" destId="{FE98650D-2DC9-4894-B218-4054FF519287}" srcOrd="1" destOrd="0" presId="urn:microsoft.com/office/officeart/2008/layout/HalfCircleOrganizationChart"/>
    <dgm:cxn modelId="{1B663297-5FFC-AF4B-9A99-9A6ABA91DC67}" type="presParOf" srcId="{FE98650D-2DC9-4894-B218-4054FF519287}" destId="{C7DEF7B3-52CB-458D-A3B3-D763A791BD18}" srcOrd="0" destOrd="0" presId="urn:microsoft.com/office/officeart/2008/layout/HalfCircleOrganizationChart"/>
    <dgm:cxn modelId="{9143BD4E-3EED-0341-B7D7-19BAFA964D60}" type="presParOf" srcId="{C7DEF7B3-52CB-458D-A3B3-D763A791BD18}" destId="{B7EE4B72-3F1A-4D88-92FD-C8C79DF27561}" srcOrd="0" destOrd="0" presId="urn:microsoft.com/office/officeart/2008/layout/HalfCircleOrganizationChart"/>
    <dgm:cxn modelId="{8AD4FC48-9AEE-0448-B7E2-64C4C5C99D61}" type="presParOf" srcId="{C7DEF7B3-52CB-458D-A3B3-D763A791BD18}" destId="{748FFAE0-008D-4276-81CF-C640CD16C791}" srcOrd="1" destOrd="0" presId="urn:microsoft.com/office/officeart/2008/layout/HalfCircleOrganizationChart"/>
    <dgm:cxn modelId="{916616E4-2568-424D-A406-159C41FC7486}" type="presParOf" srcId="{C7DEF7B3-52CB-458D-A3B3-D763A791BD18}" destId="{5051FEC0-BAC3-4247-AEE0-DDCD3AE0CF29}" srcOrd="2" destOrd="0" presId="urn:microsoft.com/office/officeart/2008/layout/HalfCircleOrganizationChart"/>
    <dgm:cxn modelId="{562D6A62-4306-4A4D-A0CD-BF14982E9D3C}" type="presParOf" srcId="{C7DEF7B3-52CB-458D-A3B3-D763A791BD18}" destId="{FC4799BE-C6FC-41CB-ACB6-FA7AA67B9C47}" srcOrd="3" destOrd="0" presId="urn:microsoft.com/office/officeart/2008/layout/HalfCircleOrganizationChart"/>
    <dgm:cxn modelId="{3E6EEE83-9790-274E-9792-5AD64D5D50BD}" type="presParOf" srcId="{FE98650D-2DC9-4894-B218-4054FF519287}" destId="{D3EA1F87-71D2-46BD-BA94-DAEF9F564355}" srcOrd="1" destOrd="0" presId="urn:microsoft.com/office/officeart/2008/layout/HalfCircleOrganizationChart"/>
    <dgm:cxn modelId="{7B8E562C-B723-FA46-9771-29146C7D9C00}" type="presParOf" srcId="{FE98650D-2DC9-4894-B218-4054FF519287}" destId="{3E2AA2A9-50C3-4940-8E61-A9DB4EC77BE2}" srcOrd="2" destOrd="0" presId="urn:microsoft.com/office/officeart/2008/layout/HalfCircleOrganizationChart"/>
    <dgm:cxn modelId="{DDA1782B-DD9D-4742-8C23-F795A279D8F8}" type="presParOf" srcId="{CB4D2946-47FF-455E-AC66-9F6F08051046}" destId="{8DD77F00-A507-4740-90C0-CA143599AB2C}" srcOrd="2" destOrd="0" presId="urn:microsoft.com/office/officeart/2008/layout/HalfCircleOrganizationChart"/>
    <dgm:cxn modelId="{950EEFE6-0FD9-6C45-8269-E4FF25296A41}" type="presParOf" srcId="{CB4D2946-47FF-455E-AC66-9F6F08051046}" destId="{8A86AB0D-B47C-457A-B680-DBD056A148A2}" srcOrd="3" destOrd="0" presId="urn:microsoft.com/office/officeart/2008/layout/HalfCircleOrganizationChart"/>
    <dgm:cxn modelId="{3E42F137-76BF-E34C-830B-D59E1ABF48CF}" type="presParOf" srcId="{8A86AB0D-B47C-457A-B680-DBD056A148A2}" destId="{8A31AA08-4E5D-4910-ACE9-C57D529265CE}" srcOrd="0" destOrd="0" presId="urn:microsoft.com/office/officeart/2008/layout/HalfCircleOrganizationChart"/>
    <dgm:cxn modelId="{0C7C1D5A-363C-B94F-B925-6349FABBBC4E}" type="presParOf" srcId="{8A31AA08-4E5D-4910-ACE9-C57D529265CE}" destId="{F87915BD-6B26-414B-A3BB-022FE2D6794B}" srcOrd="0" destOrd="0" presId="urn:microsoft.com/office/officeart/2008/layout/HalfCircleOrganizationChart"/>
    <dgm:cxn modelId="{EAC74250-FBA1-0D43-8680-D15BFF2526AA}" type="presParOf" srcId="{8A31AA08-4E5D-4910-ACE9-C57D529265CE}" destId="{DD1AD98E-9DF7-42E0-B6DB-FB64A8AA5D10}" srcOrd="1" destOrd="0" presId="urn:microsoft.com/office/officeart/2008/layout/HalfCircleOrganizationChart"/>
    <dgm:cxn modelId="{1114CE10-0A17-4048-901A-260DD4195917}" type="presParOf" srcId="{8A31AA08-4E5D-4910-ACE9-C57D529265CE}" destId="{228A62AA-50DD-4228-8A40-5F91C2D85F95}" srcOrd="2" destOrd="0" presId="urn:microsoft.com/office/officeart/2008/layout/HalfCircleOrganizationChart"/>
    <dgm:cxn modelId="{A0DFA915-8635-9648-BCA1-414FFDA4A317}" type="presParOf" srcId="{8A31AA08-4E5D-4910-ACE9-C57D529265CE}" destId="{4E19F49F-25B8-4895-95FC-9AB5E6F5526F}" srcOrd="3" destOrd="0" presId="urn:microsoft.com/office/officeart/2008/layout/HalfCircleOrganizationChart"/>
    <dgm:cxn modelId="{D8497611-6C94-9C4E-9EBB-285807683806}" type="presParOf" srcId="{8A86AB0D-B47C-457A-B680-DBD056A148A2}" destId="{45F96A42-CE2A-4B21-9CE7-EACA544C4852}" srcOrd="1" destOrd="0" presId="urn:microsoft.com/office/officeart/2008/layout/HalfCircleOrganizationChart"/>
    <dgm:cxn modelId="{F209794F-E5E9-4E4E-8BD1-5D7FB42FFB6F}" type="presParOf" srcId="{8A86AB0D-B47C-457A-B680-DBD056A148A2}" destId="{3B2180C6-C567-4552-B0F4-B3B78266BCCB}" srcOrd="2" destOrd="0" presId="urn:microsoft.com/office/officeart/2008/layout/HalfCircleOrganizationChart"/>
    <dgm:cxn modelId="{489485DF-00E8-1148-A385-4AE22109EC43}" type="presParOf" srcId="{CB4D2946-47FF-455E-AC66-9F6F08051046}" destId="{2973BA5A-744B-4B13-B7FE-45324118C71F}" srcOrd="4" destOrd="0" presId="urn:microsoft.com/office/officeart/2008/layout/HalfCircleOrganizationChart"/>
    <dgm:cxn modelId="{318A74B6-6F97-F447-8F7B-2A1792E851D7}" type="presParOf" srcId="{CB4D2946-47FF-455E-AC66-9F6F08051046}" destId="{5031AE35-F2C1-4A00-820B-16B3686C826F}" srcOrd="5" destOrd="0" presId="urn:microsoft.com/office/officeart/2008/layout/HalfCircleOrganizationChart"/>
    <dgm:cxn modelId="{C866CD69-6FA3-A544-A4D6-463532C091AB}" type="presParOf" srcId="{5031AE35-F2C1-4A00-820B-16B3686C826F}" destId="{07AAD8D4-36E9-4E45-9E28-513093FEFB0D}" srcOrd="0" destOrd="0" presId="urn:microsoft.com/office/officeart/2008/layout/HalfCircleOrganizationChart"/>
    <dgm:cxn modelId="{C3DC32B0-E20E-0B48-9E4C-C50CB6EA6071}" type="presParOf" srcId="{07AAD8D4-36E9-4E45-9E28-513093FEFB0D}" destId="{B3E4FC55-F5FE-49D1-B82D-56E896C240AA}" srcOrd="0" destOrd="0" presId="urn:microsoft.com/office/officeart/2008/layout/HalfCircleOrganizationChart"/>
    <dgm:cxn modelId="{AC5818E2-C5D8-4443-8208-6779EDC14DF6}" type="presParOf" srcId="{07AAD8D4-36E9-4E45-9E28-513093FEFB0D}" destId="{4760705D-6DC2-44CF-A705-DDD0D293F975}" srcOrd="1" destOrd="0" presId="urn:microsoft.com/office/officeart/2008/layout/HalfCircleOrganizationChart"/>
    <dgm:cxn modelId="{9CBCE2EE-11CC-2D4B-908B-344F48F7DCD9}" type="presParOf" srcId="{07AAD8D4-36E9-4E45-9E28-513093FEFB0D}" destId="{C8026745-FBFD-4275-BD90-04A0C8565549}" srcOrd="2" destOrd="0" presId="urn:microsoft.com/office/officeart/2008/layout/HalfCircleOrganizationChart"/>
    <dgm:cxn modelId="{A48C3CE9-C8E5-2840-A2C8-5B3314745A44}" type="presParOf" srcId="{07AAD8D4-36E9-4E45-9E28-513093FEFB0D}" destId="{AEFDAB37-F01E-4D8E-BA7D-D9DF560009EE}" srcOrd="3" destOrd="0" presId="urn:microsoft.com/office/officeart/2008/layout/HalfCircleOrganizationChart"/>
    <dgm:cxn modelId="{069CCB72-53E3-9243-B905-D99FD0DB8B36}" type="presParOf" srcId="{5031AE35-F2C1-4A00-820B-16B3686C826F}" destId="{96B88AB8-215B-45DB-89C6-CC0C4F7B9C7D}" srcOrd="1" destOrd="0" presId="urn:microsoft.com/office/officeart/2008/layout/HalfCircleOrganizationChart"/>
    <dgm:cxn modelId="{8F735A6D-D44A-924F-9F13-C37AB6658BAB}" type="presParOf" srcId="{5031AE35-F2C1-4A00-820B-16B3686C826F}" destId="{C4A97B44-28D5-408D-94F7-B9733C62C150}" srcOrd="2" destOrd="0" presId="urn:microsoft.com/office/officeart/2008/layout/HalfCircleOrganizationChart"/>
    <dgm:cxn modelId="{B1589997-813B-BE4F-BCD7-031011DE06B6}" type="presParOf" srcId="{497DE1ED-416D-4D85-86BE-D3C9B4B02715}" destId="{B53F6138-3383-4D3D-982B-6E6F48D97E8E}" srcOrd="2" destOrd="0" presId="urn:microsoft.com/office/officeart/2008/layout/HalfCircleOrganizationChar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973BA5A-744B-4B13-B7FE-45324118C71F}">
      <dsp:nvSpPr>
        <dsp:cNvPr id="0" name=""/>
        <dsp:cNvSpPr/>
      </dsp:nvSpPr>
      <dsp:spPr>
        <a:xfrm>
          <a:off x="4572000" y="865652"/>
          <a:ext cx="2093453" cy="363326"/>
        </a:xfrm>
        <a:custGeom>
          <a:avLst/>
          <a:gdLst/>
          <a:ahLst/>
          <a:cxnLst/>
          <a:rect l="0" t="0" r="0" b="0"/>
          <a:pathLst>
            <a:path>
              <a:moveTo>
                <a:pt x="0" y="0"/>
              </a:moveTo>
              <a:lnTo>
                <a:pt x="0" y="181663"/>
              </a:lnTo>
              <a:lnTo>
                <a:pt x="2093453" y="181663"/>
              </a:lnTo>
              <a:lnTo>
                <a:pt x="2093453" y="363326"/>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8DD77F00-A507-4740-90C0-CA143599AB2C}">
      <dsp:nvSpPr>
        <dsp:cNvPr id="0" name=""/>
        <dsp:cNvSpPr/>
      </dsp:nvSpPr>
      <dsp:spPr>
        <a:xfrm>
          <a:off x="4526280" y="865652"/>
          <a:ext cx="91440" cy="363326"/>
        </a:xfrm>
        <a:custGeom>
          <a:avLst/>
          <a:gdLst/>
          <a:ahLst/>
          <a:cxnLst/>
          <a:rect l="0" t="0" r="0" b="0"/>
          <a:pathLst>
            <a:path>
              <a:moveTo>
                <a:pt x="45720" y="0"/>
              </a:moveTo>
              <a:lnTo>
                <a:pt x="45720" y="363326"/>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96350878-A3ED-4C33-84EA-15FAA838B6BB}">
      <dsp:nvSpPr>
        <dsp:cNvPr id="0" name=""/>
        <dsp:cNvSpPr/>
      </dsp:nvSpPr>
      <dsp:spPr>
        <a:xfrm>
          <a:off x="2478546" y="865652"/>
          <a:ext cx="2093453" cy="363326"/>
        </a:xfrm>
        <a:custGeom>
          <a:avLst/>
          <a:gdLst/>
          <a:ahLst/>
          <a:cxnLst/>
          <a:rect l="0" t="0" r="0" b="0"/>
          <a:pathLst>
            <a:path>
              <a:moveTo>
                <a:pt x="2093453" y="0"/>
              </a:moveTo>
              <a:lnTo>
                <a:pt x="2093453" y="181663"/>
              </a:lnTo>
              <a:lnTo>
                <a:pt x="0" y="181663"/>
              </a:lnTo>
              <a:lnTo>
                <a:pt x="0" y="363326"/>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8BE89A24-D10B-4E03-AE9B-A827F63A6450}">
      <dsp:nvSpPr>
        <dsp:cNvPr id="0" name=""/>
        <dsp:cNvSpPr/>
      </dsp:nvSpPr>
      <dsp:spPr>
        <a:xfrm>
          <a:off x="4139468" y="588"/>
          <a:ext cx="865063" cy="865063"/>
        </a:xfrm>
        <a:prstGeom prst="arc">
          <a:avLst>
            <a:gd name="adj1" fmla="val 13200000"/>
            <a:gd name="adj2" fmla="val 19200000"/>
          </a:avLst>
        </a:pr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34F63C18-71D3-4019-85A8-FCB86089081F}">
      <dsp:nvSpPr>
        <dsp:cNvPr id="0" name=""/>
        <dsp:cNvSpPr/>
      </dsp:nvSpPr>
      <dsp:spPr>
        <a:xfrm>
          <a:off x="4139468" y="588"/>
          <a:ext cx="865063" cy="865063"/>
        </a:xfrm>
        <a:prstGeom prst="arc">
          <a:avLst>
            <a:gd name="adj1" fmla="val 2400000"/>
            <a:gd name="adj2" fmla="val 8400000"/>
          </a:avLst>
        </a:pr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E75A149B-E2B3-423A-B530-B95AACC49CB4}">
      <dsp:nvSpPr>
        <dsp:cNvPr id="0" name=""/>
        <dsp:cNvSpPr/>
      </dsp:nvSpPr>
      <dsp:spPr>
        <a:xfrm>
          <a:off x="3706936" y="156300"/>
          <a:ext cx="1730126" cy="553640"/>
        </a:xfrm>
        <a:prstGeom prst="rect">
          <a:avLst/>
        </a:prstGeom>
        <a:noFill/>
        <a:ln w="25400" cap="flat" cmpd="sng" algn="ctr">
          <a:noFill/>
          <a:prstDash val="solid"/>
        </a:ln>
        <a:effectLst/>
        <a:sp3d/>
      </dsp:spPr>
      <dsp:style>
        <a:lnRef idx="2">
          <a:scrgbClr r="0" g="0" b="0"/>
        </a:lnRef>
        <a:fillRef idx="1">
          <a:scrgbClr r="0" g="0" b="0"/>
        </a:fillRef>
        <a:effectRef idx="0">
          <a:scrgbClr r="0" g="0" b="0"/>
        </a:effectRef>
        <a:fontRef idx="minor"/>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en-GB" sz="1800" kern="1200" dirty="0" err="1" smtClean="0"/>
            <a:t>FIspace</a:t>
          </a:r>
          <a:r>
            <a:rPr lang="en-GB" sz="1800" kern="1200" dirty="0" smtClean="0"/>
            <a:t> Foundation</a:t>
          </a:r>
          <a:endParaRPr lang="en-GB" sz="1800" kern="1200" dirty="0"/>
        </a:p>
      </dsp:txBody>
      <dsp:txXfrm>
        <a:off x="3706936" y="156300"/>
        <a:ext cx="1730126" cy="553640"/>
      </dsp:txXfrm>
    </dsp:sp>
    <dsp:sp modelId="{748FFAE0-008D-4276-81CF-C640CD16C791}">
      <dsp:nvSpPr>
        <dsp:cNvPr id="0" name=""/>
        <dsp:cNvSpPr/>
      </dsp:nvSpPr>
      <dsp:spPr>
        <a:xfrm>
          <a:off x="2046014" y="1228978"/>
          <a:ext cx="865063" cy="865063"/>
        </a:xfrm>
        <a:prstGeom prst="arc">
          <a:avLst>
            <a:gd name="adj1" fmla="val 13200000"/>
            <a:gd name="adj2" fmla="val 19200000"/>
          </a:avLst>
        </a:pr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5051FEC0-BAC3-4247-AEE0-DDCD3AE0CF29}">
      <dsp:nvSpPr>
        <dsp:cNvPr id="0" name=""/>
        <dsp:cNvSpPr/>
      </dsp:nvSpPr>
      <dsp:spPr>
        <a:xfrm>
          <a:off x="2046014" y="1228978"/>
          <a:ext cx="865063" cy="865063"/>
        </a:xfrm>
        <a:prstGeom prst="arc">
          <a:avLst>
            <a:gd name="adj1" fmla="val 2400000"/>
            <a:gd name="adj2" fmla="val 8400000"/>
          </a:avLst>
        </a:pr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B7EE4B72-3F1A-4D88-92FD-C8C79DF27561}">
      <dsp:nvSpPr>
        <dsp:cNvPr id="0" name=""/>
        <dsp:cNvSpPr/>
      </dsp:nvSpPr>
      <dsp:spPr>
        <a:xfrm>
          <a:off x="1613482" y="1384690"/>
          <a:ext cx="1730126" cy="553640"/>
        </a:xfrm>
        <a:prstGeom prst="rect">
          <a:avLst/>
        </a:prstGeom>
        <a:noFill/>
        <a:ln w="25400" cap="flat" cmpd="sng" algn="ctr">
          <a:noFill/>
          <a:prstDash val="solid"/>
        </a:ln>
        <a:effectLst/>
        <a:sp3d/>
      </dsp:spPr>
      <dsp:style>
        <a:lnRef idx="2">
          <a:scrgbClr r="0" g="0" b="0"/>
        </a:lnRef>
        <a:fillRef idx="1">
          <a:scrgbClr r="0" g="0" b="0"/>
        </a:fillRef>
        <a:effectRef idx="0">
          <a:scrgbClr r="0" g="0" b="0"/>
        </a:effectRef>
        <a:fontRef idx="minor"/>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en-GB" sz="1800" kern="1200" dirty="0" smtClean="0"/>
            <a:t>Platform for </a:t>
          </a:r>
          <a:br>
            <a:rPr lang="en-GB" sz="1800" kern="1200" dirty="0" smtClean="0"/>
          </a:br>
          <a:r>
            <a:rPr lang="en-GB" sz="1800" kern="1200" dirty="0" err="1" smtClean="0"/>
            <a:t>Agri</a:t>
          </a:r>
          <a:r>
            <a:rPr lang="en-GB" sz="1800" kern="1200" dirty="0" smtClean="0"/>
            <a:t>-Food</a:t>
          </a:r>
          <a:endParaRPr lang="en-GB" sz="1800" kern="1200" dirty="0"/>
        </a:p>
      </dsp:txBody>
      <dsp:txXfrm>
        <a:off x="1613482" y="1384690"/>
        <a:ext cx="1730126" cy="553640"/>
      </dsp:txXfrm>
    </dsp:sp>
    <dsp:sp modelId="{DD1AD98E-9DF7-42E0-B6DB-FB64A8AA5D10}">
      <dsp:nvSpPr>
        <dsp:cNvPr id="0" name=""/>
        <dsp:cNvSpPr/>
      </dsp:nvSpPr>
      <dsp:spPr>
        <a:xfrm>
          <a:off x="4139468" y="1228978"/>
          <a:ext cx="865063" cy="865063"/>
        </a:xfrm>
        <a:prstGeom prst="arc">
          <a:avLst>
            <a:gd name="adj1" fmla="val 13200000"/>
            <a:gd name="adj2" fmla="val 19200000"/>
          </a:avLst>
        </a:pr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228A62AA-50DD-4228-8A40-5F91C2D85F95}">
      <dsp:nvSpPr>
        <dsp:cNvPr id="0" name=""/>
        <dsp:cNvSpPr/>
      </dsp:nvSpPr>
      <dsp:spPr>
        <a:xfrm>
          <a:off x="4139468" y="1228978"/>
          <a:ext cx="865063" cy="865063"/>
        </a:xfrm>
        <a:prstGeom prst="arc">
          <a:avLst>
            <a:gd name="adj1" fmla="val 2400000"/>
            <a:gd name="adj2" fmla="val 8400000"/>
          </a:avLst>
        </a:pr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F87915BD-6B26-414B-A3BB-022FE2D6794B}">
      <dsp:nvSpPr>
        <dsp:cNvPr id="0" name=""/>
        <dsp:cNvSpPr/>
      </dsp:nvSpPr>
      <dsp:spPr>
        <a:xfrm>
          <a:off x="3706936" y="1384690"/>
          <a:ext cx="1730126" cy="553640"/>
        </a:xfrm>
        <a:prstGeom prst="rect">
          <a:avLst/>
        </a:prstGeom>
        <a:noFill/>
        <a:ln w="25400" cap="flat" cmpd="sng" algn="ctr">
          <a:noFill/>
          <a:prstDash val="solid"/>
        </a:ln>
        <a:effectLst/>
        <a:sp3d/>
      </dsp:spPr>
      <dsp:style>
        <a:lnRef idx="2">
          <a:scrgbClr r="0" g="0" b="0"/>
        </a:lnRef>
        <a:fillRef idx="1">
          <a:scrgbClr r="0" g="0" b="0"/>
        </a:fillRef>
        <a:effectRef idx="0">
          <a:scrgbClr r="0" g="0" b="0"/>
        </a:effectRef>
        <a:fontRef idx="minor"/>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en-GB" sz="1800" kern="1200" dirty="0" smtClean="0"/>
            <a:t>Platform for Logistics</a:t>
          </a:r>
          <a:endParaRPr lang="en-GB" sz="1800" kern="1200" dirty="0"/>
        </a:p>
      </dsp:txBody>
      <dsp:txXfrm>
        <a:off x="3706936" y="1384690"/>
        <a:ext cx="1730126" cy="553640"/>
      </dsp:txXfrm>
    </dsp:sp>
    <dsp:sp modelId="{4760705D-6DC2-44CF-A705-DDD0D293F975}">
      <dsp:nvSpPr>
        <dsp:cNvPr id="0" name=""/>
        <dsp:cNvSpPr/>
      </dsp:nvSpPr>
      <dsp:spPr>
        <a:xfrm>
          <a:off x="6232921" y="1228978"/>
          <a:ext cx="865063" cy="865063"/>
        </a:xfrm>
        <a:prstGeom prst="arc">
          <a:avLst>
            <a:gd name="adj1" fmla="val 13200000"/>
            <a:gd name="adj2" fmla="val 19200000"/>
          </a:avLst>
        </a:pr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C8026745-FBFD-4275-BD90-04A0C8565549}">
      <dsp:nvSpPr>
        <dsp:cNvPr id="0" name=""/>
        <dsp:cNvSpPr/>
      </dsp:nvSpPr>
      <dsp:spPr>
        <a:xfrm>
          <a:off x="6232921" y="1228978"/>
          <a:ext cx="865063" cy="865063"/>
        </a:xfrm>
        <a:prstGeom prst="arc">
          <a:avLst>
            <a:gd name="adj1" fmla="val 2400000"/>
            <a:gd name="adj2" fmla="val 8400000"/>
          </a:avLst>
        </a:pr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B3E4FC55-F5FE-49D1-B82D-56E896C240AA}">
      <dsp:nvSpPr>
        <dsp:cNvPr id="0" name=""/>
        <dsp:cNvSpPr/>
      </dsp:nvSpPr>
      <dsp:spPr>
        <a:xfrm>
          <a:off x="5800390" y="1384690"/>
          <a:ext cx="1730126" cy="553640"/>
        </a:xfrm>
        <a:prstGeom prst="rect">
          <a:avLst/>
        </a:prstGeom>
        <a:noFill/>
        <a:ln w="25400" cap="flat" cmpd="sng" algn="ctr">
          <a:noFill/>
          <a:prstDash val="solid"/>
        </a:ln>
        <a:effectLst/>
        <a:sp3d/>
      </dsp:spPr>
      <dsp:style>
        <a:lnRef idx="2">
          <a:scrgbClr r="0" g="0" b="0"/>
        </a:lnRef>
        <a:fillRef idx="1">
          <a:scrgbClr r="0" g="0" b="0"/>
        </a:fillRef>
        <a:effectRef idx="0">
          <a:scrgbClr r="0" g="0" b="0"/>
        </a:effectRef>
        <a:fontRef idx="minor"/>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en-GB" sz="1800" kern="1200" dirty="0" smtClean="0"/>
            <a:t>Etc.</a:t>
          </a:r>
          <a:endParaRPr lang="en-GB" sz="1800" kern="1200" dirty="0"/>
        </a:p>
      </dsp:txBody>
      <dsp:txXfrm>
        <a:off x="5800390" y="1384690"/>
        <a:ext cx="1730126" cy="553640"/>
      </dsp:txXfrm>
    </dsp:sp>
  </dsp:spTree>
</dsp:drawing>
</file>

<file path=ppt/diagrams/layout1.xml><?xml version="1.0" encoding="utf-8"?>
<dgm:layoutDef xmlns:dgm="http://schemas.openxmlformats.org/drawingml/2006/diagram" xmlns:a="http://schemas.openxmlformats.org/drawingml/2006/main" uniqueId="urn:microsoft.com/office/officeart/2008/layout/HalfCircleOrganizationChart">
  <dgm:title val=""/>
  <dgm:desc val=""/>
  <dgm:catLst>
    <dgm:cat type="hierarchy" pri="1500"/>
  </dgm:catLst>
  <dgm:sampData>
    <dgm:dataModel>
      <dgm:ptLst>
        <dgm:pt modelId="0" type="doc"/>
        <dgm:pt modelId="1">
          <dgm:prSet phldr="1"/>
        </dgm:pt>
        <dgm:pt modelId="11" type="asst">
          <dgm:prSet phldr="1"/>
        </dgm:pt>
        <dgm:pt modelId="12">
          <dgm:prSet phldr="1"/>
        </dgm:pt>
        <dgm:pt modelId="13">
          <dgm:prSet phldr="1"/>
        </dgm:pt>
        <dgm:pt modelId="14">
          <dgm:prSet phldr="1"/>
        </dgm:pt>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type="asst">
          <dgm:prSet phldr="1"/>
        </dgm:pt>
        <dgm:pt modelId="12">
          <dgm:prSet phldr="1"/>
        </dgm:pt>
        <dgm:pt modelId="13">
          <dgm:prSet phldr="1"/>
        </dgm:pt>
        <dgm:pt modelId="14">
          <dgm:prSet phldr="1"/>
        </dgm:pt>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Name0">
    <dgm:varLst>
      <dgm:orgChart val="1"/>
      <dgm:chPref val="1"/>
      <dgm:dir/>
      <dgm:animOne val="branch"/>
      <dgm:animLvl val="lvl"/>
      <dgm:resizeHandles/>
    </dgm:varLst>
    <dgm:choose name="Name1">
      <dgm:if name="Name2" func="var" arg="dir" op="equ" val="norm">
        <dgm:alg type="hierChild">
          <dgm:param type="linDir" val="fromL"/>
        </dgm:alg>
      </dgm:if>
      <dgm:else name="Name3">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2" refType="w" fact="10"/>
      <dgm:constr type="h" for="des" forName="rootComposite2"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forEach name="Name4" axis="ch">
      <dgm:forEach name="Name5" axis="self" ptType="node">
        <dgm:layoutNode name="hierRoot1">
          <dgm:varLst>
            <dgm:hierBranch val="init"/>
          </dgm:varLst>
          <dgm:choose name="Name6">
            <dgm:if name="Name7" func="var" arg="hierBranch" op="equ" val="l">
              <dgm:alg type="hierRoot">
                <dgm:param type="hierAlign" val="tR"/>
              </dgm:alg>
              <dgm:constrLst>
                <dgm:constr type="alignOff" val="0.65"/>
              </dgm:constrLst>
            </dgm:if>
            <dgm:if name="Name8" func="var" arg="hierBranch" op="equ" val="r">
              <dgm:alg type="hierRoot">
                <dgm:param type="hierAlign" val="tL"/>
              </dgm:alg>
              <dgm:constrLst>
                <dgm:constr type="alignOff" val="0.65"/>
              </dgm:constrLst>
            </dgm:if>
            <dgm:if name="Name9" func="var" arg="hierBranch" op="equ" val="hang">
              <dgm:alg type="hierRoot"/>
              <dgm:constrLst>
                <dgm:constr type="alignOff" val="0.65"/>
              </dgm:constrLst>
            </dgm:if>
            <dgm:else name="Name10">
              <dgm:alg type="hierRoot"/>
              <dgm:constrLst>
                <dgm:constr type="alignOff"/>
                <dgm:constr type="bendDist" for="des" ptType="parTrans" refType="sp" fact="0.5"/>
              </dgm:constrLst>
            </dgm:else>
          </dgm:choose>
          <dgm:shape xmlns:r="http://schemas.openxmlformats.org/officeDocument/2006/relationships" r:blip="">
            <dgm:adjLst/>
          </dgm:shape>
          <dgm:presOf/>
          <dgm:layoutNode name="rootComposite1">
            <dgm:alg type="composite"/>
            <dgm:shape xmlns:r="http://schemas.openxmlformats.org/officeDocument/2006/relationships" r:blip="">
              <dgm:adjLst/>
            </dgm:shape>
            <dgm:presOf axis="self" ptType="node" cnt="1"/>
            <dgm:choose name="Name11">
              <dgm:if name="Name12" func="var" arg="hierBranch" op="equ" val="init">
                <dgm:constrLst>
                  <dgm:constr type="l" for="ch" forName="rootText1"/>
                  <dgm:constr type="t" for="ch" forName="rootText1" refType="h" fact="0.18"/>
                  <dgm:constr type="w" for="ch" forName="rootText1" refType="w"/>
                  <dgm:constr type="h" for="ch" forName="rootText1" refType="h" fact="0.64"/>
                  <dgm:constr type="l" for="ch" forName="topArc1" refType="w" fact="0.25"/>
                  <dgm:constr type="t" for="ch" forName="topArc1"/>
                  <dgm:constr type="w" for="ch" forName="topArc1" refType="h" refFor="ch" refForName="topArc1"/>
                  <dgm:constr type="h" for="ch" forName="topArc1" refType="h"/>
                  <dgm:constr type="l" for="ch" forName="bottomArc1" refType="w" fact="0.25"/>
                  <dgm:constr type="t" for="ch" forName="bottomArc1"/>
                  <dgm:constr type="w" for="ch" forName="bottomArc1" refType="h" refFor="ch" refForName="bottomArc1"/>
                  <dgm:constr type="h" for="ch" forName="bottomArc1" refType="h"/>
                  <dgm:constr type="ctrX" for="ch" forName="topConnNode1" refType="w" fact="0.5"/>
                  <dgm:constr type="t" for="ch" forName="topConnNode1"/>
                  <dgm:constr type="w" for="ch" forName="topConnNode1" refType="h" fact="0.76"/>
                  <dgm:constr type="b" for="ch" forName="topConnNode1" refType="t" refFor="ch" refForName="rootText1"/>
                </dgm:constrLst>
              </dgm:if>
              <dgm:if name="Name13" func="var" arg="hierBranch" op="equ" val="l">
                <dgm:constrLst>
                  <dgm:constr type="l" for="ch" forName="rootText1"/>
                  <dgm:constr type="t" for="ch" forName="rootText1" refType="h" fact="0.18"/>
                  <dgm:constr type="w" for="ch" forName="rootText1" refType="w"/>
                  <dgm:constr type="h" for="ch" forName="rootText1" refType="h" fact="0.64"/>
                  <dgm:constr type="l" for="ch" forName="topArc1" refType="w" fact="0.25"/>
                  <dgm:constr type="t" for="ch" forName="topArc1"/>
                  <dgm:constr type="w" for="ch" forName="topArc1" refType="h" refFor="ch" refForName="topArc1"/>
                  <dgm:constr type="h" for="ch" forName="topArc1" refType="h"/>
                  <dgm:constr type="l" for="ch" forName="bottomArc1" refType="w" fact="0.25"/>
                  <dgm:constr type="t" for="ch" forName="bottomArc1"/>
                  <dgm:constr type="w" for="ch" forName="bottomArc1" refType="h" refFor="ch" refForName="bottomArc1"/>
                  <dgm:constr type="h" for="ch" forName="bottomArc1" refType="h"/>
                  <dgm:constr type="ctrX" for="ch" forName="topConnNode1" refType="w" fact="0.5"/>
                  <dgm:constr type="t" for="ch" forName="topConnNode1"/>
                  <dgm:constr type="w" for="ch" forName="topConnNode1" refType="h" fact="0.76"/>
                  <dgm:constr type="b" for="ch" forName="topConnNode1" refType="t" refFor="ch" refForName="rootText1"/>
                </dgm:constrLst>
              </dgm:if>
              <dgm:if name="Name14" func="var" arg="hierBranch" op="equ" val="r">
                <dgm:constrLst>
                  <dgm:constr type="l" for="ch" forName="rootText1"/>
                  <dgm:constr type="t" for="ch" forName="rootText1" refType="h" fact="0.18"/>
                  <dgm:constr type="w" for="ch" forName="rootText1" refType="w"/>
                  <dgm:constr type="h" for="ch" forName="rootText1" refType="h" fact="0.64"/>
                  <dgm:constr type="l" for="ch" forName="topArc1" refType="w" fact="0.25"/>
                  <dgm:constr type="t" for="ch" forName="topArc1"/>
                  <dgm:constr type="w" for="ch" forName="topArc1" refType="h" refFor="ch" refForName="topArc1"/>
                  <dgm:constr type="h" for="ch" forName="topArc1" refType="h"/>
                  <dgm:constr type="l" for="ch" forName="bottomArc1" refType="w" fact="0.25"/>
                  <dgm:constr type="t" for="ch" forName="bottomArc1"/>
                  <dgm:constr type="w" for="ch" forName="bottomArc1" refType="h" refFor="ch" refForName="bottomArc1"/>
                  <dgm:constr type="h" for="ch" forName="bottomArc1" refType="h"/>
                  <dgm:constr type="ctrX" for="ch" forName="topConnNode1" refType="w" fact="0.5"/>
                  <dgm:constr type="t" for="ch" forName="topConnNode1"/>
                  <dgm:constr type="w" for="ch" forName="topConnNode1" refType="h" fact="0.76"/>
                  <dgm:constr type="b" for="ch" forName="topConnNode1" refType="t" refFor="ch" refForName="rootText1"/>
                </dgm:constrLst>
              </dgm:if>
              <dgm:else name="Name15">
                <dgm:constrLst>
                  <dgm:constr type="l" for="ch" forName="rootText1"/>
                  <dgm:constr type="t" for="ch" forName="rootText1" refType="h" fact="0.18"/>
                  <dgm:constr type="w" for="ch" forName="rootText1" refType="w"/>
                  <dgm:constr type="h" for="ch" forName="rootText1" refType="h" fact="0.64"/>
                  <dgm:constr type="l" for="ch" forName="topArc1" refType="w" fact="0.25"/>
                  <dgm:constr type="t" for="ch" forName="topArc1"/>
                  <dgm:constr type="w" for="ch" forName="topArc1" refType="h" refFor="ch" refForName="topArc1"/>
                  <dgm:constr type="h" for="ch" forName="topArc1" refType="h"/>
                  <dgm:constr type="l" for="ch" forName="bottomArc1" refType="w" fact="0.25"/>
                  <dgm:constr type="t" for="ch" forName="bottomArc1"/>
                  <dgm:constr type="w" for="ch" forName="bottomArc1" refType="h" refFor="ch" refForName="bottomArc1"/>
                  <dgm:constr type="h" for="ch" forName="bottomArc1" refType="h"/>
                  <dgm:constr type="ctrX" for="ch" forName="topConnNode1" refType="w" fact="0.5"/>
                  <dgm:constr type="t" for="ch" forName="topConnNode1"/>
                  <dgm:constr type="w" for="ch" forName="topConnNode1" refType="h" fact="0.76"/>
                  <dgm:constr type="b" for="ch" forName="topConnNode1" refType="t" refFor="ch" refForName="rootText1"/>
                </dgm:constrLst>
              </dgm:else>
            </dgm:choose>
            <dgm:layoutNode name="rootText1" styleLbl="alignAcc1">
              <dgm:varLst>
                <dgm:chPref val="3"/>
              </dgm:varLst>
              <dgm:alg type="tx"/>
              <dgm:shape xmlns:r="http://schemas.openxmlformats.org/officeDocument/2006/relationships" type="rect" r:blip="" hideGeom="1">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topArc1" styleLbl="parChTrans1D1" moveWith="rootText1">
              <dgm:alg type="sp"/>
              <dgm:shape xmlns:r="http://schemas.openxmlformats.org/officeDocument/2006/relationships" type="arc" r:blip="" zOrderOff="-2">
                <dgm:adjLst>
                  <dgm:adj idx="1" val="-140"/>
                  <dgm:adj idx="2" val="-40"/>
                </dgm:adjLst>
              </dgm:shape>
              <dgm:presOf/>
            </dgm:layoutNode>
            <dgm:layoutNode name="bottomArc1" styleLbl="parChTrans1D1" moveWith="rootText1">
              <dgm:alg type="sp"/>
              <dgm:shape xmlns:r="http://schemas.openxmlformats.org/officeDocument/2006/relationships" type="arc" r:blip="" zOrderOff="-2">
                <dgm:adjLst>
                  <dgm:adj idx="1" val="40"/>
                  <dgm:adj idx="2" val="140"/>
                </dgm:adjLst>
              </dgm:shape>
              <dgm:presOf/>
            </dgm:layoutNode>
            <dgm:layoutNode name="topConnNode1" moveWith="rootText1">
              <dgm:alg type="sp"/>
              <dgm:shape xmlns:r="http://schemas.openxmlformats.org/officeDocument/2006/relationships" type="rect" r:blip="" hideGeom="1">
                <dgm:adjLst/>
              </dgm:shape>
              <dgm:presOf axis="self" ptType="node" cnt="1"/>
            </dgm:layoutNode>
          </dgm:layoutNode>
          <dgm:layoutNode name="hierChild2">
            <dgm:choose name="Name16">
              <dgm:if name="Name17" func="var" arg="hierBranch" op="equ" val="l">
                <dgm:alg type="hierChild">
                  <dgm:param type="chAlign" val="r"/>
                  <dgm:param type="linDir" val="fromT"/>
                </dgm:alg>
              </dgm:if>
              <dgm:if name="Name18" func="var" arg="hierBranch" op="equ" val="r">
                <dgm:alg type="hierChild">
                  <dgm:param type="chAlign" val="l"/>
                  <dgm:param type="linDir" val="fromT"/>
                </dgm:alg>
              </dgm:if>
              <dgm:if name="Name19" func="var" arg="hierBranch" op="equ" val="hang">
                <dgm:choose name="Name20">
                  <dgm:if name="Name21" func="var" arg="dir" op="equ" val="norm">
                    <dgm:alg type="hierChild">
                      <dgm:param type="chAlign" val="l"/>
                      <dgm:param type="linDir" val="fromL"/>
                      <dgm:param type="secChAlign" val="t"/>
                      <dgm:param type="secLinDir" val="fromT"/>
                    </dgm:alg>
                  </dgm:if>
                  <dgm:else name="Name22">
                    <dgm:alg type="hierChild">
                      <dgm:param type="chAlign" val="l"/>
                      <dgm:param type="linDir" val="fromR"/>
                      <dgm:param type="secChAlign" val="t"/>
                      <dgm:param type="secLinDir" val="fromT"/>
                    </dgm:alg>
                  </dgm:else>
                </dgm:choose>
              </dgm:if>
              <dgm:else name="Name23">
                <dgm:choose name="Name24">
                  <dgm:if name="Name25" func="var" arg="dir" op="equ" val="norm">
                    <dgm:alg type="hierChild"/>
                  </dgm:if>
                  <dgm:else name="Name26">
                    <dgm:alg type="hierChild">
                      <dgm:param type="linDir" val="fromR"/>
                    </dgm:alg>
                  </dgm:else>
                </dgm:choose>
              </dgm:else>
            </dgm:choose>
            <dgm:shape xmlns:r="http://schemas.openxmlformats.org/officeDocument/2006/relationships" r:blip="">
              <dgm:adjLst/>
            </dgm:shape>
            <dgm:presOf/>
            <dgm:forEach name="rep2a" axis="ch" ptType="nonAsst">
              <dgm:forEach name="Name27" axis="precedSib" ptType="parTrans" st="-1" cnt="1">
                <dgm:layoutNode name="Name28">
                  <dgm:choose name="Name29">
                    <dgm:if name="Name30" func="var" arg="hierBranch" op="equ" val="std">
                      <dgm:choose name="Name31">
                        <dgm:if name="Name32" axis="self" func="depth" op="lte" val="2">
                          <dgm:alg type="conn">
                            <dgm:param type="connRout" val="bend"/>
                            <dgm:param type="dim" val="1D"/>
                            <dgm:param type="endSty" val="noArr"/>
                            <dgm:param type="begPts" val="bCtr"/>
                            <dgm:param type="endPts" val="tCtr"/>
                            <dgm:param type="bendPt" val="end"/>
                            <dgm:param type="srcNode" val="bottomArc1"/>
                            <dgm:param type="dstNode" val="topArc2"/>
                          </dgm:alg>
                        </dgm:if>
                        <dgm:if name="Name33" axis="par" ptType="asst" func="cnt" op="equ" val="1">
                          <dgm:alg type="conn">
                            <dgm:param type="connRout" val="bend"/>
                            <dgm:param type="dim" val="1D"/>
                            <dgm:param type="endSty" val="noArr"/>
                            <dgm:param type="begPts" val="bCtr"/>
                            <dgm:param type="endPts" val="tCtr"/>
                            <dgm:param type="bendPt" val="end"/>
                            <dgm:param type="srcNode" val="bottomArc3"/>
                            <dgm:param type="dstNode" val="topArc2"/>
                          </dgm:alg>
                        </dgm:if>
                        <dgm:else name="Name34">
                          <dgm:alg type="conn">
                            <dgm:param type="connRout" val="bend"/>
                            <dgm:param type="dim" val="1D"/>
                            <dgm:param type="endSty" val="noArr"/>
                            <dgm:param type="begPts" val="bCtr"/>
                            <dgm:param type="endPts" val="tCtr"/>
                            <dgm:param type="bendPt" val="end"/>
                            <dgm:param type="srcNode" val="bottomArc2"/>
                            <dgm:param type="dstNode" val="topArc2"/>
                          </dgm:alg>
                        </dgm:else>
                      </dgm:choose>
                    </dgm:if>
                    <dgm:if name="Name35" func="var" arg="hierBranch" op="equ" val="init">
                      <dgm:choose name="Name36">
                        <dgm:if name="Name37" axis="self" func="depth" op="lte" val="2">
                          <dgm:choose name="Name38">
                            <dgm:if name="Name39" axis="self" func="depth" op="lte" val="2">
                              <dgm:alg type="conn">
                                <dgm:param type="connRout" val="bend"/>
                                <dgm:param type="dim" val="1D"/>
                                <dgm:param type="endSty" val="noArr"/>
                                <dgm:param type="begPts" val="bCtr"/>
                                <dgm:param type="endPts" val="tCtr"/>
                                <dgm:param type="bendPt" val="end"/>
                                <dgm:param type="srcNode" val="bottomArc1"/>
                                <dgm:param type="dstNode" val="topArc2"/>
                              </dgm:alg>
                            </dgm:if>
                            <dgm:if name="Name40" axis="par" ptType="asst" func="cnt" op="equ" val="1">
                              <dgm:alg type="conn">
                                <dgm:param type="connRout" val="bend"/>
                                <dgm:param type="dim" val="1D"/>
                                <dgm:param type="endSty" val="noArr"/>
                                <dgm:param type="begPts" val="bCtr"/>
                                <dgm:param type="endPts" val="tCtr"/>
                                <dgm:param type="bendPt" val="end"/>
                                <dgm:param type="srcNode" val="bottomArc3"/>
                                <dgm:param type="dstNode" val="topArc2"/>
                              </dgm:alg>
                            </dgm:if>
                            <dgm:else name="Name41">
                              <dgm:alg type="conn">
                                <dgm:param type="connRout" val="bend"/>
                                <dgm:param type="dim" val="1D"/>
                                <dgm:param type="endSty" val="noArr"/>
                                <dgm:param type="begPts" val="bCtr"/>
                                <dgm:param type="endPts" val="tCtr"/>
                                <dgm:param type="bendPt" val="end"/>
                                <dgm:param type="srcNode" val="bottomArc2"/>
                                <dgm:param type="dstNode" val="topArc2"/>
                              </dgm:alg>
                            </dgm:else>
                          </dgm:choose>
                        </dgm:if>
                        <dgm:else name="Name42">
                          <dgm:choose name="Name43">
                            <dgm:if name="Name44" axis="par des" func="maxDepth" op="lte" val="1">
                              <dgm:choose name="Name45">
                                <dgm:if name="Name46" axis="self" func="depth" op="lte" val="2">
                                  <dgm:alg type="conn">
                                    <dgm:param type="connRout" val="bend"/>
                                    <dgm:param type="dim" val="1D"/>
                                    <dgm:param type="endSty" val="noArr"/>
                                    <dgm:param type="begPts" val="bCtr"/>
                                    <dgm:param type="endPts" val="bL bR"/>
                                    <dgm:param type="srcNode" val="bottomArc1"/>
                                    <dgm:param type="dstNode" val="topConnNode2"/>
                                  </dgm:alg>
                                </dgm:if>
                                <dgm:if name="Name47" axis="par" ptType="asst" func="cnt" op="equ" val="1">
                                  <dgm:alg type="conn">
                                    <dgm:param type="connRout" val="bend"/>
                                    <dgm:param type="dim" val="1D"/>
                                    <dgm:param type="endSty" val="noArr"/>
                                    <dgm:param type="begPts" val="bCtr"/>
                                    <dgm:param type="endPts" val="bL bR"/>
                                    <dgm:param type="srcNode" val="bottomArc3"/>
                                    <dgm:param type="dstNode" val="topConnNode2"/>
                                  </dgm:alg>
                                </dgm:if>
                                <dgm:else name="Name48">
                                  <dgm:alg type="conn">
                                    <dgm:param type="connRout" val="bend"/>
                                    <dgm:param type="dim" val="1D"/>
                                    <dgm:param type="endSty" val="noArr"/>
                                    <dgm:param type="begPts" val="bCtr"/>
                                    <dgm:param type="endPts" val="bL bR"/>
                                    <dgm:param type="srcNode" val="bottomArc2"/>
                                    <dgm:param type="dstNode" val="topConnNode2"/>
                                  </dgm:alg>
                                </dgm:else>
                              </dgm:choose>
                            </dgm:if>
                            <dgm:else name="Name49">
                              <dgm:choose name="Name50">
                                <dgm:if name="Name51" axis="self" func="depth" op="lte" val="2">
                                  <dgm:alg type="conn">
                                    <dgm:param type="connRout" val="bend"/>
                                    <dgm:param type="dim" val="1D"/>
                                    <dgm:param type="endSty" val="noArr"/>
                                    <dgm:param type="begPts" val="bCtr"/>
                                    <dgm:param type="endPts" val="tCtr"/>
                                    <dgm:param type="bendPt" val="end"/>
                                    <dgm:param type="srcNode" val="bottomArc1"/>
                                    <dgm:param type="dstNode" val="topArc2"/>
                                  </dgm:alg>
                                </dgm:if>
                                <dgm:if name="Name52" axis="par" ptType="asst" func="cnt" op="equ" val="1">
                                  <dgm:alg type="conn">
                                    <dgm:param type="connRout" val="bend"/>
                                    <dgm:param type="dim" val="1D"/>
                                    <dgm:param type="endSty" val="noArr"/>
                                    <dgm:param type="begPts" val="bCtr"/>
                                    <dgm:param type="endPts" val="tCtr"/>
                                    <dgm:param type="bendPt" val="end"/>
                                    <dgm:param type="srcNode" val="bottomArc3"/>
                                    <dgm:param type="dstNode" val="topArc2"/>
                                  </dgm:alg>
                                </dgm:if>
                                <dgm:else name="Name53">
                                  <dgm:alg type="conn">
                                    <dgm:param type="connRout" val="bend"/>
                                    <dgm:param type="dim" val="1D"/>
                                    <dgm:param type="endSty" val="noArr"/>
                                    <dgm:param type="begPts" val="bCtr"/>
                                    <dgm:param type="endPts" val="tCtr"/>
                                    <dgm:param type="bendPt" val="end"/>
                                    <dgm:param type="srcNode" val="bottomArc2"/>
                                    <dgm:param type="dstNode" val="topArc2"/>
                                  </dgm:alg>
                                </dgm:else>
                              </dgm:choose>
                            </dgm:else>
                          </dgm:choose>
                        </dgm:else>
                      </dgm:choose>
                    </dgm:if>
                    <dgm:else name="Name54">
                      <dgm:choose name="Name55">
                        <dgm:if name="Name56" axis="self" func="depth" op="lte" val="2">
                          <dgm:alg type="conn">
                            <dgm:param type="connRout" val="bend"/>
                            <dgm:param type="dim" val="1D"/>
                            <dgm:param type="endSty" val="noArr"/>
                            <dgm:param type="begPts" val="bCtr"/>
                            <dgm:param type="endPts" val="bL bR"/>
                            <dgm:param type="srcNode" val="bottomArc1"/>
                            <dgm:param type="dstNode" val="topConnNode2"/>
                          </dgm:alg>
                        </dgm:if>
                        <dgm:if name="Name57" axis="par" ptType="asst" func="cnt" op="equ" val="1">
                          <dgm:alg type="conn">
                            <dgm:param type="connRout" val="bend"/>
                            <dgm:param type="dim" val="1D"/>
                            <dgm:param type="endSty" val="noArr"/>
                            <dgm:param type="begPts" val="bCtr"/>
                            <dgm:param type="endPts" val="bL bR"/>
                            <dgm:param type="srcNode" val="bottomArc3"/>
                            <dgm:param type="dstNode" val="topConnNode2"/>
                          </dgm:alg>
                        </dgm:if>
                        <dgm:else name="Name58">
                          <dgm:alg type="conn">
                            <dgm:param type="connRout" val="bend"/>
                            <dgm:param type="dim" val="1D"/>
                            <dgm:param type="endSty" val="noArr"/>
                            <dgm:param type="begPts" val="bCtr"/>
                            <dgm:param type="endPts" val="bL bR"/>
                            <dgm:param type="srcNode" val="bottomArc2"/>
                            <dgm:param type="dstNode" val="topConnNode2"/>
                          </dgm:alg>
                        </dgm:else>
                      </dgm:choose>
                    </dgm:else>
                  </dgm:choose>
                  <dgm:shape xmlns:r="http://schemas.openxmlformats.org/officeDocument/2006/relationships" type="conn" r:blip="" zOrderOff="-99999">
                    <dgm:adjLst/>
                  </dgm:shape>
                  <dgm:presOf axis="self"/>
                  <dgm:constrLst>
                    <dgm:constr type="begPad"/>
                    <dgm:constr type="endPad"/>
                  </dgm:constrLst>
                </dgm:layoutNode>
              </dgm:forEach>
              <dgm:layoutNode name="hierRoot2">
                <dgm:varLst>
                  <dgm:hierBranch val="init"/>
                </dgm:varLst>
                <dgm:choose name="Name59">
                  <dgm:if name="Name60" func="var" arg="hierBranch" op="equ" val="l">
                    <dgm:alg type="hierRoot">
                      <dgm:param type="hierAlign" val="tR"/>
                    </dgm:alg>
                    <dgm:shape xmlns:r="http://schemas.openxmlformats.org/officeDocument/2006/relationships" r:blip="">
                      <dgm:adjLst/>
                    </dgm:shape>
                    <dgm:presOf/>
                    <dgm:constrLst>
                      <dgm:constr type="alignOff" val="0.65"/>
                    </dgm:constrLst>
                  </dgm:if>
                  <dgm:if name="Name61" func="var" arg="hierBranch" op="equ" val="r">
                    <dgm:alg type="hierRoot">
                      <dgm:param type="hierAlign" val="tL"/>
                    </dgm:alg>
                    <dgm:shape xmlns:r="http://schemas.openxmlformats.org/officeDocument/2006/relationships" r:blip="">
                      <dgm:adjLst/>
                    </dgm:shape>
                    <dgm:presOf/>
                    <dgm:constrLst>
                      <dgm:constr type="alignOff" val="0.65"/>
                    </dgm:constrLst>
                  </dgm:if>
                  <dgm:if name="Name62"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63" func="var" arg="hierBranch" op="equ" val="init">
                    <dgm:choose name="Name64">
                      <dgm:if name="Name65" axis="des" func="maxDepth" op="lte" val="1">
                        <dgm:alg type="hierRoot">
                          <dgm:param type="hierAlign" val="tL"/>
                        </dgm:alg>
                        <dgm:shape xmlns:r="http://schemas.openxmlformats.org/officeDocument/2006/relationships" r:blip="">
                          <dgm:adjLst/>
                        </dgm:shape>
                        <dgm:presOf/>
                        <dgm:constrLst>
                          <dgm:constr type="alignOff" val="0.65"/>
                        </dgm:constrLst>
                      </dgm:if>
                      <dgm:else name="Name6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67">
                    <dgm:alg type="hierRoot"/>
                    <dgm:shape xmlns:r="http://schemas.openxmlformats.org/officeDocument/2006/relationships" r:blip="">
                      <dgm:adjLst/>
                    </dgm:shape>
                    <dgm:presOf/>
                    <dgm:constrLst>
                      <dgm:constr type="alignOff" val="0.65"/>
                    </dgm:constrLst>
                  </dgm:else>
                </dgm:choose>
                <dgm:layoutNode name="rootComposite2">
                  <dgm:alg type="composite"/>
                  <dgm:shape xmlns:r="http://schemas.openxmlformats.org/officeDocument/2006/relationships" r:blip="">
                    <dgm:adjLst/>
                  </dgm:shape>
                  <dgm:presOf axis="self" ptType="node" cnt="1"/>
                  <dgm:choose name="Name68">
                    <dgm:if name="Name69" func="var" arg="hierBranch" op="equ" val="init">
                      <dgm:constrLst>
                        <dgm:constr type="l" for="ch" forName="rootText2"/>
                        <dgm:constr type="t" for="ch" forName="rootText2" refType="h" fact="0.18"/>
                        <dgm:constr type="w" for="ch" forName="rootText2" refType="w"/>
                        <dgm:constr type="h" for="ch" forName="rootText2" refType="h" fact="0.64"/>
                        <dgm:constr type="l" for="ch" forName="topArc2" refType="w" fact="0.25"/>
                        <dgm:constr type="t" for="ch" forName="topArc2"/>
                        <dgm:constr type="w" for="ch" forName="topArc2" refType="h" refFor="ch" refForName="topArc2"/>
                        <dgm:constr type="h" for="ch" forName="topArc2" refType="h"/>
                        <dgm:constr type="l" for="ch" forName="bottomArc2" refType="w" fact="0.25"/>
                        <dgm:constr type="t" for="ch" forName="bottomArc2"/>
                        <dgm:constr type="w" for="ch" forName="bottomArc2" refType="h" refFor="ch" refForName="bottomArc2"/>
                        <dgm:constr type="h" for="ch" forName="bottomArc2" refType="h"/>
                        <dgm:constr type="ctrX" for="ch" forName="topConnNode2" refType="w" fact="0.5"/>
                        <dgm:constr type="t" for="ch" forName="topConnNode2"/>
                        <dgm:constr type="w" for="ch" forName="topConnNode2" refType="h" fact="0.76"/>
                        <dgm:constr type="b" for="ch" forName="topConnNode2" refType="t" refFor="ch" refForName="rootText2"/>
                      </dgm:constrLst>
                    </dgm:if>
                    <dgm:if name="Name70" func="var" arg="hierBranch" op="equ" val="l">
                      <dgm:constrLst>
                        <dgm:constr type="l" for="ch" forName="rootText2"/>
                        <dgm:constr type="t" for="ch" forName="rootText2" refType="h" fact="0.18"/>
                        <dgm:constr type="w" for="ch" forName="rootText2" refType="w"/>
                        <dgm:constr type="h" for="ch" forName="rootText2" refType="h" fact="0.64"/>
                        <dgm:constr type="l" for="ch" forName="topArc2" refType="w" fact="0.25"/>
                        <dgm:constr type="t" for="ch" forName="topArc2"/>
                        <dgm:constr type="w" for="ch" forName="topArc2" refType="h" refFor="ch" refForName="topArc2"/>
                        <dgm:constr type="h" for="ch" forName="topArc2" refType="h"/>
                        <dgm:constr type="l" for="ch" forName="bottomArc2" refType="w" fact="0.25"/>
                        <dgm:constr type="t" for="ch" forName="bottomArc2"/>
                        <dgm:constr type="w" for="ch" forName="bottomArc2" refType="h" refFor="ch" refForName="bottomArc2"/>
                        <dgm:constr type="h" for="ch" forName="bottomArc2" refType="h"/>
                        <dgm:constr type="ctrX" for="ch" forName="topConnNode2" refType="w" fact="0.5"/>
                        <dgm:constr type="t" for="ch" forName="topConnNode2"/>
                        <dgm:constr type="w" for="ch" forName="topConnNode2" refType="h" fact="0.76"/>
                        <dgm:constr type="b" for="ch" forName="topConnNode2" refType="t" refFor="ch" refForName="rootText2"/>
                      </dgm:constrLst>
                    </dgm:if>
                    <dgm:if name="Name71" func="var" arg="hierBranch" op="equ" val="r">
                      <dgm:constrLst>
                        <dgm:constr type="l" for="ch" forName="rootText2"/>
                        <dgm:constr type="t" for="ch" forName="rootText2" refType="h" fact="0.18"/>
                        <dgm:constr type="w" for="ch" forName="rootText2" refType="w"/>
                        <dgm:constr type="h" for="ch" forName="rootText2" refType="h" fact="0.64"/>
                        <dgm:constr type="l" for="ch" forName="topArc2" refType="w" fact="0.25"/>
                        <dgm:constr type="t" for="ch" forName="topArc2"/>
                        <dgm:constr type="w" for="ch" forName="topArc2" refType="h" refFor="ch" refForName="topArc2"/>
                        <dgm:constr type="h" for="ch" forName="topArc2" refType="h"/>
                        <dgm:constr type="l" for="ch" forName="bottomArc2" refType="w" fact="0.25"/>
                        <dgm:constr type="t" for="ch" forName="bottomArc2"/>
                        <dgm:constr type="w" for="ch" forName="bottomArc2" refType="h" refFor="ch" refForName="bottomArc2"/>
                        <dgm:constr type="h" for="ch" forName="bottomArc2" refType="h"/>
                        <dgm:constr type="ctrX" for="ch" forName="topConnNode2" refType="w" fact="0.5"/>
                        <dgm:constr type="t" for="ch" forName="topConnNode2"/>
                        <dgm:constr type="w" for="ch" forName="topConnNode2" refType="h" fact="0.76"/>
                        <dgm:constr type="b" for="ch" forName="topConnNode2" refType="t" refFor="ch" refForName="rootText2"/>
                      </dgm:constrLst>
                    </dgm:if>
                    <dgm:else name="Name72">
                      <dgm:constrLst>
                        <dgm:constr type="l" for="ch" forName="rootText2"/>
                        <dgm:constr type="t" for="ch" forName="rootText2" refType="h" fact="0.18"/>
                        <dgm:constr type="w" for="ch" forName="rootText2" refType="w"/>
                        <dgm:constr type="h" for="ch" forName="rootText2" refType="h" fact="0.64"/>
                        <dgm:constr type="l" for="ch" forName="topArc2" refType="w" fact="0.25"/>
                        <dgm:constr type="t" for="ch" forName="topArc2"/>
                        <dgm:constr type="w" for="ch" forName="topArc2" refType="h" refFor="ch" refForName="topArc2"/>
                        <dgm:constr type="h" for="ch" forName="topArc2" refType="h"/>
                        <dgm:constr type="l" for="ch" forName="bottomArc2" refType="w" fact="0.25"/>
                        <dgm:constr type="t" for="ch" forName="bottomArc2"/>
                        <dgm:constr type="w" for="ch" forName="bottomArc2" refType="h" refFor="ch" refForName="bottomArc2"/>
                        <dgm:constr type="h" for="ch" forName="bottomArc2" refType="h"/>
                        <dgm:constr type="ctrX" for="ch" forName="topConnNode2" refType="w" fact="0.5"/>
                        <dgm:constr type="t" for="ch" forName="topConnNode2"/>
                        <dgm:constr type="w" for="ch" forName="topConnNode2" refType="h" fact="0.76"/>
                        <dgm:constr type="b" for="ch" forName="topConnNode2" refType="t" refFor="ch" refForName="rootText2"/>
                      </dgm:constrLst>
                    </dgm:else>
                  </dgm:choose>
                  <dgm:layoutNode name="rootText2" styleLbl="alignAcc1">
                    <dgm:varLst>
                      <dgm:chPref val="3"/>
                    </dgm:varLst>
                    <dgm:alg type="tx"/>
                    <dgm:shape xmlns:r="http://schemas.openxmlformats.org/officeDocument/2006/relationships" type="rect" r:blip="" hideGeom="1">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topArc2" styleLbl="parChTrans1D1" moveWith="rootText2">
                    <dgm:alg type="sp"/>
                    <dgm:shape xmlns:r="http://schemas.openxmlformats.org/officeDocument/2006/relationships" type="arc" r:blip="" zOrderOff="-2">
                      <dgm:adjLst>
                        <dgm:adj idx="1" val="-140"/>
                        <dgm:adj idx="2" val="-40"/>
                      </dgm:adjLst>
                    </dgm:shape>
                    <dgm:presOf/>
                  </dgm:layoutNode>
                  <dgm:layoutNode name="bottomArc2" styleLbl="parChTrans1D1" moveWith="rootText2">
                    <dgm:alg type="sp"/>
                    <dgm:shape xmlns:r="http://schemas.openxmlformats.org/officeDocument/2006/relationships" type="arc" r:blip="" zOrderOff="-2">
                      <dgm:adjLst>
                        <dgm:adj idx="1" val="40"/>
                        <dgm:adj idx="2" val="140"/>
                      </dgm:adjLst>
                    </dgm:shape>
                    <dgm:presOf/>
                  </dgm:layoutNode>
                  <dgm:layoutNode name="topConnNode2" moveWith="rootText2">
                    <dgm:alg type="sp"/>
                    <dgm:shape xmlns:r="http://schemas.openxmlformats.org/officeDocument/2006/relationships" type="rect" r:blip="" hideGeom="1">
                      <dgm:adjLst/>
                    </dgm:shape>
                    <dgm:presOf axis="self" ptType="node" cnt="1"/>
                  </dgm:layoutNode>
                </dgm:layoutNode>
                <dgm:layoutNode name="hierChild4">
                  <dgm:choose name="Name73">
                    <dgm:if name="Name74" func="var" arg="hierBranch" op="equ" val="l">
                      <dgm:alg type="hierChild">
                        <dgm:param type="chAlign" val="r"/>
                        <dgm:param type="linDir" val="fromT"/>
                      </dgm:alg>
                    </dgm:if>
                    <dgm:if name="Name75" func="var" arg="hierBranch" op="equ" val="r">
                      <dgm:alg type="hierChild">
                        <dgm:param type="chAlign" val="l"/>
                        <dgm:param type="linDir" val="fromT"/>
                      </dgm:alg>
                    </dgm:if>
                    <dgm:if name="Name76" func="var" arg="hierBranch" op="equ" val="hang">
                      <dgm:choose name="Name77">
                        <dgm:if name="Name78" func="var" arg="dir" op="equ" val="norm">
                          <dgm:alg type="hierChild">
                            <dgm:param type="chAlign" val="l"/>
                            <dgm:param type="linDir" val="fromL"/>
                            <dgm:param type="secChAlign" val="t"/>
                            <dgm:param type="secLinDir" val="fromT"/>
                          </dgm:alg>
                        </dgm:if>
                        <dgm:else name="Name79">
                          <dgm:alg type="hierChild">
                            <dgm:param type="chAlign" val="l"/>
                            <dgm:param type="linDir" val="fromR"/>
                            <dgm:param type="secChAlign" val="t"/>
                            <dgm:param type="secLinDir" val="fromT"/>
                          </dgm:alg>
                        </dgm:else>
                      </dgm:choose>
                    </dgm:if>
                    <dgm:if name="Name80" func="var" arg="hierBranch" op="equ" val="std">
                      <dgm:choose name="Name81">
                        <dgm:if name="Name82" func="var" arg="dir" op="equ" val="norm">
                          <dgm:alg type="hierChild"/>
                        </dgm:if>
                        <dgm:else name="Name83">
                          <dgm:alg type="hierChild">
                            <dgm:param type="linDir" val="fromR"/>
                          </dgm:alg>
                        </dgm:else>
                      </dgm:choose>
                    </dgm:if>
                    <dgm:if name="Name84" func="var" arg="hierBranch" op="equ" val="init">
                      <dgm:choose name="Name85">
                        <dgm:if name="Name86" axis="des" func="maxDepth" op="lte" val="1">
                          <dgm:alg type="hierChild">
                            <dgm:param type="chAlign" val="l"/>
                            <dgm:param type="linDir" val="fromT"/>
                          </dgm:alg>
                        </dgm:if>
                        <dgm:else name="Name87">
                          <dgm:choose name="Name88">
                            <dgm:if name="Name89" func="var" arg="dir" op="equ" val="norm">
                              <dgm:alg type="hierChild"/>
                            </dgm:if>
                            <dgm:else name="Name90">
                              <dgm:alg type="hierChild">
                                <dgm:param type="linDir" val="fromR"/>
                              </dgm:alg>
                            </dgm:else>
                          </dgm:choose>
                        </dgm:else>
                      </dgm:choose>
                    </dgm:if>
                    <dgm:else name="Name91"/>
                  </dgm:choose>
                  <dgm:shape xmlns:r="http://schemas.openxmlformats.org/officeDocument/2006/relationships" r:blip="">
                    <dgm:adjLst/>
                  </dgm:shape>
                  <dgm:presOf/>
                  <dgm:forEach name="Name92" ref="rep2a"/>
                </dgm:layoutNode>
                <dgm:layoutNode name="hierChild5">
                  <dgm:choose name="Name93">
                    <dgm:if name="Name94" func="var" arg="dir" op="equ" val="norm">
                      <dgm:alg type="hierChild">
                        <dgm:param type="chAlign" val="l"/>
                        <dgm:param type="linDir" val="fromL"/>
                        <dgm:param type="secChAlign" val="t"/>
                        <dgm:param type="secLinDir" val="fromT"/>
                      </dgm:alg>
                    </dgm:if>
                    <dgm:else name="Name95">
                      <dgm:alg type="hierChild">
                        <dgm:param type="chAlign" val="l"/>
                        <dgm:param type="linDir" val="fromR"/>
                        <dgm:param type="secChAlign" val="t"/>
                        <dgm:param type="secLinDir" val="fromT"/>
                      </dgm:alg>
                    </dgm:else>
                  </dgm:choose>
                  <dgm:shape xmlns:r="http://schemas.openxmlformats.org/officeDocument/2006/relationships" r:blip="">
                    <dgm:adjLst/>
                  </dgm:shape>
                  <dgm:presOf/>
                  <dgm:forEach name="Name96" ref="rep2b"/>
                </dgm:layoutNode>
              </dgm:layoutNode>
            </dgm:forEach>
          </dgm:layoutNode>
          <dgm:layoutNode name="hierChild3">
            <dgm:choose name="Name97">
              <dgm:if name="Name98" func="var" arg="dir" op="equ" val="norm">
                <dgm:alg type="hierChild">
                  <dgm:param type="chAlign" val="l"/>
                  <dgm:param type="linDir" val="fromL"/>
                  <dgm:param type="secChAlign" val="t"/>
                  <dgm:param type="secLinDir" val="fromT"/>
                </dgm:alg>
              </dgm:if>
              <dgm:else name="Name99">
                <dgm:alg type="hierChild">
                  <dgm:param type="chAlign" val="l"/>
                  <dgm:param type="linDir" val="fromR"/>
                  <dgm:param type="secChAlign" val="t"/>
                  <dgm:param type="secLinDir" val="fromT"/>
                </dgm:alg>
              </dgm:else>
            </dgm:choose>
            <dgm:shape xmlns:r="http://schemas.openxmlformats.org/officeDocument/2006/relationships" r:blip="">
              <dgm:adjLst/>
            </dgm:shape>
            <dgm:presOf/>
            <dgm:forEach name="rep2b" axis="ch" ptType="asst">
              <dgm:forEach name="Name100" axis="precedSib" ptType="parTrans" st="-1" cnt="1">
                <dgm:layoutNode name="Name101">
                  <dgm:choose name="Name102">
                    <dgm:if name="Name103" axis="self" func="depth" op="lte" val="2">
                      <dgm:alg type="conn">
                        <dgm:param type="connRout" val="bend"/>
                        <dgm:param type="dim" val="1D"/>
                        <dgm:param type="endSty" val="noArr"/>
                        <dgm:param type="begPts" val="bCtr"/>
                        <dgm:param type="endPts" val="bL bR"/>
                        <dgm:param type="srcNode" val="bottomArc1"/>
                        <dgm:param type="dstNode" val="topConnNode3"/>
                      </dgm:alg>
                    </dgm:if>
                    <dgm:if name="Name104" axis="par" ptType="asst" func="cnt" op="equ" val="1">
                      <dgm:alg type="conn">
                        <dgm:param type="connRout" val="bend"/>
                        <dgm:param type="dim" val="1D"/>
                        <dgm:param type="endSty" val="noArr"/>
                        <dgm:param type="begPts" val="bCtr"/>
                        <dgm:param type="endPts" val="bL bR"/>
                        <dgm:param type="srcNode" val="bottomArc3"/>
                        <dgm:param type="dstNode" val="topConnNode3"/>
                      </dgm:alg>
                    </dgm:if>
                    <dgm:else name="Name105">
                      <dgm:alg type="conn">
                        <dgm:param type="connRout" val="bend"/>
                        <dgm:param type="dim" val="1D"/>
                        <dgm:param type="endSty" val="noArr"/>
                        <dgm:param type="begPts" val="bCtr"/>
                        <dgm:param type="endPts" val="bL bR"/>
                        <dgm:param type="srcNode" val="bottomArc2"/>
                        <dgm:param type="dstNode" val="topConnNode3"/>
                      </dgm:alg>
                    </dgm:else>
                  </dgm:choose>
                  <dgm:shape xmlns:r="http://schemas.openxmlformats.org/officeDocument/2006/relationships" type="conn" r:blip="" zOrderOff="-99999">
                    <dgm:adjLst/>
                  </dgm:shape>
                  <dgm:presOf axis="self"/>
                  <dgm:constrLst>
                    <dgm:constr type="begPad"/>
                    <dgm:constr type="endPad"/>
                  </dgm:constrLst>
                </dgm:layoutNode>
              </dgm:forEach>
              <dgm:layoutNode name="hierRoot3">
                <dgm:varLst>
                  <dgm:hierBranch val="init"/>
                </dgm:varLst>
                <dgm:choose name="Name106">
                  <dgm:if name="Name107" func="var" arg="hierBranch" op="equ" val="l">
                    <dgm:alg type="hierRoot">
                      <dgm:param type="hierAlign" val="tR"/>
                    </dgm:alg>
                    <dgm:shape xmlns:r="http://schemas.openxmlformats.org/officeDocument/2006/relationships" r:blip="">
                      <dgm:adjLst/>
                    </dgm:shape>
                    <dgm:presOf/>
                    <dgm:constrLst>
                      <dgm:constr type="alignOff" val="0.65"/>
                    </dgm:constrLst>
                  </dgm:if>
                  <dgm:if name="Name108" func="var" arg="hierBranch" op="equ" val="r">
                    <dgm:alg type="hierRoot">
                      <dgm:param type="hierAlign" val="tL"/>
                    </dgm:alg>
                    <dgm:shape xmlns:r="http://schemas.openxmlformats.org/officeDocument/2006/relationships" r:blip="">
                      <dgm:adjLst/>
                    </dgm:shape>
                    <dgm:presOf/>
                    <dgm:constrLst>
                      <dgm:constr type="alignOff" val="0.65"/>
                    </dgm:constrLst>
                  </dgm:if>
                  <dgm:if name="Name109" func="var" arg="hierBranch" op="equ" val="hang">
                    <dgm:alg type="hierRoot"/>
                    <dgm:shape xmlns:r="http://schemas.openxmlformats.org/officeDocument/2006/relationships" r:blip="">
                      <dgm:adjLst/>
                    </dgm:shape>
                    <dgm:presOf/>
                    <dgm:constrLst>
                      <dgm:constr type="alignOff" val="0.65"/>
                    </dgm:constrLst>
                  </dgm:if>
                  <dgm:if name="Name110"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1" func="var" arg="hierBranch" op="equ" val="init">
                    <dgm:choose name="Name112">
                      <dgm:if name="Name113" axis="des" func="maxDepth" op="lte" val="1">
                        <dgm:alg type="hierRoot">
                          <dgm:param type="hierAlign" val="tL"/>
                        </dgm:alg>
                        <dgm:shape xmlns:r="http://schemas.openxmlformats.org/officeDocument/2006/relationships" r:blip="">
                          <dgm:adjLst/>
                        </dgm:shape>
                        <dgm:presOf/>
                        <dgm:constrLst>
                          <dgm:constr type="alignOff" val="0.65"/>
                        </dgm:constrLst>
                      </dgm:if>
                      <dgm:else name="Name114">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15"/>
                </dgm:choose>
                <dgm:layoutNode name="rootComposite3">
                  <dgm:alg type="composite"/>
                  <dgm:shape xmlns:r="http://schemas.openxmlformats.org/officeDocument/2006/relationships" r:blip="">
                    <dgm:adjLst/>
                  </dgm:shape>
                  <dgm:presOf axis="self" ptType="node" cnt="1"/>
                  <dgm:choose name="Name116">
                    <dgm:if name="Name117" func="var" arg="hierBranch" op="equ" val="init">
                      <dgm:constrLst>
                        <dgm:constr type="l" for="ch" forName="rootText3"/>
                        <dgm:constr type="t" for="ch" forName="rootText3" refType="h" fact="0.18"/>
                        <dgm:constr type="w" for="ch" forName="rootText3" refType="w"/>
                        <dgm:constr type="h" for="ch" forName="rootText3" refType="h" fact="0.64"/>
                        <dgm:constr type="l" for="ch" forName="topArc3" refType="w" fact="0.25"/>
                        <dgm:constr type="t" for="ch" forName="topArc3"/>
                        <dgm:constr type="w" for="ch" forName="topArc3" refType="h" refFor="ch" refForName="topArc3"/>
                        <dgm:constr type="h" for="ch" forName="topArc3" refType="h"/>
                        <dgm:constr type="l" for="ch" forName="bottomArc3" refType="w" fact="0.25"/>
                        <dgm:constr type="t" for="ch" forName="bottomArc3"/>
                        <dgm:constr type="w" for="ch" forName="bottomArc3" refType="h" refFor="ch" refForName="bottomArc3"/>
                        <dgm:constr type="h" for="ch" forName="bottomArc3" refType="h"/>
                        <dgm:constr type="ctrX" for="ch" forName="topConnNode3" refType="w" fact="0.5"/>
                        <dgm:constr type="t" for="ch" forName="topConnNode3"/>
                        <dgm:constr type="w" for="ch" forName="topConnNode3" refType="h" fact="0.76"/>
                        <dgm:constr type="b" for="ch" forName="topConnNode3" refType="t" refFor="ch" refForName="rootText3"/>
                      </dgm:constrLst>
                    </dgm:if>
                    <dgm:if name="Name118" func="var" arg="hierBranch" op="equ" val="l">
                      <dgm:constrLst>
                        <dgm:constr type="l" for="ch" forName="rootText3"/>
                        <dgm:constr type="t" for="ch" forName="rootText3" refType="h" fact="0.18"/>
                        <dgm:constr type="w" for="ch" forName="rootText3" refType="w"/>
                        <dgm:constr type="h" for="ch" forName="rootText3" refType="h" fact="0.64"/>
                        <dgm:constr type="l" for="ch" forName="topArc3" refType="w" fact="0.25"/>
                        <dgm:constr type="t" for="ch" forName="topArc3"/>
                        <dgm:constr type="w" for="ch" forName="topArc3" refType="h" refFor="ch" refForName="topArc3"/>
                        <dgm:constr type="h" for="ch" forName="topArc3" refType="h"/>
                        <dgm:constr type="l" for="ch" forName="bottomArc3" refType="w" fact="0.25"/>
                        <dgm:constr type="t" for="ch" forName="bottomArc3"/>
                        <dgm:constr type="w" for="ch" forName="bottomArc3" refType="h" refFor="ch" refForName="bottomArc3"/>
                        <dgm:constr type="h" for="ch" forName="bottomArc3" refType="h"/>
                        <dgm:constr type="ctrX" for="ch" forName="topConnNode3" refType="w" fact="0.5"/>
                        <dgm:constr type="t" for="ch" forName="topConnNode3"/>
                        <dgm:constr type="w" for="ch" forName="topConnNode3" refType="h" fact="0.76"/>
                        <dgm:constr type="b" for="ch" forName="topConnNode3" refType="t" refFor="ch" refForName="rootText3"/>
                      </dgm:constrLst>
                    </dgm:if>
                    <dgm:if name="Name119" func="var" arg="hierBranch" op="equ" val="r">
                      <dgm:constrLst>
                        <dgm:constr type="l" for="ch" forName="rootText3"/>
                        <dgm:constr type="t" for="ch" forName="rootText3" refType="h" fact="0.18"/>
                        <dgm:constr type="w" for="ch" forName="rootText3" refType="w"/>
                        <dgm:constr type="h" for="ch" forName="rootText3" refType="h" fact="0.64"/>
                        <dgm:constr type="l" for="ch" forName="topArc3" refType="w" fact="0.25"/>
                        <dgm:constr type="t" for="ch" forName="topArc3"/>
                        <dgm:constr type="w" for="ch" forName="topArc3" refType="h" refFor="ch" refForName="topArc3"/>
                        <dgm:constr type="h" for="ch" forName="topArc3" refType="h"/>
                        <dgm:constr type="l" for="ch" forName="bottomArc3" refType="w" fact="0.25"/>
                        <dgm:constr type="t" for="ch" forName="bottomArc3"/>
                        <dgm:constr type="w" for="ch" forName="bottomArc3" refType="h" refFor="ch" refForName="bottomArc3"/>
                        <dgm:constr type="h" for="ch" forName="bottomArc3" refType="h"/>
                        <dgm:constr type="ctrX" for="ch" forName="topConnNode3" refType="w" fact="0.5"/>
                        <dgm:constr type="t" for="ch" forName="topConnNode3"/>
                        <dgm:constr type="w" for="ch" forName="topConnNode3" refType="h" fact="0.76"/>
                        <dgm:constr type="b" for="ch" forName="topConnNode3" refType="t" refFor="ch" refForName="rootText3"/>
                      </dgm:constrLst>
                    </dgm:if>
                    <dgm:else name="Name120">
                      <dgm:constrLst>
                        <dgm:constr type="l" for="ch" forName="rootText3"/>
                        <dgm:constr type="t" for="ch" forName="rootText3" refType="h" fact="0.18"/>
                        <dgm:constr type="w" for="ch" forName="rootText3" refType="w"/>
                        <dgm:constr type="h" for="ch" forName="rootText3" refType="h" fact="0.64"/>
                        <dgm:constr type="l" for="ch" forName="topArc3" refType="w" fact="0.25"/>
                        <dgm:constr type="t" for="ch" forName="topArc3"/>
                        <dgm:constr type="w" for="ch" forName="topArc3" refType="h" refFor="ch" refForName="topArc3"/>
                        <dgm:constr type="h" for="ch" forName="topArc3" refType="h"/>
                        <dgm:constr type="l" for="ch" forName="bottomArc3" refType="w" fact="0.25"/>
                        <dgm:constr type="t" for="ch" forName="bottomArc3"/>
                        <dgm:constr type="w" for="ch" forName="bottomArc3" refType="h" refFor="ch" refForName="bottomArc3"/>
                        <dgm:constr type="h" for="ch" forName="bottomArc3" refType="h"/>
                        <dgm:constr type="ctrX" for="ch" forName="topConnNode3" refType="w" fact="0.5"/>
                        <dgm:constr type="t" for="ch" forName="topConnNode3"/>
                        <dgm:constr type="w" for="ch" forName="topConnNode3" refType="h" fact="0.76"/>
                        <dgm:constr type="b" for="ch" forName="topConnNode3" refType="t" refFor="ch" refForName="rootText3"/>
                      </dgm:constrLst>
                    </dgm:else>
                  </dgm:choose>
                  <dgm:layoutNode name="rootText3" styleLbl="alignAcc1">
                    <dgm:varLst>
                      <dgm:chPref val="3"/>
                    </dgm:varLst>
                    <dgm:alg type="tx"/>
                    <dgm:shape xmlns:r="http://schemas.openxmlformats.org/officeDocument/2006/relationships" type="rect" r:blip="" hideGeom="1">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topArc3" styleLbl="parChTrans1D1" moveWith="rootText3">
                    <dgm:alg type="sp"/>
                    <dgm:shape xmlns:r="http://schemas.openxmlformats.org/officeDocument/2006/relationships" type="arc" r:blip="" zOrderOff="-2">
                      <dgm:adjLst>
                        <dgm:adj idx="1" val="-140"/>
                        <dgm:adj idx="2" val="-40"/>
                      </dgm:adjLst>
                    </dgm:shape>
                    <dgm:presOf/>
                  </dgm:layoutNode>
                  <dgm:layoutNode name="bottomArc3" styleLbl="parChTrans1D1" moveWith="rootText3">
                    <dgm:alg type="sp"/>
                    <dgm:shape xmlns:r="http://schemas.openxmlformats.org/officeDocument/2006/relationships" type="arc" r:blip="" zOrderOff="-2">
                      <dgm:adjLst>
                        <dgm:adj idx="1" val="40"/>
                        <dgm:adj idx="2" val="140"/>
                      </dgm:adjLst>
                    </dgm:shape>
                    <dgm:presOf/>
                  </dgm:layoutNode>
                  <dgm:layoutNode name="topConnNode3" moveWith="rootText3">
                    <dgm:alg type="sp"/>
                    <dgm:shape xmlns:r="http://schemas.openxmlformats.org/officeDocument/2006/relationships" type="rect" r:blip="" hideGeom="1">
                      <dgm:adjLst/>
                    </dgm:shape>
                    <dgm:presOf axis="self" ptType="node" cnt="1"/>
                  </dgm:layoutNode>
                </dgm:layoutNode>
                <dgm:layoutNode name="hierChild6">
                  <dgm:choose name="Name121">
                    <dgm:if name="Name122" func="var" arg="hierBranch" op="equ" val="l">
                      <dgm:alg type="hierChild">
                        <dgm:param type="chAlign" val="r"/>
                        <dgm:param type="linDir" val="fromT"/>
                      </dgm:alg>
                    </dgm:if>
                    <dgm:if name="Name123" func="var" arg="hierBranch" op="equ" val="r">
                      <dgm:alg type="hierChild">
                        <dgm:param type="chAlign" val="l"/>
                        <dgm:param type="linDir" val="fromT"/>
                      </dgm:alg>
                    </dgm:if>
                    <dgm:if name="Name124" func="var" arg="hierBranch" op="equ" val="hang">
                      <dgm:choose name="Name125">
                        <dgm:if name="Name126" func="var" arg="dir" op="equ" val="norm">
                          <dgm:alg type="hierChild">
                            <dgm:param type="chAlign" val="l"/>
                            <dgm:param type="linDir" val="fromL"/>
                            <dgm:param type="secChAlign" val="t"/>
                            <dgm:param type="secLinDir" val="fromT"/>
                          </dgm:alg>
                        </dgm:if>
                        <dgm:else name="Name127">
                          <dgm:alg type="hierChild">
                            <dgm:param type="chAlign" val="l"/>
                            <dgm:param type="linDir" val="fromR"/>
                            <dgm:param type="secChAlign" val="t"/>
                            <dgm:param type="secLinDir" val="fromT"/>
                          </dgm:alg>
                        </dgm:else>
                      </dgm:choose>
                    </dgm:if>
                    <dgm:if name="Name128" func="var" arg="hierBranch" op="equ" val="std">
                      <dgm:choose name="Name129">
                        <dgm:if name="Name130" func="var" arg="dir" op="equ" val="norm">
                          <dgm:alg type="hierChild"/>
                        </dgm:if>
                        <dgm:else name="Name131">
                          <dgm:alg type="hierChild">
                            <dgm:param type="linDir" val="fromR"/>
                          </dgm:alg>
                        </dgm:else>
                      </dgm:choose>
                    </dgm:if>
                    <dgm:if name="Name132" func="var" arg="hierBranch" op="equ" val="init">
                      <dgm:choose name="Name133">
                        <dgm:if name="Name134" axis="des" func="maxDepth" op="lte" val="1">
                          <dgm:alg type="hierChild">
                            <dgm:param type="chAlign" val="l"/>
                            <dgm:param type="linDir" val="fromT"/>
                          </dgm:alg>
                        </dgm:if>
                        <dgm:else name="Name135">
                          <dgm:alg type="hierChild"/>
                        </dgm:else>
                      </dgm:choose>
                    </dgm:if>
                    <dgm:else name="Name136"/>
                  </dgm:choose>
                  <dgm:shape xmlns:r="http://schemas.openxmlformats.org/officeDocument/2006/relationships" r:blip="">
                    <dgm:adjLst/>
                  </dgm:shape>
                  <dgm:presOf/>
                  <dgm:forEach name="Name137" ref="rep2a"/>
                </dgm:layoutNode>
                <dgm:layoutNode name="hierChild7">
                  <dgm:choose name="Name138">
                    <dgm:if name="Name139" func="var" arg="dir" op="equ" val="norm">
                      <dgm:alg type="hierChild">
                        <dgm:param type="chAlign" val="l"/>
                        <dgm:param type="linDir" val="fromL"/>
                        <dgm:param type="secChAlign" val="t"/>
                        <dgm:param type="secLinDir" val="fromT"/>
                      </dgm:alg>
                    </dgm:if>
                    <dgm:else name="Name140">
                      <dgm:alg type="hierChild">
                        <dgm:param type="chAlign" val="l"/>
                        <dgm:param type="linDir" val="fromR"/>
                        <dgm:param type="secChAlign" val="t"/>
                        <dgm:param type="secLinDir" val="fromT"/>
                      </dgm:alg>
                    </dgm:else>
                  </dgm:choose>
                  <dgm:shape xmlns:r="http://schemas.openxmlformats.org/officeDocument/2006/relationships" r:blip="">
                    <dgm:adjLst/>
                  </dgm:shape>
                  <dgm:presOf/>
                  <dgm:forEach name="Name141" ref="rep2b"/>
                </dgm:layoutNode>
              </dgm:layoutNode>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3257F519-F74F-C840-8F60-350401B25175}" type="datetimeFigureOut">
              <a:rPr lang="en-US" smtClean="0"/>
              <a:t>7/25/2014</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502D7568-875C-594B-8C19-0A3E75EEB060}" type="slidenum">
              <a:rPr lang="en-US" smtClean="0"/>
              <a:t>‹#›</a:t>
            </a:fld>
            <a:endParaRPr lang="en-US"/>
          </a:p>
        </p:txBody>
      </p:sp>
    </p:spTree>
    <p:extLst>
      <p:ext uri="{BB962C8B-B14F-4D97-AF65-F5344CB8AC3E}">
        <p14:creationId xmlns:p14="http://schemas.microsoft.com/office/powerpoint/2010/main" val="331099598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umsplatzhalt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EDAAA78-E785-44B6-AE65-E7B9048B844C}" type="datetimeFigureOut">
              <a:rPr lang="en-GB" smtClean="0"/>
              <a:t>25/07/2014</a:t>
            </a:fld>
            <a:endParaRPr lang="en-GB"/>
          </a:p>
        </p:txBody>
      </p:sp>
      <p:sp>
        <p:nvSpPr>
          <p:cNvPr id="4" name="Folienbildplatzhalt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izenplatzhalt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GB"/>
          </a:p>
        </p:txBody>
      </p:sp>
      <p:sp>
        <p:nvSpPr>
          <p:cNvPr id="6" name="Fußzeilenplatzhalt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Foliennummernplatzhalt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34BF071-7576-40B2-BE8C-81BE515D7A6B}" type="slidenum">
              <a:rPr lang="en-GB" smtClean="0"/>
              <a:t>‹#›</a:t>
            </a:fld>
            <a:endParaRPr lang="en-GB"/>
          </a:p>
        </p:txBody>
      </p:sp>
    </p:spTree>
    <p:extLst>
      <p:ext uri="{BB962C8B-B14F-4D97-AF65-F5344CB8AC3E}">
        <p14:creationId xmlns:p14="http://schemas.microsoft.com/office/powerpoint/2010/main" val="270593016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dirty="0" smtClean="0"/>
              <a:t>Objective 1) covered by </a:t>
            </a:r>
          </a:p>
          <a:p>
            <a:pPr lvl="1"/>
            <a:r>
              <a:rPr lang="en-US" sz="1200" dirty="0" smtClean="0"/>
              <a:t>Task 510, that aims at building local, regional and virtual communities across Europe, that get to know, to understand and to use the project capabilities, and as such, they are able to exploit the potential for innovation of the project results (and for extension the FI-PPP </a:t>
            </a:r>
            <a:r>
              <a:rPr lang="en-US" sz="1200" dirty="0" err="1" smtClean="0"/>
              <a:t>programme</a:t>
            </a:r>
            <a:r>
              <a:rPr lang="en-US" sz="1200" dirty="0" smtClean="0"/>
              <a:t> results). </a:t>
            </a:r>
          </a:p>
          <a:p>
            <a:r>
              <a:rPr lang="en-US" sz="1200" dirty="0" smtClean="0"/>
              <a:t>= ecosystem incubation, where </a:t>
            </a:r>
          </a:p>
          <a:p>
            <a:pPr lvl="1"/>
            <a:r>
              <a:rPr lang="en-US" sz="1200" dirty="0" smtClean="0"/>
              <a:t>“ecosystem” we refer to an “innovation ecosystem”; for incubation we refer to stimulation of entrepreneurial action of economic and societal value.</a:t>
            </a:r>
          </a:p>
          <a:p>
            <a:r>
              <a:rPr lang="en-US" sz="1200" dirty="0" smtClean="0"/>
              <a:t>Objective 2) </a:t>
            </a:r>
          </a:p>
          <a:p>
            <a:pPr lvl="1"/>
            <a:r>
              <a:rPr lang="en-US" sz="1200" dirty="0" smtClean="0"/>
              <a:t>exploitation plans of all the consortium partners and IPR aspects covered in Task 550 </a:t>
            </a:r>
          </a:p>
          <a:p>
            <a:pPr lvl="1"/>
            <a:r>
              <a:rPr lang="en-US" sz="1200" dirty="0" smtClean="0"/>
              <a:t>enriched by the work on business models or Task 520 (building on horizontal business models in cooperation with the EBM WG),</a:t>
            </a:r>
          </a:p>
          <a:p>
            <a:pPr lvl="1"/>
            <a:r>
              <a:rPr lang="en-US" sz="1200" dirty="0" smtClean="0"/>
              <a:t>openness and approach to standardization covered by the Task 540 (in coordination and collaboration with other FI-PPP standardization activities) a</a:t>
            </a:r>
          </a:p>
          <a:p>
            <a:pPr lvl="1"/>
            <a:r>
              <a:rPr lang="en-US" sz="1200" dirty="0" smtClean="0"/>
              <a:t>and the policy and regulatory aspects covered by T530 (also in coordination with FI-PPP activities).</a:t>
            </a:r>
          </a:p>
          <a:p>
            <a:r>
              <a:rPr lang="en-US" sz="1200" dirty="0" smtClean="0"/>
              <a:t>Objective 3) </a:t>
            </a:r>
          </a:p>
          <a:p>
            <a:pPr lvl="1"/>
            <a:r>
              <a:rPr lang="en-US" sz="1200" dirty="0" smtClean="0"/>
              <a:t>Task 570</a:t>
            </a:r>
          </a:p>
          <a:p>
            <a:r>
              <a:rPr lang="en-US" sz="1200" dirty="0" smtClean="0"/>
              <a:t>Dissemination and Marketing activities (Task 560) supports all objectives and in coordination with FI-PPP DWG and with </a:t>
            </a:r>
          </a:p>
          <a:p>
            <a:r>
              <a:rPr lang="en-US" sz="1200" dirty="0" smtClean="0"/>
              <a:t>an extended focus of raising great interest and awareness in the non-European community</a:t>
            </a:r>
          </a:p>
        </p:txBody>
      </p:sp>
      <p:sp>
        <p:nvSpPr>
          <p:cNvPr id="4" name="Slide Number Placeholder 3"/>
          <p:cNvSpPr>
            <a:spLocks noGrp="1"/>
          </p:cNvSpPr>
          <p:nvPr>
            <p:ph type="sldNum" sz="quarter" idx="10"/>
          </p:nvPr>
        </p:nvSpPr>
        <p:spPr/>
        <p:txBody>
          <a:bodyPr/>
          <a:lstStyle/>
          <a:p>
            <a:fld id="{8F82E664-159C-4796-84DF-60C367856DEF}" type="slidenum">
              <a:rPr lang="en-GB" smtClean="0">
                <a:solidFill>
                  <a:prstClr val="black"/>
                </a:solidFill>
                <a:latin typeface="Calibri"/>
              </a:rPr>
              <a:pPr/>
              <a:t>2</a:t>
            </a:fld>
            <a:endParaRPr lang="en-GB">
              <a:solidFill>
                <a:prstClr val="black"/>
              </a:solidFill>
              <a:latin typeface="Calibri"/>
            </a:endParaRPr>
          </a:p>
        </p:txBody>
      </p:sp>
    </p:spTree>
    <p:extLst>
      <p:ext uri="{BB962C8B-B14F-4D97-AF65-F5344CB8AC3E}">
        <p14:creationId xmlns:p14="http://schemas.microsoft.com/office/powerpoint/2010/main" val="28379377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nl-NL" dirty="0"/>
          </a:p>
        </p:txBody>
      </p:sp>
      <p:sp>
        <p:nvSpPr>
          <p:cNvPr id="4" name="Slide Number Placeholder 3"/>
          <p:cNvSpPr>
            <a:spLocks noGrp="1"/>
          </p:cNvSpPr>
          <p:nvPr>
            <p:ph type="sldNum" sz="quarter" idx="10"/>
          </p:nvPr>
        </p:nvSpPr>
        <p:spPr/>
        <p:txBody>
          <a:bodyPr/>
          <a:lstStyle/>
          <a:p>
            <a:fld id="{F661A0B2-FF98-4FC3-873B-68B747D2A56F}" type="slidenum">
              <a:rPr lang="en-GB" smtClean="0"/>
              <a:t>3</a:t>
            </a:fld>
            <a:endParaRPr lang="en-GB"/>
          </a:p>
        </p:txBody>
      </p:sp>
    </p:spTree>
    <p:extLst>
      <p:ext uri="{BB962C8B-B14F-4D97-AF65-F5344CB8AC3E}">
        <p14:creationId xmlns:p14="http://schemas.microsoft.com/office/powerpoint/2010/main" val="172439983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This income will come from its network of users: </a:t>
            </a:r>
            <a:r>
              <a:rPr lang="en-US" sz="1200" kern="1200" dirty="0" err="1" smtClean="0">
                <a:solidFill>
                  <a:schemeClr val="tx1"/>
                </a:solidFill>
                <a:effectLst/>
                <a:latin typeface="+mn-lt"/>
                <a:ea typeface="+mn-ea"/>
                <a:cs typeface="+mn-cs"/>
              </a:rPr>
              <a:t>i</a:t>
            </a:r>
            <a:r>
              <a:rPr lang="en-US" sz="1200" kern="1200" dirty="0" smtClean="0">
                <a:solidFill>
                  <a:schemeClr val="tx1"/>
                </a:solidFill>
                <a:effectLst/>
                <a:latin typeface="+mn-lt"/>
                <a:ea typeface="+mn-ea"/>
                <a:cs typeface="+mn-cs"/>
              </a:rPr>
              <a:t>) developers, ii) end-users (i.e. entities that conduct business via the platform and benefit from facilitation of their business operations and cost savings), iii) business configurators or iv) advertisers to name the most relevant. Likely revenue models include: hosting fees, development fees, membership/subscription fees, transaction fees, advertising fees, consultancy/service fees and sales of information/analytics</a:t>
            </a:r>
            <a:endParaRPr lang="en-US" dirty="0" smtClean="0"/>
          </a:p>
        </p:txBody>
      </p:sp>
      <p:sp>
        <p:nvSpPr>
          <p:cNvPr id="4" name="Slide Number Placeholder 3"/>
          <p:cNvSpPr>
            <a:spLocks noGrp="1"/>
          </p:cNvSpPr>
          <p:nvPr>
            <p:ph type="sldNum" sz="quarter" idx="10"/>
          </p:nvPr>
        </p:nvSpPr>
        <p:spPr/>
        <p:txBody>
          <a:bodyPr/>
          <a:lstStyle/>
          <a:p>
            <a:fld id="{F661A0B2-FF98-4FC3-873B-68B747D2A56F}" type="slidenum">
              <a:rPr lang="en-GB" smtClean="0"/>
              <a:t>4</a:t>
            </a:fld>
            <a:endParaRPr lang="en-GB"/>
          </a:p>
        </p:txBody>
      </p:sp>
    </p:spTree>
    <p:extLst>
      <p:ext uri="{BB962C8B-B14F-4D97-AF65-F5344CB8AC3E}">
        <p14:creationId xmlns:p14="http://schemas.microsoft.com/office/powerpoint/2010/main" val="172439983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US" dirty="0" smtClean="0"/>
              <a:t>Business Configurators can find clients via FIspace and makes use of FIspace to model the business processes</a:t>
            </a:r>
            <a:endParaRPr lang="en-US" dirty="0"/>
          </a:p>
        </p:txBody>
      </p:sp>
      <p:sp>
        <p:nvSpPr>
          <p:cNvPr id="4" name="Slide Number Placeholder 3"/>
          <p:cNvSpPr>
            <a:spLocks noGrp="1"/>
          </p:cNvSpPr>
          <p:nvPr>
            <p:ph type="sldNum" sz="quarter" idx="10"/>
          </p:nvPr>
        </p:nvSpPr>
        <p:spPr/>
        <p:txBody>
          <a:bodyPr/>
          <a:lstStyle/>
          <a:p>
            <a:fld id="{834BF071-7576-40B2-BE8C-81BE515D7A6B}" type="slidenum">
              <a:rPr lang="en-GB" smtClean="0"/>
              <a:t>5</a:t>
            </a:fld>
            <a:endParaRPr lang="en-GB"/>
          </a:p>
        </p:txBody>
      </p:sp>
    </p:spTree>
    <p:extLst>
      <p:ext uri="{BB962C8B-B14F-4D97-AF65-F5344CB8AC3E}">
        <p14:creationId xmlns:p14="http://schemas.microsoft.com/office/powerpoint/2010/main" val="387016948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FIspace consortium has decided in its General Meeting in March 2014 in Haifa to move to </a:t>
            </a:r>
            <a:r>
              <a:rPr lang="en-US" dirty="0" err="1" smtClean="0"/>
              <a:t>commer</a:t>
            </a:r>
            <a:r>
              <a:rPr lang="en-US" dirty="0" smtClean="0"/>
              <a:t>- </a:t>
            </a:r>
            <a:r>
              <a:rPr lang="en-US" dirty="0" err="1" smtClean="0"/>
              <a:t>cial</a:t>
            </a:r>
            <a:r>
              <a:rPr lang="en-US" dirty="0" smtClean="0"/>
              <a:t> exploitation as soon as possible, that is after the FI-PPP Phase 2 and the termination of the FIspace project. </a:t>
            </a:r>
            <a:endParaRPr lang="en-US" dirty="0"/>
          </a:p>
        </p:txBody>
      </p:sp>
      <p:sp>
        <p:nvSpPr>
          <p:cNvPr id="4" name="Slide Number Placeholder 3"/>
          <p:cNvSpPr>
            <a:spLocks noGrp="1"/>
          </p:cNvSpPr>
          <p:nvPr>
            <p:ph type="sldNum" sz="quarter" idx="10"/>
          </p:nvPr>
        </p:nvSpPr>
        <p:spPr/>
        <p:txBody>
          <a:bodyPr/>
          <a:lstStyle/>
          <a:p>
            <a:fld id="{834BF071-7576-40B2-BE8C-81BE515D7A6B}" type="slidenum">
              <a:rPr lang="en-GB" smtClean="0"/>
              <a:t>7</a:t>
            </a:fld>
            <a:endParaRPr lang="en-GB"/>
          </a:p>
        </p:txBody>
      </p:sp>
    </p:spTree>
    <p:extLst>
      <p:ext uri="{BB962C8B-B14F-4D97-AF65-F5344CB8AC3E}">
        <p14:creationId xmlns:p14="http://schemas.microsoft.com/office/powerpoint/2010/main" val="346636868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 After formal establishment of the FIspace Foundation, the FIspace open source technologies will be officially published at the website</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FIspace solution inspired by the WWW Consortium (W3C) that secures </a:t>
            </a:r>
            <a:r>
              <a:rPr lang="en-US" dirty="0" err="1" smtClean="0"/>
              <a:t>interoperabil</a:t>
            </a:r>
            <a:r>
              <a:rPr lang="en-US" dirty="0" smtClean="0"/>
              <a:t>- </a:t>
            </a:r>
            <a:r>
              <a:rPr lang="en-US" dirty="0" err="1" smtClean="0"/>
              <a:t>ity</a:t>
            </a:r>
            <a:r>
              <a:rPr lang="en-US" dirty="0" smtClean="0"/>
              <a:t> on the world wide web with commercial browsers like Chrome and Internet Explorer as well as open source ones. Linux and companies like Red Hat are another examples of successes in establishing de facto standards based on open source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FIspace</a:t>
            </a:r>
            <a:r>
              <a:rPr lang="en-US" baseline="0" dirty="0" smtClean="0"/>
              <a:t> commercial instances </a:t>
            </a:r>
            <a:r>
              <a:rPr lang="en-GB" dirty="0" smtClean="0"/>
              <a:t>also attractive for encouraging external funding through e.g. venture capitalists.</a:t>
            </a:r>
          </a:p>
        </p:txBody>
      </p:sp>
      <p:sp>
        <p:nvSpPr>
          <p:cNvPr id="4" name="Slide Number Placeholder 3"/>
          <p:cNvSpPr>
            <a:spLocks noGrp="1"/>
          </p:cNvSpPr>
          <p:nvPr>
            <p:ph type="sldNum" sz="quarter" idx="10"/>
          </p:nvPr>
        </p:nvSpPr>
        <p:spPr/>
        <p:txBody>
          <a:bodyPr/>
          <a:lstStyle/>
          <a:p>
            <a:fld id="{834BF071-7576-40B2-BE8C-81BE515D7A6B}" type="slidenum">
              <a:rPr lang="en-GB" smtClean="0"/>
              <a:t>8</a:t>
            </a:fld>
            <a:endParaRPr lang="en-GB"/>
          </a:p>
        </p:txBody>
      </p:sp>
    </p:spTree>
    <p:extLst>
      <p:ext uri="{BB962C8B-B14F-4D97-AF65-F5344CB8AC3E}">
        <p14:creationId xmlns:p14="http://schemas.microsoft.com/office/powerpoint/2010/main" val="210554055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US" dirty="0" smtClean="0"/>
              <a:t>The FIspace Foundation will safeguard the openness of the FIspace platform, and its independence from any single entity or company and other requirements for allowing successful exploitation of FIspace platform implementations.</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At least one or more partners in all three key areas will be involved in the for- </a:t>
            </a:r>
            <a:r>
              <a:rPr lang="en-US" dirty="0" err="1" smtClean="0"/>
              <a:t>mation</a:t>
            </a:r>
            <a:r>
              <a:rPr lang="en-US" dirty="0" smtClean="0"/>
              <a:t> process of the Foundation in order to have all aspects represented in its statutes. These three areas are: Software development, End users (companies planning to use FIspace to implement their business processes) and Research entities</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Term Sheet states what will be included in the final EA.</a:t>
            </a:r>
          </a:p>
        </p:txBody>
      </p:sp>
      <p:sp>
        <p:nvSpPr>
          <p:cNvPr id="4" name="Slide Number Placeholder 3"/>
          <p:cNvSpPr>
            <a:spLocks noGrp="1"/>
          </p:cNvSpPr>
          <p:nvPr>
            <p:ph type="sldNum" sz="quarter" idx="10"/>
          </p:nvPr>
        </p:nvSpPr>
        <p:spPr/>
        <p:txBody>
          <a:bodyPr/>
          <a:lstStyle/>
          <a:p>
            <a:fld id="{834BF071-7576-40B2-BE8C-81BE515D7A6B}" type="slidenum">
              <a:rPr lang="en-GB" smtClean="0"/>
              <a:t>9</a:t>
            </a:fld>
            <a:endParaRPr lang="en-GB"/>
          </a:p>
        </p:txBody>
      </p:sp>
    </p:spTree>
    <p:extLst>
      <p:ext uri="{BB962C8B-B14F-4D97-AF65-F5344CB8AC3E}">
        <p14:creationId xmlns:p14="http://schemas.microsoft.com/office/powerpoint/2010/main" val="879294837"/>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7" name="Rechteck 6"/>
          <p:cNvSpPr/>
          <p:nvPr userDrawn="1"/>
        </p:nvSpPr>
        <p:spPr>
          <a:xfrm>
            <a:off x="-7280" y="248"/>
            <a:ext cx="9158560" cy="6858000"/>
          </a:xfrm>
          <a:prstGeom prst="rect">
            <a:avLst/>
          </a:prstGeom>
          <a:ln>
            <a:noFill/>
          </a:ln>
        </p:spPr>
        <p:style>
          <a:lnRef idx="1">
            <a:schemeClr val="dk1"/>
          </a:lnRef>
          <a:fillRef idx="2">
            <a:schemeClr val="dk1"/>
          </a:fillRef>
          <a:effectRef idx="1">
            <a:schemeClr val="dk1"/>
          </a:effectRef>
          <a:fontRef idx="minor">
            <a:schemeClr val="dk1"/>
          </a:fontRef>
        </p:style>
        <p:txBody>
          <a:bodyPr rtlCol="0" anchor="ctr"/>
          <a:lstStyle/>
          <a:p>
            <a:pPr algn="ctr"/>
            <a:endParaRPr lang="en-GB"/>
          </a:p>
        </p:txBody>
      </p:sp>
      <p:pic>
        <p:nvPicPr>
          <p:cNvPr id="2051" name="Picture 3"/>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3400218" y="-760301"/>
            <a:ext cx="5919787" cy="5730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Date Placeholder 3"/>
          <p:cNvSpPr>
            <a:spLocks noGrp="1"/>
          </p:cNvSpPr>
          <p:nvPr>
            <p:ph type="dt" sz="half" idx="10"/>
          </p:nvPr>
        </p:nvSpPr>
        <p:spPr/>
        <p:txBody>
          <a:bodyPr/>
          <a:lstStyle/>
          <a:p>
            <a:fld id="{C8494317-B68E-2848-973F-665EB0157B76}" type="datetimeFigureOut">
              <a:rPr lang="en-GB" noProof="0" smtClean="0"/>
              <a:t>25/07/2014</a:t>
            </a:fld>
            <a:endParaRPr lang="en-GB" noProof="0" dirty="0"/>
          </a:p>
        </p:txBody>
      </p:sp>
      <p:sp>
        <p:nvSpPr>
          <p:cNvPr id="5" name="Footer Placeholder 4"/>
          <p:cNvSpPr>
            <a:spLocks noGrp="1"/>
          </p:cNvSpPr>
          <p:nvPr>
            <p:ph type="ftr" sz="quarter" idx="11"/>
          </p:nvPr>
        </p:nvSpPr>
        <p:spPr/>
        <p:txBody>
          <a:bodyPr/>
          <a:lstStyle/>
          <a:p>
            <a:endParaRPr lang="en-GB" noProof="0" dirty="0"/>
          </a:p>
        </p:txBody>
      </p:sp>
      <p:sp>
        <p:nvSpPr>
          <p:cNvPr id="6" name="Slide Number Placeholder 5"/>
          <p:cNvSpPr>
            <a:spLocks noGrp="1"/>
          </p:cNvSpPr>
          <p:nvPr>
            <p:ph type="sldNum" sz="quarter" idx="12"/>
          </p:nvPr>
        </p:nvSpPr>
        <p:spPr/>
        <p:txBody>
          <a:bodyPr/>
          <a:lstStyle/>
          <a:p>
            <a:fld id="{08E6D875-7657-4D45-A526-A1588F6C5E7B}" type="slidenum">
              <a:rPr lang="en-GB" noProof="0" smtClean="0"/>
              <a:t>‹#›</a:t>
            </a:fld>
            <a:endParaRPr lang="en-GB" noProof="0" dirty="0"/>
          </a:p>
        </p:txBody>
      </p:sp>
      <p:pic>
        <p:nvPicPr>
          <p:cNvPr id="2050" name="Picture 2"/>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216123" y="5595560"/>
            <a:ext cx="3316287" cy="9445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ctrTitle"/>
          </p:nvPr>
        </p:nvSpPr>
        <p:spPr>
          <a:xfrm>
            <a:off x="323528" y="3501008"/>
            <a:ext cx="4827136" cy="1944216"/>
          </a:xfrm>
        </p:spPr>
        <p:txBody>
          <a:bodyPr>
            <a:noAutofit/>
          </a:bodyPr>
          <a:lstStyle>
            <a:lvl1pPr algn="l">
              <a:defRPr sz="2900" b="1"/>
            </a:lvl1pPr>
          </a:lstStyle>
          <a:p>
            <a:r>
              <a:rPr lang="es-ES" noProof="0" smtClean="0"/>
              <a:t>Haga clic para modificar el estilo de título del patrón</a:t>
            </a:r>
            <a:endParaRPr lang="en-GB" noProof="0" dirty="0"/>
          </a:p>
        </p:txBody>
      </p:sp>
      <p:sp>
        <p:nvSpPr>
          <p:cNvPr id="3" name="Subtitle 2"/>
          <p:cNvSpPr>
            <a:spLocks noGrp="1"/>
          </p:cNvSpPr>
          <p:nvPr>
            <p:ph type="subTitle" idx="1"/>
          </p:nvPr>
        </p:nvSpPr>
        <p:spPr>
          <a:xfrm>
            <a:off x="5491069" y="4869160"/>
            <a:ext cx="3195731" cy="1126234"/>
          </a:xfrm>
        </p:spPr>
        <p:txBody>
          <a:bodyPr anchor="ctr" anchorCtr="0">
            <a:normAutofit/>
          </a:bodyPr>
          <a:lstStyle>
            <a:lvl1pPr marL="0" indent="0" algn="r">
              <a:buNone/>
              <a:defRPr sz="1900">
                <a:solidFill>
                  <a:schemeClr val="tx1">
                    <a:lumMod val="85000"/>
                    <a:lumOff val="1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noProof="0" smtClean="0"/>
              <a:t>Haga clic para modificar el estilo de subtítulo del patrón</a:t>
            </a:r>
            <a:endParaRPr lang="en-GB" noProof="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a:xfrm>
            <a:off x="1592834" y="242352"/>
            <a:ext cx="6941745" cy="661644"/>
          </a:xfrm>
        </p:spPr>
        <p:txBody>
          <a:bodyPr>
            <a:noAutofit/>
          </a:bodyPr>
          <a:lstStyle>
            <a:lvl1pPr algn="l">
              <a:defRPr sz="2800" b="0"/>
            </a:lvl1pPr>
          </a:lstStyle>
          <a:p>
            <a:r>
              <a:rPr lang="es-ES" noProof="0" smtClean="0"/>
              <a:t>Haga clic para modificar el estilo de título del patrón</a:t>
            </a:r>
            <a:endParaRPr lang="en-GB" noProof="0" dirty="0"/>
          </a:p>
        </p:txBody>
      </p:sp>
      <p:sp>
        <p:nvSpPr>
          <p:cNvPr id="4" name="Date Placeholder 3"/>
          <p:cNvSpPr>
            <a:spLocks noGrp="1"/>
          </p:cNvSpPr>
          <p:nvPr>
            <p:ph type="dt" sz="half" idx="10"/>
          </p:nvPr>
        </p:nvSpPr>
        <p:spPr/>
        <p:txBody>
          <a:bodyPr/>
          <a:lstStyle/>
          <a:p>
            <a:fld id="{C8494317-B68E-2848-973F-665EB0157B76}" type="datetimeFigureOut">
              <a:rPr lang="en-GB" noProof="0" smtClean="0"/>
              <a:t>25/07/2014</a:t>
            </a:fld>
            <a:endParaRPr lang="en-GB" noProof="0" dirty="0"/>
          </a:p>
        </p:txBody>
      </p:sp>
      <p:sp>
        <p:nvSpPr>
          <p:cNvPr id="5" name="Footer Placeholder 4"/>
          <p:cNvSpPr>
            <a:spLocks noGrp="1"/>
          </p:cNvSpPr>
          <p:nvPr>
            <p:ph type="ftr" sz="quarter" idx="11"/>
          </p:nvPr>
        </p:nvSpPr>
        <p:spPr/>
        <p:txBody>
          <a:bodyPr/>
          <a:lstStyle/>
          <a:p>
            <a:endParaRPr lang="en-GB" noProof="0" dirty="0"/>
          </a:p>
        </p:txBody>
      </p:sp>
      <p:sp>
        <p:nvSpPr>
          <p:cNvPr id="6" name="Slide Number Placeholder 5"/>
          <p:cNvSpPr>
            <a:spLocks noGrp="1"/>
          </p:cNvSpPr>
          <p:nvPr>
            <p:ph type="sldNum" sz="quarter" idx="12"/>
          </p:nvPr>
        </p:nvSpPr>
        <p:spPr/>
        <p:txBody>
          <a:bodyPr/>
          <a:lstStyle/>
          <a:p>
            <a:fld id="{08E6D875-7657-4D45-A526-A1588F6C5E7B}" type="slidenum">
              <a:rPr lang="en-GB" noProof="0" smtClean="0"/>
              <a:t>‹#›</a:t>
            </a:fld>
            <a:endParaRPr lang="en-GB" noProof="0" dirty="0"/>
          </a:p>
        </p:txBody>
      </p:sp>
      <p:sp>
        <p:nvSpPr>
          <p:cNvPr id="3" name="Content Placeholder 2"/>
          <p:cNvSpPr>
            <a:spLocks noGrp="1"/>
          </p:cNvSpPr>
          <p:nvPr>
            <p:ph idx="1"/>
          </p:nvPr>
        </p:nvSpPr>
        <p:spPr>
          <a:xfrm>
            <a:off x="457200" y="1268413"/>
            <a:ext cx="8229600" cy="4752875"/>
          </a:xfrm>
        </p:spPr>
        <p:txBody>
          <a:bodyPr/>
          <a:lstStyle>
            <a:lvl1pPr>
              <a:defRPr sz="2400"/>
            </a:lvl1pPr>
            <a:lvl2pPr>
              <a:defRPr sz="2000"/>
            </a:lvl2pPr>
            <a:lvl3pPr>
              <a:defRPr sz="1800"/>
            </a:lvl3pPr>
            <a:lvl4pPr>
              <a:defRPr sz="1600"/>
            </a:lvl4pPr>
            <a:lvl5pPr>
              <a:defRPr sz="1400"/>
            </a:lvl5pPr>
          </a:lstStyle>
          <a:p>
            <a:pPr lvl="0"/>
            <a:r>
              <a:rPr lang="es-ES" noProof="0" smtClean="0"/>
              <a:t>Haga clic para modificar el estilo de texto del patrón</a:t>
            </a:r>
          </a:p>
          <a:p>
            <a:pPr lvl="1"/>
            <a:r>
              <a:rPr lang="es-ES" noProof="0" smtClean="0"/>
              <a:t>Segundo nivel</a:t>
            </a:r>
          </a:p>
          <a:p>
            <a:pPr lvl="2"/>
            <a:r>
              <a:rPr lang="es-ES" noProof="0" smtClean="0"/>
              <a:t>Tercer nivel</a:t>
            </a:r>
          </a:p>
          <a:p>
            <a:pPr lvl="3"/>
            <a:r>
              <a:rPr lang="es-ES" noProof="0" smtClean="0"/>
              <a:t>Cuarto nivel</a:t>
            </a:r>
          </a:p>
          <a:p>
            <a:pPr lvl="4"/>
            <a:r>
              <a:rPr lang="es-ES" noProof="0" smtClean="0"/>
              <a:t>Quinto nivel</a:t>
            </a:r>
            <a:endParaRPr lang="en-GB" noProof="0"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Dos objetos">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268760"/>
            <a:ext cx="4038600" cy="4525963"/>
          </a:xfrm>
        </p:spPr>
        <p:txBody>
          <a:bodyPr>
            <a:normAutofit/>
          </a:bodyPr>
          <a:lstStyle>
            <a:lvl1pPr>
              <a:defRPr sz="2000"/>
            </a:lvl1pPr>
            <a:lvl2pPr>
              <a:defRPr sz="1800"/>
            </a:lvl2pPr>
            <a:lvl3pPr>
              <a:defRPr sz="1600"/>
            </a:lvl3pPr>
            <a:lvl4pPr>
              <a:defRPr sz="1400"/>
            </a:lvl4pPr>
            <a:lvl5pPr>
              <a:defRPr sz="1400"/>
            </a:lvl5pPr>
            <a:lvl6pPr>
              <a:defRPr sz="1800"/>
            </a:lvl6pPr>
            <a:lvl7pPr>
              <a:defRPr sz="1800"/>
            </a:lvl7pPr>
            <a:lvl8pPr>
              <a:defRPr sz="1800"/>
            </a:lvl8pPr>
            <a:lvl9pPr>
              <a:defRPr sz="1800"/>
            </a:lvl9pPr>
          </a:lstStyle>
          <a:p>
            <a:pPr lvl="0"/>
            <a:r>
              <a:rPr lang="es-ES" noProof="0" smtClean="0"/>
              <a:t>Haga clic para modificar el estilo de texto del patrón</a:t>
            </a:r>
          </a:p>
          <a:p>
            <a:pPr lvl="1"/>
            <a:r>
              <a:rPr lang="es-ES" noProof="0" smtClean="0"/>
              <a:t>Segundo nivel</a:t>
            </a:r>
          </a:p>
          <a:p>
            <a:pPr lvl="2"/>
            <a:r>
              <a:rPr lang="es-ES" noProof="0" smtClean="0"/>
              <a:t>Tercer nivel</a:t>
            </a:r>
          </a:p>
          <a:p>
            <a:pPr lvl="3"/>
            <a:r>
              <a:rPr lang="es-ES" noProof="0" smtClean="0"/>
              <a:t>Cuarto nivel</a:t>
            </a:r>
          </a:p>
          <a:p>
            <a:pPr lvl="4"/>
            <a:r>
              <a:rPr lang="es-ES" noProof="0" smtClean="0"/>
              <a:t>Quinto nivel</a:t>
            </a:r>
            <a:endParaRPr lang="en-GB" noProof="0" dirty="0"/>
          </a:p>
        </p:txBody>
      </p:sp>
      <p:sp>
        <p:nvSpPr>
          <p:cNvPr id="4" name="Content Placeholder 3"/>
          <p:cNvSpPr>
            <a:spLocks noGrp="1"/>
          </p:cNvSpPr>
          <p:nvPr>
            <p:ph sz="half" idx="2"/>
          </p:nvPr>
        </p:nvSpPr>
        <p:spPr>
          <a:xfrm>
            <a:off x="4648200" y="1268760"/>
            <a:ext cx="4038600" cy="4525963"/>
          </a:xfrm>
        </p:spPr>
        <p:txBody>
          <a:bodyPr>
            <a:normAutofit/>
          </a:bodyPr>
          <a:lstStyle>
            <a:lvl1pPr>
              <a:defRPr sz="2000"/>
            </a:lvl1pPr>
            <a:lvl2pPr>
              <a:defRPr sz="1800"/>
            </a:lvl2pPr>
            <a:lvl3pPr>
              <a:defRPr sz="1600"/>
            </a:lvl3pPr>
            <a:lvl4pPr>
              <a:defRPr sz="1400"/>
            </a:lvl4pPr>
            <a:lvl5pPr>
              <a:defRPr sz="1400"/>
            </a:lvl5pPr>
            <a:lvl6pPr>
              <a:defRPr sz="1800"/>
            </a:lvl6pPr>
            <a:lvl7pPr>
              <a:defRPr sz="1800"/>
            </a:lvl7pPr>
            <a:lvl8pPr>
              <a:defRPr sz="1800"/>
            </a:lvl8pPr>
            <a:lvl9pPr>
              <a:defRPr sz="1800"/>
            </a:lvl9pPr>
          </a:lstStyle>
          <a:p>
            <a:pPr lvl="0"/>
            <a:r>
              <a:rPr lang="es-ES" noProof="0" smtClean="0"/>
              <a:t>Haga clic para modificar el estilo de texto del patrón</a:t>
            </a:r>
          </a:p>
          <a:p>
            <a:pPr lvl="1"/>
            <a:r>
              <a:rPr lang="es-ES" noProof="0" smtClean="0"/>
              <a:t>Segundo nivel</a:t>
            </a:r>
          </a:p>
          <a:p>
            <a:pPr lvl="2"/>
            <a:r>
              <a:rPr lang="es-ES" noProof="0" smtClean="0"/>
              <a:t>Tercer nivel</a:t>
            </a:r>
          </a:p>
          <a:p>
            <a:pPr lvl="3"/>
            <a:r>
              <a:rPr lang="es-ES" noProof="0" smtClean="0"/>
              <a:t>Cuarto nivel</a:t>
            </a:r>
          </a:p>
          <a:p>
            <a:pPr lvl="4"/>
            <a:r>
              <a:rPr lang="es-ES" noProof="0" smtClean="0"/>
              <a:t>Quinto nivel</a:t>
            </a:r>
            <a:endParaRPr lang="en-GB" noProof="0" dirty="0"/>
          </a:p>
        </p:txBody>
      </p:sp>
      <p:sp>
        <p:nvSpPr>
          <p:cNvPr id="5" name="Date Placeholder 4"/>
          <p:cNvSpPr>
            <a:spLocks noGrp="1"/>
          </p:cNvSpPr>
          <p:nvPr>
            <p:ph type="dt" sz="half" idx="10"/>
          </p:nvPr>
        </p:nvSpPr>
        <p:spPr/>
        <p:txBody>
          <a:bodyPr/>
          <a:lstStyle/>
          <a:p>
            <a:fld id="{C8494317-B68E-2848-973F-665EB0157B76}" type="datetimeFigureOut">
              <a:rPr lang="en-GB" noProof="0" smtClean="0"/>
              <a:t>25/07/2014</a:t>
            </a:fld>
            <a:endParaRPr lang="en-GB" noProof="0" dirty="0"/>
          </a:p>
        </p:txBody>
      </p:sp>
      <p:sp>
        <p:nvSpPr>
          <p:cNvPr id="6" name="Footer Placeholder 5"/>
          <p:cNvSpPr>
            <a:spLocks noGrp="1"/>
          </p:cNvSpPr>
          <p:nvPr>
            <p:ph type="ftr" sz="quarter" idx="11"/>
          </p:nvPr>
        </p:nvSpPr>
        <p:spPr/>
        <p:txBody>
          <a:bodyPr/>
          <a:lstStyle/>
          <a:p>
            <a:endParaRPr lang="en-GB" noProof="0" dirty="0"/>
          </a:p>
        </p:txBody>
      </p:sp>
      <p:sp>
        <p:nvSpPr>
          <p:cNvPr id="7" name="Slide Number Placeholder 6"/>
          <p:cNvSpPr>
            <a:spLocks noGrp="1"/>
          </p:cNvSpPr>
          <p:nvPr>
            <p:ph type="sldNum" sz="quarter" idx="12"/>
          </p:nvPr>
        </p:nvSpPr>
        <p:spPr/>
        <p:txBody>
          <a:bodyPr/>
          <a:lstStyle/>
          <a:p>
            <a:fld id="{08E6D875-7657-4D45-A526-A1588F6C5E7B}" type="slidenum">
              <a:rPr lang="en-GB" noProof="0" smtClean="0"/>
              <a:t>‹#›</a:t>
            </a:fld>
            <a:endParaRPr lang="en-GB" noProof="0" dirty="0"/>
          </a:p>
        </p:txBody>
      </p:sp>
      <p:sp>
        <p:nvSpPr>
          <p:cNvPr id="8" name="Title 1"/>
          <p:cNvSpPr>
            <a:spLocks noGrp="1"/>
          </p:cNvSpPr>
          <p:nvPr>
            <p:ph type="title"/>
          </p:nvPr>
        </p:nvSpPr>
        <p:spPr>
          <a:xfrm>
            <a:off x="1592834" y="242352"/>
            <a:ext cx="6941745" cy="661644"/>
          </a:xfrm>
        </p:spPr>
        <p:txBody>
          <a:bodyPr>
            <a:noAutofit/>
          </a:bodyPr>
          <a:lstStyle>
            <a:lvl1pPr algn="l">
              <a:defRPr sz="2800" b="0"/>
            </a:lvl1pPr>
          </a:lstStyle>
          <a:p>
            <a:r>
              <a:rPr lang="es-ES" noProof="0" smtClean="0"/>
              <a:t>Haga clic para modificar el estilo de título del patrón</a:t>
            </a:r>
            <a:endParaRPr lang="en-GB" noProof="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mparació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457200" y="1268760"/>
            <a:ext cx="4040188" cy="639762"/>
          </a:xfrm>
        </p:spPr>
        <p:txBody>
          <a:bodyPr anchor="b">
            <a:normAutofit/>
          </a:bodyPr>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noProof="0" smtClean="0"/>
              <a:t>Haga clic para modificar el estilo de texto del patrón</a:t>
            </a:r>
          </a:p>
        </p:txBody>
      </p:sp>
      <p:sp>
        <p:nvSpPr>
          <p:cNvPr id="4" name="Content Placeholder 3"/>
          <p:cNvSpPr>
            <a:spLocks noGrp="1"/>
          </p:cNvSpPr>
          <p:nvPr>
            <p:ph sz="half" idx="2"/>
          </p:nvPr>
        </p:nvSpPr>
        <p:spPr>
          <a:xfrm>
            <a:off x="457200" y="1908522"/>
            <a:ext cx="4040188" cy="3951288"/>
          </a:xfrm>
        </p:spPr>
        <p:txBody>
          <a:bodyPr>
            <a:normAutofit/>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es-ES" noProof="0" smtClean="0"/>
              <a:t>Haga clic para modificar el estilo de texto del patrón</a:t>
            </a:r>
          </a:p>
          <a:p>
            <a:pPr lvl="1"/>
            <a:r>
              <a:rPr lang="es-ES" noProof="0" smtClean="0"/>
              <a:t>Segundo nivel</a:t>
            </a:r>
          </a:p>
          <a:p>
            <a:pPr lvl="2"/>
            <a:r>
              <a:rPr lang="es-ES" noProof="0" smtClean="0"/>
              <a:t>Tercer nivel</a:t>
            </a:r>
          </a:p>
          <a:p>
            <a:pPr lvl="3"/>
            <a:r>
              <a:rPr lang="es-ES" noProof="0" smtClean="0"/>
              <a:t>Cuarto nivel</a:t>
            </a:r>
          </a:p>
          <a:p>
            <a:pPr lvl="4"/>
            <a:r>
              <a:rPr lang="es-ES" noProof="0" smtClean="0"/>
              <a:t>Quinto nivel</a:t>
            </a:r>
            <a:endParaRPr lang="en-GB" noProof="0" dirty="0"/>
          </a:p>
        </p:txBody>
      </p:sp>
      <p:sp>
        <p:nvSpPr>
          <p:cNvPr id="5" name="Text Placeholder 4"/>
          <p:cNvSpPr>
            <a:spLocks noGrp="1"/>
          </p:cNvSpPr>
          <p:nvPr>
            <p:ph type="body" sz="quarter" idx="3"/>
          </p:nvPr>
        </p:nvSpPr>
        <p:spPr>
          <a:xfrm>
            <a:off x="4645025" y="1268760"/>
            <a:ext cx="4041775" cy="639762"/>
          </a:xfrm>
        </p:spPr>
        <p:txBody>
          <a:bodyPr anchor="b">
            <a:normAutofit/>
          </a:bodyPr>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noProof="0" smtClean="0"/>
              <a:t>Haga clic para modificar el estilo de texto del patrón</a:t>
            </a:r>
          </a:p>
        </p:txBody>
      </p:sp>
      <p:sp>
        <p:nvSpPr>
          <p:cNvPr id="6" name="Content Placeholder 5"/>
          <p:cNvSpPr>
            <a:spLocks noGrp="1"/>
          </p:cNvSpPr>
          <p:nvPr>
            <p:ph sz="quarter" idx="4"/>
          </p:nvPr>
        </p:nvSpPr>
        <p:spPr>
          <a:xfrm>
            <a:off x="4645025" y="1908522"/>
            <a:ext cx="4041775" cy="3951288"/>
          </a:xfrm>
        </p:spPr>
        <p:txBody>
          <a:bodyPr>
            <a:normAutofit/>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es-ES" noProof="0" smtClean="0"/>
              <a:t>Haga clic para modificar el estilo de texto del patrón</a:t>
            </a:r>
          </a:p>
          <a:p>
            <a:pPr lvl="1"/>
            <a:r>
              <a:rPr lang="es-ES" noProof="0" smtClean="0"/>
              <a:t>Segundo nivel</a:t>
            </a:r>
          </a:p>
          <a:p>
            <a:pPr lvl="2"/>
            <a:r>
              <a:rPr lang="es-ES" noProof="0" smtClean="0"/>
              <a:t>Tercer nivel</a:t>
            </a:r>
          </a:p>
          <a:p>
            <a:pPr lvl="3"/>
            <a:r>
              <a:rPr lang="es-ES" noProof="0" smtClean="0"/>
              <a:t>Cuarto nivel</a:t>
            </a:r>
          </a:p>
          <a:p>
            <a:pPr lvl="4"/>
            <a:r>
              <a:rPr lang="es-ES" noProof="0" smtClean="0"/>
              <a:t>Quinto nivel</a:t>
            </a:r>
            <a:endParaRPr lang="en-GB" noProof="0" dirty="0"/>
          </a:p>
        </p:txBody>
      </p:sp>
      <p:sp>
        <p:nvSpPr>
          <p:cNvPr id="7" name="Date Placeholder 6"/>
          <p:cNvSpPr>
            <a:spLocks noGrp="1"/>
          </p:cNvSpPr>
          <p:nvPr>
            <p:ph type="dt" sz="half" idx="10"/>
          </p:nvPr>
        </p:nvSpPr>
        <p:spPr/>
        <p:txBody>
          <a:bodyPr/>
          <a:lstStyle/>
          <a:p>
            <a:fld id="{C8494317-B68E-2848-973F-665EB0157B76}" type="datetimeFigureOut">
              <a:rPr lang="en-GB" noProof="0" smtClean="0"/>
              <a:t>25/07/2014</a:t>
            </a:fld>
            <a:endParaRPr lang="en-GB" noProof="0" dirty="0"/>
          </a:p>
        </p:txBody>
      </p:sp>
      <p:sp>
        <p:nvSpPr>
          <p:cNvPr id="8" name="Footer Placeholder 7"/>
          <p:cNvSpPr>
            <a:spLocks noGrp="1"/>
          </p:cNvSpPr>
          <p:nvPr>
            <p:ph type="ftr" sz="quarter" idx="11"/>
          </p:nvPr>
        </p:nvSpPr>
        <p:spPr/>
        <p:txBody>
          <a:bodyPr/>
          <a:lstStyle/>
          <a:p>
            <a:endParaRPr lang="en-GB" noProof="0" dirty="0"/>
          </a:p>
        </p:txBody>
      </p:sp>
      <p:sp>
        <p:nvSpPr>
          <p:cNvPr id="9" name="Slide Number Placeholder 8"/>
          <p:cNvSpPr>
            <a:spLocks noGrp="1"/>
          </p:cNvSpPr>
          <p:nvPr>
            <p:ph type="sldNum" sz="quarter" idx="12"/>
          </p:nvPr>
        </p:nvSpPr>
        <p:spPr/>
        <p:txBody>
          <a:bodyPr/>
          <a:lstStyle/>
          <a:p>
            <a:fld id="{08E6D875-7657-4D45-A526-A1588F6C5E7B}" type="slidenum">
              <a:rPr lang="en-GB" noProof="0" smtClean="0"/>
              <a:t>‹#›</a:t>
            </a:fld>
            <a:endParaRPr lang="en-GB" noProof="0" dirty="0"/>
          </a:p>
        </p:txBody>
      </p:sp>
      <p:sp>
        <p:nvSpPr>
          <p:cNvPr id="11" name="Title 1"/>
          <p:cNvSpPr>
            <a:spLocks noGrp="1"/>
          </p:cNvSpPr>
          <p:nvPr>
            <p:ph type="title"/>
          </p:nvPr>
        </p:nvSpPr>
        <p:spPr>
          <a:xfrm>
            <a:off x="1592834" y="242352"/>
            <a:ext cx="6941745" cy="661644"/>
          </a:xfrm>
        </p:spPr>
        <p:txBody>
          <a:bodyPr>
            <a:noAutofit/>
          </a:bodyPr>
          <a:lstStyle>
            <a:lvl1pPr algn="l">
              <a:defRPr sz="2800" b="0"/>
            </a:lvl1pPr>
          </a:lstStyle>
          <a:p>
            <a:r>
              <a:rPr lang="es-ES" noProof="0" smtClean="0"/>
              <a:t>Haga clic para modificar el estilo de título del patrón</a:t>
            </a:r>
            <a:endParaRPr lang="en-GB" noProof="0"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Sólo el título">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C8494317-B68E-2848-973F-665EB0157B76}" type="datetimeFigureOut">
              <a:rPr lang="en-GB" noProof="0" smtClean="0"/>
              <a:t>25/07/2014</a:t>
            </a:fld>
            <a:endParaRPr lang="en-GB" noProof="0" dirty="0"/>
          </a:p>
        </p:txBody>
      </p:sp>
      <p:sp>
        <p:nvSpPr>
          <p:cNvPr id="4" name="Footer Placeholder 3"/>
          <p:cNvSpPr>
            <a:spLocks noGrp="1"/>
          </p:cNvSpPr>
          <p:nvPr>
            <p:ph type="ftr" sz="quarter" idx="11"/>
          </p:nvPr>
        </p:nvSpPr>
        <p:spPr/>
        <p:txBody>
          <a:bodyPr/>
          <a:lstStyle/>
          <a:p>
            <a:endParaRPr lang="en-GB" noProof="0" dirty="0"/>
          </a:p>
        </p:txBody>
      </p:sp>
      <p:sp>
        <p:nvSpPr>
          <p:cNvPr id="5" name="Slide Number Placeholder 4"/>
          <p:cNvSpPr>
            <a:spLocks noGrp="1"/>
          </p:cNvSpPr>
          <p:nvPr>
            <p:ph type="sldNum" sz="quarter" idx="12"/>
          </p:nvPr>
        </p:nvSpPr>
        <p:spPr/>
        <p:txBody>
          <a:bodyPr/>
          <a:lstStyle/>
          <a:p>
            <a:fld id="{08E6D875-7657-4D45-A526-A1588F6C5E7B}" type="slidenum">
              <a:rPr lang="en-GB" noProof="0" smtClean="0"/>
              <a:t>‹#›</a:t>
            </a:fld>
            <a:endParaRPr lang="en-GB" noProof="0" dirty="0"/>
          </a:p>
        </p:txBody>
      </p:sp>
      <p:sp>
        <p:nvSpPr>
          <p:cNvPr id="6" name="Title 1"/>
          <p:cNvSpPr>
            <a:spLocks noGrp="1"/>
          </p:cNvSpPr>
          <p:nvPr>
            <p:ph type="title"/>
          </p:nvPr>
        </p:nvSpPr>
        <p:spPr>
          <a:xfrm>
            <a:off x="1592834" y="242352"/>
            <a:ext cx="6941745" cy="661644"/>
          </a:xfrm>
        </p:spPr>
        <p:txBody>
          <a:bodyPr>
            <a:noAutofit/>
          </a:bodyPr>
          <a:lstStyle>
            <a:lvl1pPr algn="l">
              <a:defRPr sz="2800" b="0"/>
            </a:lvl1pPr>
          </a:lstStyle>
          <a:p>
            <a:r>
              <a:rPr lang="es-ES" noProof="0" smtClean="0"/>
              <a:t>Haga clic para modificar el estilo de título del patrón</a:t>
            </a:r>
            <a:endParaRPr lang="en-GB" noProof="0"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8494317-B68E-2848-973F-665EB0157B76}" type="datetimeFigureOut">
              <a:rPr lang="en-GB" noProof="0" smtClean="0"/>
              <a:t>25/07/2014</a:t>
            </a:fld>
            <a:endParaRPr lang="en-GB" noProof="0" dirty="0"/>
          </a:p>
        </p:txBody>
      </p:sp>
      <p:sp>
        <p:nvSpPr>
          <p:cNvPr id="3" name="Footer Placeholder 2"/>
          <p:cNvSpPr>
            <a:spLocks noGrp="1"/>
          </p:cNvSpPr>
          <p:nvPr>
            <p:ph type="ftr" sz="quarter" idx="11"/>
          </p:nvPr>
        </p:nvSpPr>
        <p:spPr/>
        <p:txBody>
          <a:bodyPr/>
          <a:lstStyle/>
          <a:p>
            <a:endParaRPr lang="en-GB" noProof="0" dirty="0"/>
          </a:p>
        </p:txBody>
      </p:sp>
      <p:sp>
        <p:nvSpPr>
          <p:cNvPr id="4" name="Slide Number Placeholder 3"/>
          <p:cNvSpPr>
            <a:spLocks noGrp="1"/>
          </p:cNvSpPr>
          <p:nvPr>
            <p:ph type="sldNum" sz="quarter" idx="12"/>
          </p:nvPr>
        </p:nvSpPr>
        <p:spPr/>
        <p:txBody>
          <a:bodyPr/>
          <a:lstStyle/>
          <a:p>
            <a:fld id="{08E6D875-7657-4D45-A526-A1588F6C5E7B}" type="slidenum">
              <a:rPr lang="en-GB" noProof="0" smtClean="0"/>
              <a:t>‹#›</a:t>
            </a:fld>
            <a:endParaRPr lang="en-GB" noProof="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cSld name="1_Title Only">
    <p:spTree>
      <p:nvGrpSpPr>
        <p:cNvPr id="1" name=""/>
        <p:cNvGrpSpPr/>
        <p:nvPr/>
      </p:nvGrpSpPr>
      <p:grpSpPr>
        <a:xfrm>
          <a:off x="0" y="0"/>
          <a:ext cx="0" cy="0"/>
          <a:chOff x="0" y="0"/>
          <a:chExt cx="0" cy="0"/>
        </a:xfrm>
      </p:grpSpPr>
      <p:sp>
        <p:nvSpPr>
          <p:cNvPr id="2" name="Title 1"/>
          <p:cNvSpPr>
            <a:spLocks noGrp="1"/>
          </p:cNvSpPr>
          <p:nvPr>
            <p:ph type="title"/>
          </p:nvPr>
        </p:nvSpPr>
        <p:spPr>
          <a:xfrm>
            <a:off x="1603597" y="253114"/>
            <a:ext cx="6898696" cy="618597"/>
          </a:xfrm>
        </p:spPr>
        <p:txBody>
          <a:bodyPr>
            <a:normAutofit/>
          </a:bodyPr>
          <a:lstStyle>
            <a:lvl1pPr algn="l" defTabSz="457200" rtl="0" eaLnBrk="1" latinLnBrk="0" hangingPunct="1">
              <a:spcBef>
                <a:spcPct val="0"/>
              </a:spcBef>
              <a:buNone/>
              <a:defRPr lang="en-US" sz="2800" b="0" kern="1200" dirty="0" smtClean="0">
                <a:solidFill>
                  <a:schemeClr val="tx1"/>
                </a:solidFill>
                <a:latin typeface="+mj-lt"/>
                <a:ea typeface="+mj-ea"/>
                <a:cs typeface="+mj-cs"/>
              </a:defRPr>
            </a:lvl1pPr>
          </a:lstStyle>
          <a:p>
            <a:r>
              <a:rPr lang="nl-BE" smtClean="0"/>
              <a:t>Click to edit Master title style</a:t>
            </a:r>
            <a:endParaRPr lang="en-US" dirty="0"/>
          </a:p>
        </p:txBody>
      </p:sp>
      <p:sp>
        <p:nvSpPr>
          <p:cNvPr id="3" name="Date Placeholder 2"/>
          <p:cNvSpPr>
            <a:spLocks noGrp="1"/>
          </p:cNvSpPr>
          <p:nvPr>
            <p:ph type="dt" sz="half" idx="10"/>
          </p:nvPr>
        </p:nvSpPr>
        <p:spPr/>
        <p:txBody>
          <a:bodyPr/>
          <a:lstStyle/>
          <a:p>
            <a:fld id="{C8494317-B68E-2848-973F-665EB0157B76}" type="datetimeFigureOut">
              <a:rPr lang="en-US" smtClean="0"/>
              <a:t>7/25/2014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8E6D875-7657-4D45-A526-A1588F6C5E7B}" type="slidenum">
              <a:rPr lang="en-US" smtClean="0"/>
              <a:t>‹#›</a:t>
            </a:fld>
            <a:endParaRPr lang="en-US"/>
          </a:p>
        </p:txBody>
      </p:sp>
    </p:spTree>
    <p:extLst>
      <p:ext uri="{BB962C8B-B14F-4D97-AF65-F5344CB8AC3E}">
        <p14:creationId xmlns:p14="http://schemas.microsoft.com/office/powerpoint/2010/main" val="99131311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smtClean="0"/>
              <a:t>Haga clic para modificar el estilo de título del patrón</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8494317-B68E-2848-973F-665EB0157B76}" type="datetimeFigureOut">
              <a:rPr lang="en-GB" noProof="0" smtClean="0"/>
              <a:t>25/07/2014</a:t>
            </a:fld>
            <a:endParaRPr lang="en-GB" noProof="0" dirty="0"/>
          </a:p>
        </p:txBody>
      </p:sp>
      <p:sp>
        <p:nvSpPr>
          <p:cNvPr id="5" name="Footer Placeholder 4"/>
          <p:cNvSpPr>
            <a:spLocks noGrp="1"/>
          </p:cNvSpPr>
          <p:nvPr>
            <p:ph type="ftr" sz="quarter" idx="3"/>
          </p:nvPr>
        </p:nvSpPr>
        <p:spPr>
          <a:xfrm>
            <a:off x="6552000" y="6356350"/>
            <a:ext cx="213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noProof="0" dirty="0"/>
          </a:p>
        </p:txBody>
      </p:sp>
      <p:sp>
        <p:nvSpPr>
          <p:cNvPr id="6" name="Slide Number Placeholder 5"/>
          <p:cNvSpPr>
            <a:spLocks noGrp="1"/>
          </p:cNvSpPr>
          <p:nvPr>
            <p:ph type="sldNum" sz="quarter" idx="4"/>
          </p:nvPr>
        </p:nvSpPr>
        <p:spPr>
          <a:xfrm>
            <a:off x="3124200" y="6356350"/>
            <a:ext cx="28944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fld id="{08E6D875-7657-4D45-A526-A1588F6C5E7B}" type="slidenum">
              <a:rPr lang="en-GB" noProof="0" smtClean="0"/>
              <a:pPr/>
              <a:t>‹#›</a:t>
            </a:fld>
            <a:endParaRPr lang="en-GB" noProof="0" dirty="0"/>
          </a:p>
        </p:txBody>
      </p:sp>
      <p:pic>
        <p:nvPicPr>
          <p:cNvPr id="10" name="Picture 2"/>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0" y="0"/>
            <a:ext cx="9144000" cy="15430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2" name="Picture 2"/>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6816234" y="6056791"/>
            <a:ext cx="2300356" cy="655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Text Placeholder 2"/>
          <p:cNvSpPr>
            <a:spLocks noGrp="1"/>
          </p:cNvSpPr>
          <p:nvPr>
            <p:ph type="body" idx="1"/>
          </p:nvPr>
        </p:nvSpPr>
        <p:spPr>
          <a:xfrm>
            <a:off x="457200" y="1268414"/>
            <a:ext cx="8229600" cy="4857750"/>
          </a:xfrm>
          <a:prstGeom prst="rect">
            <a:avLst/>
          </a:prstGeom>
        </p:spPr>
        <p:txBody>
          <a:bodyPr vert="horz" lIns="91440" tIns="45720" rIns="91440" bIns="45720" rtlCol="0">
            <a:normAutofit/>
          </a:bodyPr>
          <a:lstStyle/>
          <a:p>
            <a:pPr lvl="0"/>
            <a:r>
              <a:rPr lang="es-ES" noProof="0" smtClean="0"/>
              <a:t>Haga clic para modificar el estilo de texto del patrón</a:t>
            </a:r>
          </a:p>
          <a:p>
            <a:pPr lvl="1"/>
            <a:r>
              <a:rPr lang="es-ES" noProof="0" smtClean="0"/>
              <a:t>Segundo nivel</a:t>
            </a:r>
          </a:p>
          <a:p>
            <a:pPr lvl="2"/>
            <a:r>
              <a:rPr lang="es-ES" noProof="0" smtClean="0"/>
              <a:t>Tercer nivel</a:t>
            </a:r>
          </a:p>
          <a:p>
            <a:pPr lvl="3"/>
            <a:r>
              <a:rPr lang="es-ES" noProof="0" smtClean="0"/>
              <a:t>Cuarto nivel</a:t>
            </a:r>
          </a:p>
          <a:p>
            <a:pPr lvl="4"/>
            <a:r>
              <a:rPr lang="es-ES" noProof="0" smtClean="0"/>
              <a:t>Quinto nivel</a:t>
            </a:r>
            <a:endParaRPr lang="en-GB" noProof="0"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2" r:id="rId3"/>
    <p:sldLayoutId id="2147483653" r:id="rId4"/>
    <p:sldLayoutId id="2147483654" r:id="rId5"/>
    <p:sldLayoutId id="2147483655" r:id="rId6"/>
    <p:sldLayoutId id="2147483656" r:id="rId7"/>
  </p:sldLayoutIdLst>
  <p:timing>
    <p:tnLst>
      <p:par>
        <p:cTn id="1" dur="indefinite" restart="never" nodeType="tmRoot"/>
      </p:par>
    </p:tnLst>
  </p:timing>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24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0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18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16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14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8" Type="http://schemas.microsoft.com/office/2007/relationships/hdphoto" Target="../media/hdphoto1.wdp"/><Relationship Id="rId3" Type="http://schemas.openxmlformats.org/officeDocument/2006/relationships/hyperlink" Target="http://www.google.nl/url?sa=i&amp;rct=j&amp;q=&amp;esrc=s&amp;frm=1&amp;source=images&amp;cd=&amp;cad=rja&amp;docid=GlgTspyDWVDNOM&amp;tbnid=hhc1V0aACpz-XM:&amp;ved=0CAUQjRw&amp;url=http://www.teradatatech.com/?page_id=2&amp;ei=o-j9Uq3LDPPa0QWC6IDQDw&amp;bvm=bv.61190604,d.d2k&amp;psig=AFQjCNFSS8be472Huwz0IMf3K3CA5X0FNA&amp;ust=1392458258976919" TargetMode="External"/><Relationship Id="rId7" Type="http://schemas.openxmlformats.org/officeDocument/2006/relationships/image" Target="../media/image8.png"/><Relationship Id="rId2" Type="http://schemas.openxmlformats.org/officeDocument/2006/relationships/notesSlide" Target="../notesSlides/notesSlide2.xml"/><Relationship Id="rId1" Type="http://schemas.openxmlformats.org/officeDocument/2006/relationships/slideLayout" Target="../slideLayouts/slideLayout5.xml"/><Relationship Id="rId6" Type="http://schemas.openxmlformats.org/officeDocument/2006/relationships/image" Target="../media/image7.png"/><Relationship Id="rId5" Type="http://schemas.openxmlformats.org/officeDocument/2006/relationships/image" Target="../media/image6.png"/><Relationship Id="rId10" Type="http://schemas.microsoft.com/office/2007/relationships/hdphoto" Target="../media/hdphoto2.wdp"/><Relationship Id="rId4" Type="http://schemas.openxmlformats.org/officeDocument/2006/relationships/image" Target="../media/image5.gif"/><Relationship Id="rId9" Type="http://schemas.openxmlformats.org/officeDocument/2006/relationships/image" Target="../media/image9.png"/></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7" Type="http://schemas.openxmlformats.org/officeDocument/2006/relationships/image" Target="../media/image11.png"/><Relationship Id="rId2" Type="http://schemas.openxmlformats.org/officeDocument/2006/relationships/notesSlide" Target="../notesSlides/notesSlide3.xml"/><Relationship Id="rId1" Type="http://schemas.openxmlformats.org/officeDocument/2006/relationships/slideLayout" Target="../slideLayouts/slideLayout5.xml"/><Relationship Id="rId6" Type="http://schemas.openxmlformats.org/officeDocument/2006/relationships/image" Target="../media/image10.png"/><Relationship Id="rId5" Type="http://schemas.openxmlformats.org/officeDocument/2006/relationships/image" Target="../media/image7.png"/><Relationship Id="rId4" Type="http://schemas.openxmlformats.org/officeDocument/2006/relationships/image" Target="../media/image5.gif"/></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2.emf"/><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smtClean="0"/>
              <a:t>Business Models and Exploitation</a:t>
            </a:r>
            <a:endParaRPr lang="en-GB" dirty="0"/>
          </a:p>
        </p:txBody>
      </p:sp>
      <p:sp>
        <p:nvSpPr>
          <p:cNvPr id="3" name="Subtitle 2"/>
          <p:cNvSpPr>
            <a:spLocks noGrp="1"/>
          </p:cNvSpPr>
          <p:nvPr>
            <p:ph type="subTitle" idx="1"/>
          </p:nvPr>
        </p:nvSpPr>
        <p:spPr/>
        <p:txBody>
          <a:bodyPr>
            <a:normAutofit/>
          </a:bodyPr>
          <a:lstStyle/>
          <a:p>
            <a:r>
              <a:rPr lang="tr-TR" b="1" dirty="0"/>
              <a:t>Heritiana Ranaivoson</a:t>
            </a:r>
            <a:endParaRPr lang="en-US" b="1" dirty="0"/>
          </a:p>
          <a:p>
            <a:r>
              <a:rPr lang="de-DE" sz="1600" dirty="0" err="1" smtClean="0"/>
              <a:t>hranaivo@vub.ac.be</a:t>
            </a:r>
            <a:endParaRPr lang="de-DE" sz="1600" dirty="0" smtClean="0"/>
          </a:p>
          <a:p>
            <a:r>
              <a:rPr lang="de-DE" dirty="0" smtClean="0"/>
              <a:t>WP500 Leader</a:t>
            </a:r>
            <a:endParaRPr lang="en-US" dirty="0"/>
          </a:p>
        </p:txBody>
      </p:sp>
      <p:pic>
        <p:nvPicPr>
          <p:cNvPr id="5" name="Picture 4"/>
          <p:cNvPicPr>
            <a:picLocks noChangeAspect="1"/>
          </p:cNvPicPr>
          <p:nvPr/>
        </p:nvPicPr>
        <p:blipFill>
          <a:blip r:embed="rId2"/>
          <a:stretch>
            <a:fillRect/>
          </a:stretch>
        </p:blipFill>
        <p:spPr>
          <a:xfrm>
            <a:off x="6594107" y="6165304"/>
            <a:ext cx="2092693" cy="505817"/>
          </a:xfrm>
          <a:prstGeom prst="rect">
            <a:avLst/>
          </a:prstGeom>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p:txBody>
          <a:bodyPr/>
          <a:lstStyle/>
          <a:p>
            <a:r>
              <a:rPr lang="en-GB" dirty="0" smtClean="0"/>
              <a:t>Questions?</a:t>
            </a:r>
            <a:endParaRPr lang="en-GB" dirty="0"/>
          </a:p>
        </p:txBody>
      </p:sp>
      <p:sp>
        <p:nvSpPr>
          <p:cNvPr id="5" name="4 Subtítulo"/>
          <p:cNvSpPr>
            <a:spLocks noGrp="1"/>
          </p:cNvSpPr>
          <p:nvPr>
            <p:ph type="subTitle" idx="1"/>
          </p:nvPr>
        </p:nvSpPr>
        <p:spPr/>
        <p:txBody>
          <a:bodyPr/>
          <a:lstStyle/>
          <a:p>
            <a:endParaRPr lang="en-GB"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ight Arrow 7"/>
          <p:cNvSpPr/>
          <p:nvPr/>
        </p:nvSpPr>
        <p:spPr>
          <a:xfrm>
            <a:off x="5778500" y="2258580"/>
            <a:ext cx="215900" cy="2718092"/>
          </a:xfrm>
          <a:prstGeom prst="rightArrow">
            <a:avLst/>
          </a:prstGeom>
        </p:spPr>
        <p:style>
          <a:lnRef idx="1">
            <a:schemeClr val="dk1"/>
          </a:lnRef>
          <a:fillRef idx="3">
            <a:schemeClr val="dk1"/>
          </a:fillRef>
          <a:effectRef idx="2">
            <a:schemeClr val="dk1"/>
          </a:effectRef>
          <a:fontRef idx="minor">
            <a:schemeClr val="lt1"/>
          </a:fontRef>
        </p:style>
        <p:txBody>
          <a:bodyPr rtlCol="0" anchor="ctr"/>
          <a:lstStyle/>
          <a:p>
            <a:pPr algn="ctr"/>
            <a:endParaRPr lang="en-US">
              <a:solidFill>
                <a:prstClr val="white"/>
              </a:solidFill>
              <a:latin typeface="Calibri"/>
            </a:endParaRPr>
          </a:p>
        </p:txBody>
      </p:sp>
      <p:sp>
        <p:nvSpPr>
          <p:cNvPr id="2" name="Title 1"/>
          <p:cNvSpPr>
            <a:spLocks noGrp="1"/>
          </p:cNvSpPr>
          <p:nvPr>
            <p:ph type="title"/>
          </p:nvPr>
        </p:nvSpPr>
        <p:spPr/>
        <p:txBody>
          <a:bodyPr>
            <a:normAutofit/>
          </a:bodyPr>
          <a:lstStyle/>
          <a:p>
            <a:r>
              <a:rPr lang="en-US" dirty="0" smtClean="0"/>
              <a:t>Open Collaboration and Exploitation (WP500)</a:t>
            </a:r>
            <a:endParaRPr lang="en-US" dirty="0"/>
          </a:p>
        </p:txBody>
      </p:sp>
      <p:sp>
        <p:nvSpPr>
          <p:cNvPr id="3" name="Rectangle 2"/>
          <p:cNvSpPr/>
          <p:nvPr/>
        </p:nvSpPr>
        <p:spPr>
          <a:xfrm>
            <a:off x="481309" y="5014480"/>
            <a:ext cx="4228931" cy="504000"/>
          </a:xfrm>
          <a:prstGeom prst="rect">
            <a:avLst/>
          </a:prstGeom>
          <a:solidFill>
            <a:schemeClr val="accent2">
              <a:lumMod val="75000"/>
            </a:schemeClr>
          </a:solidFill>
          <a:ln>
            <a:solidFill>
              <a:schemeClr val="tx1"/>
            </a:solidFill>
          </a:ln>
          <a:effectLst>
            <a:outerShdw blurRad="63500" sx="102000" sy="102000" algn="ctr"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solidFill>
                  <a:prstClr val="white"/>
                </a:solidFill>
                <a:latin typeface="Calibri"/>
              </a:rPr>
              <a:t>Task 570: </a:t>
            </a:r>
            <a:r>
              <a:rPr lang="en-GB" dirty="0">
                <a:solidFill>
                  <a:prstClr val="white"/>
                </a:solidFill>
                <a:latin typeface="Calibri"/>
              </a:rPr>
              <a:t>Plan to move into FI-PPP Phase 3</a:t>
            </a:r>
            <a:endParaRPr lang="en-US" dirty="0">
              <a:solidFill>
                <a:prstClr val="white"/>
              </a:solidFill>
              <a:latin typeface="Calibri"/>
            </a:endParaRPr>
          </a:p>
        </p:txBody>
      </p:sp>
      <p:sp>
        <p:nvSpPr>
          <p:cNvPr id="4" name="Rectangle 3"/>
          <p:cNvSpPr/>
          <p:nvPr/>
        </p:nvSpPr>
        <p:spPr>
          <a:xfrm>
            <a:off x="477447" y="1795322"/>
            <a:ext cx="4241630" cy="504000"/>
          </a:xfrm>
          <a:prstGeom prst="rect">
            <a:avLst/>
          </a:prstGeom>
          <a:solidFill>
            <a:schemeClr val="accent2">
              <a:lumMod val="75000"/>
            </a:schemeClr>
          </a:solidFill>
          <a:ln>
            <a:solidFill>
              <a:schemeClr val="tx1"/>
            </a:solidFill>
          </a:ln>
          <a:effectLst>
            <a:outerShdw blurRad="63500" sx="102000" sy="102000" algn="ctr"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solidFill>
                  <a:prstClr val="white"/>
                </a:solidFill>
                <a:latin typeface="Calibri"/>
              </a:rPr>
              <a:t>Task 510: </a:t>
            </a:r>
            <a:r>
              <a:rPr lang="en-GB" dirty="0">
                <a:solidFill>
                  <a:prstClr val="white"/>
                </a:solidFill>
                <a:latin typeface="Calibri"/>
              </a:rPr>
              <a:t>Ecosystem incubation</a:t>
            </a:r>
            <a:endParaRPr lang="en-US" dirty="0">
              <a:solidFill>
                <a:prstClr val="white"/>
              </a:solidFill>
              <a:latin typeface="Calibri"/>
            </a:endParaRPr>
          </a:p>
        </p:txBody>
      </p:sp>
      <p:sp>
        <p:nvSpPr>
          <p:cNvPr id="13" name="Rectangle 12"/>
          <p:cNvSpPr/>
          <p:nvPr/>
        </p:nvSpPr>
        <p:spPr>
          <a:xfrm>
            <a:off x="477446" y="2501900"/>
            <a:ext cx="4245493" cy="504000"/>
          </a:xfrm>
          <a:prstGeom prst="rect">
            <a:avLst/>
          </a:prstGeom>
          <a:solidFill>
            <a:schemeClr val="tx2">
              <a:lumMod val="75000"/>
            </a:schemeClr>
          </a:solidFill>
          <a:ln>
            <a:solidFill>
              <a:schemeClr val="tx1"/>
            </a:solidFill>
          </a:ln>
          <a:effectLst>
            <a:outerShdw blurRad="63500" sx="102000" sy="102000" algn="ctr"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solidFill>
                  <a:prstClr val="white"/>
                </a:solidFill>
                <a:latin typeface="Calibri"/>
              </a:rPr>
              <a:t> Task 520: </a:t>
            </a:r>
            <a:r>
              <a:rPr lang="en-GB" dirty="0">
                <a:solidFill>
                  <a:prstClr val="white"/>
                </a:solidFill>
                <a:latin typeface="Calibri"/>
              </a:rPr>
              <a:t>Business Models</a:t>
            </a:r>
            <a:endParaRPr lang="en-US" dirty="0">
              <a:solidFill>
                <a:prstClr val="white"/>
              </a:solidFill>
              <a:latin typeface="Calibri"/>
            </a:endParaRPr>
          </a:p>
        </p:txBody>
      </p:sp>
      <p:sp>
        <p:nvSpPr>
          <p:cNvPr id="14" name="Rectangle 13"/>
          <p:cNvSpPr/>
          <p:nvPr/>
        </p:nvSpPr>
        <p:spPr>
          <a:xfrm>
            <a:off x="477446" y="3104496"/>
            <a:ext cx="4241631" cy="504000"/>
          </a:xfrm>
          <a:prstGeom prst="rect">
            <a:avLst/>
          </a:prstGeom>
          <a:solidFill>
            <a:schemeClr val="tx2">
              <a:lumMod val="75000"/>
            </a:schemeClr>
          </a:solidFill>
          <a:ln>
            <a:solidFill>
              <a:schemeClr val="tx1"/>
            </a:solidFill>
          </a:ln>
          <a:effectLst>
            <a:outerShdw blurRad="63500" sx="102000" sy="102000" algn="ctr"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solidFill>
                  <a:prstClr val="white"/>
                </a:solidFill>
                <a:latin typeface="Calibri"/>
              </a:rPr>
              <a:t>Task 550: </a:t>
            </a:r>
            <a:r>
              <a:rPr lang="en-GB" dirty="0" smtClean="0">
                <a:solidFill>
                  <a:prstClr val="white"/>
                </a:solidFill>
                <a:latin typeface="Calibri"/>
              </a:rPr>
              <a:t>Exploitation and IPR</a:t>
            </a:r>
            <a:endParaRPr lang="en-US" dirty="0">
              <a:solidFill>
                <a:prstClr val="white"/>
              </a:solidFill>
              <a:latin typeface="Calibri"/>
            </a:endParaRPr>
          </a:p>
        </p:txBody>
      </p:sp>
      <p:sp>
        <p:nvSpPr>
          <p:cNvPr id="17" name="Rectangle 16"/>
          <p:cNvSpPr/>
          <p:nvPr/>
        </p:nvSpPr>
        <p:spPr>
          <a:xfrm>
            <a:off x="477446" y="3701608"/>
            <a:ext cx="4241631" cy="504000"/>
          </a:xfrm>
          <a:prstGeom prst="rect">
            <a:avLst/>
          </a:prstGeom>
          <a:solidFill>
            <a:schemeClr val="tx2">
              <a:lumMod val="75000"/>
            </a:schemeClr>
          </a:solidFill>
          <a:ln>
            <a:solidFill>
              <a:schemeClr val="tx1"/>
            </a:solidFill>
          </a:ln>
          <a:effectLst>
            <a:outerShdw blurRad="63500" sx="102000" sy="102000" algn="ctr"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solidFill>
                  <a:prstClr val="white"/>
                </a:solidFill>
                <a:latin typeface="Calibri"/>
              </a:rPr>
              <a:t>Task 530: </a:t>
            </a:r>
            <a:r>
              <a:rPr lang="en-GB" dirty="0">
                <a:solidFill>
                  <a:prstClr val="white"/>
                </a:solidFill>
                <a:latin typeface="Calibri"/>
              </a:rPr>
              <a:t>Policy and regulation</a:t>
            </a:r>
            <a:endParaRPr lang="en-US" dirty="0">
              <a:solidFill>
                <a:prstClr val="white"/>
              </a:solidFill>
              <a:latin typeface="Calibri"/>
            </a:endParaRPr>
          </a:p>
        </p:txBody>
      </p:sp>
      <p:sp>
        <p:nvSpPr>
          <p:cNvPr id="18" name="Rectangle 17"/>
          <p:cNvSpPr/>
          <p:nvPr/>
        </p:nvSpPr>
        <p:spPr>
          <a:xfrm>
            <a:off x="477446" y="4305028"/>
            <a:ext cx="4232793" cy="504000"/>
          </a:xfrm>
          <a:prstGeom prst="rect">
            <a:avLst/>
          </a:prstGeom>
          <a:solidFill>
            <a:schemeClr val="tx2">
              <a:lumMod val="75000"/>
            </a:schemeClr>
          </a:solidFill>
          <a:ln>
            <a:solidFill>
              <a:schemeClr val="tx1"/>
            </a:solidFill>
          </a:ln>
          <a:effectLst>
            <a:outerShdw blurRad="63500" sx="102000" sy="102000" algn="ctr"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solidFill>
                  <a:prstClr val="white"/>
                </a:solidFill>
                <a:latin typeface="Calibri"/>
              </a:rPr>
              <a:t>Task 540: Standardization</a:t>
            </a:r>
          </a:p>
        </p:txBody>
      </p:sp>
      <p:sp>
        <p:nvSpPr>
          <p:cNvPr id="45" name="Rectangle 44"/>
          <p:cNvSpPr/>
          <p:nvPr/>
        </p:nvSpPr>
        <p:spPr>
          <a:xfrm>
            <a:off x="4906836" y="1795322"/>
            <a:ext cx="719264" cy="3727450"/>
          </a:xfrm>
          <a:prstGeom prst="rect">
            <a:avLst/>
          </a:prstGeom>
          <a:solidFill>
            <a:schemeClr val="accent2">
              <a:lumMod val="75000"/>
            </a:schemeClr>
          </a:solidFill>
          <a:ln>
            <a:solidFill>
              <a:schemeClr val="tx1"/>
            </a:solidFill>
          </a:ln>
          <a:effectLst>
            <a:outerShdw blurRad="63500" sx="102000" sy="102000" algn="ctr"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vert="vert" rtlCol="0" anchor="ctr"/>
          <a:lstStyle/>
          <a:p>
            <a:pPr algn="ctr"/>
            <a:r>
              <a:rPr lang="en-US" dirty="0">
                <a:solidFill>
                  <a:prstClr val="white"/>
                </a:solidFill>
                <a:latin typeface="Calibri"/>
              </a:rPr>
              <a:t>Task 560: </a:t>
            </a:r>
            <a:r>
              <a:rPr lang="en-GB" dirty="0">
                <a:solidFill>
                  <a:prstClr val="white"/>
                </a:solidFill>
                <a:latin typeface="Calibri"/>
              </a:rPr>
              <a:t>Dissemination</a:t>
            </a:r>
            <a:endParaRPr lang="en-US" dirty="0">
              <a:solidFill>
                <a:prstClr val="white"/>
              </a:solidFill>
              <a:latin typeface="Calibri"/>
            </a:endParaRPr>
          </a:p>
        </p:txBody>
      </p:sp>
      <p:sp>
        <p:nvSpPr>
          <p:cNvPr id="51" name="Rectangle 50"/>
          <p:cNvSpPr/>
          <p:nvPr/>
        </p:nvSpPr>
        <p:spPr>
          <a:xfrm>
            <a:off x="6110648" y="1795322"/>
            <a:ext cx="2448000" cy="820878"/>
          </a:xfrm>
          <a:prstGeom prst="rect">
            <a:avLst/>
          </a:prstGeom>
          <a:ln/>
          <a:effectLst>
            <a:softEdge rad="50800"/>
          </a:effectLst>
        </p:spPr>
        <p:style>
          <a:lnRef idx="2">
            <a:schemeClr val="accent5">
              <a:shade val="50000"/>
            </a:schemeClr>
          </a:lnRef>
          <a:fillRef idx="1">
            <a:schemeClr val="accent5"/>
          </a:fillRef>
          <a:effectRef idx="0">
            <a:schemeClr val="accent5"/>
          </a:effectRef>
          <a:fontRef idx="minor">
            <a:schemeClr val="lt1"/>
          </a:fontRef>
        </p:style>
        <p:txBody>
          <a:bodyPr rtlCol="0" anchor="ctr"/>
          <a:lstStyle/>
          <a:p>
            <a:r>
              <a:rPr lang="en-US" dirty="0">
                <a:solidFill>
                  <a:prstClr val="white"/>
                </a:solidFill>
                <a:latin typeface="Calibri"/>
              </a:rPr>
              <a:t>1. Mobilizing application and service developers</a:t>
            </a:r>
          </a:p>
        </p:txBody>
      </p:sp>
      <p:sp>
        <p:nvSpPr>
          <p:cNvPr id="53" name="Rectangle 52"/>
          <p:cNvSpPr/>
          <p:nvPr/>
        </p:nvSpPr>
        <p:spPr>
          <a:xfrm>
            <a:off x="6110648" y="2704658"/>
            <a:ext cx="2448000" cy="1918142"/>
          </a:xfrm>
          <a:prstGeom prst="rect">
            <a:avLst/>
          </a:prstGeom>
          <a:ln/>
          <a:effectLst>
            <a:softEdge rad="50800"/>
          </a:effectLst>
        </p:spPr>
        <p:style>
          <a:lnRef idx="2">
            <a:schemeClr val="accent5">
              <a:shade val="50000"/>
            </a:schemeClr>
          </a:lnRef>
          <a:fillRef idx="1">
            <a:schemeClr val="accent5"/>
          </a:fillRef>
          <a:effectRef idx="0">
            <a:schemeClr val="accent5"/>
          </a:effectRef>
          <a:fontRef idx="minor">
            <a:schemeClr val="lt1"/>
          </a:fontRef>
        </p:style>
        <p:txBody>
          <a:bodyPr rtlCol="0" anchor="ctr"/>
          <a:lstStyle/>
          <a:p>
            <a:r>
              <a:rPr lang="en-US" dirty="0">
                <a:solidFill>
                  <a:prstClr val="white"/>
                </a:solidFill>
                <a:latin typeface="Calibri"/>
              </a:rPr>
              <a:t>2. Fostering and demonstrating potential for innovation of </a:t>
            </a:r>
            <a:r>
              <a:rPr lang="en-US" dirty="0" smtClean="0">
                <a:solidFill>
                  <a:prstClr val="white"/>
                </a:solidFill>
                <a:latin typeface="Calibri"/>
              </a:rPr>
              <a:t>FIspace </a:t>
            </a:r>
            <a:r>
              <a:rPr lang="en-US" dirty="0">
                <a:solidFill>
                  <a:prstClr val="white"/>
                </a:solidFill>
                <a:latin typeface="Calibri"/>
              </a:rPr>
              <a:t>related to market impact in the food and logistics sector</a:t>
            </a:r>
          </a:p>
        </p:txBody>
      </p:sp>
      <p:sp>
        <p:nvSpPr>
          <p:cNvPr id="54" name="Rectangle 53"/>
          <p:cNvSpPr/>
          <p:nvPr/>
        </p:nvSpPr>
        <p:spPr>
          <a:xfrm>
            <a:off x="6110648" y="4701972"/>
            <a:ext cx="2448000" cy="820800"/>
          </a:xfrm>
          <a:prstGeom prst="rect">
            <a:avLst/>
          </a:prstGeom>
          <a:ln/>
          <a:effectLst>
            <a:softEdge rad="50800"/>
          </a:effectLst>
        </p:spPr>
        <p:style>
          <a:lnRef idx="2">
            <a:schemeClr val="accent5">
              <a:shade val="50000"/>
            </a:schemeClr>
          </a:lnRef>
          <a:fillRef idx="1">
            <a:schemeClr val="accent5"/>
          </a:fillRef>
          <a:effectRef idx="0">
            <a:schemeClr val="accent5"/>
          </a:effectRef>
          <a:fontRef idx="minor">
            <a:schemeClr val="lt1"/>
          </a:fontRef>
        </p:style>
        <p:txBody>
          <a:bodyPr rtlCol="0" anchor="ctr"/>
          <a:lstStyle/>
          <a:p>
            <a:r>
              <a:rPr lang="en-US" dirty="0">
                <a:solidFill>
                  <a:prstClr val="white"/>
                </a:solidFill>
                <a:latin typeface="Calibri"/>
              </a:rPr>
              <a:t>3. Plan to move to Phase 3</a:t>
            </a:r>
          </a:p>
        </p:txBody>
      </p:sp>
      <p:sp>
        <p:nvSpPr>
          <p:cNvPr id="6" name="TextBox 5"/>
          <p:cNvSpPr txBox="1"/>
          <p:nvPr/>
        </p:nvSpPr>
        <p:spPr>
          <a:xfrm>
            <a:off x="6769100" y="1212334"/>
            <a:ext cx="1164464" cy="369332"/>
          </a:xfrm>
          <a:prstGeom prst="rect">
            <a:avLst/>
          </a:prstGeom>
          <a:noFill/>
        </p:spPr>
        <p:txBody>
          <a:bodyPr wrap="none" rtlCol="0">
            <a:spAutoFit/>
          </a:bodyPr>
          <a:lstStyle/>
          <a:p>
            <a:r>
              <a:rPr lang="en-US" u="sng" dirty="0">
                <a:solidFill>
                  <a:prstClr val="black"/>
                </a:solidFill>
                <a:latin typeface="Calibri"/>
              </a:rPr>
              <a:t>Objectives</a:t>
            </a:r>
          </a:p>
        </p:txBody>
      </p:sp>
      <p:sp>
        <p:nvSpPr>
          <p:cNvPr id="22" name="TextBox 21"/>
          <p:cNvSpPr txBox="1"/>
          <p:nvPr/>
        </p:nvSpPr>
        <p:spPr>
          <a:xfrm>
            <a:off x="2120900" y="1212334"/>
            <a:ext cx="697627" cy="369332"/>
          </a:xfrm>
          <a:prstGeom prst="rect">
            <a:avLst/>
          </a:prstGeom>
          <a:noFill/>
        </p:spPr>
        <p:txBody>
          <a:bodyPr wrap="none" rtlCol="0">
            <a:spAutoFit/>
          </a:bodyPr>
          <a:lstStyle/>
          <a:p>
            <a:r>
              <a:rPr lang="en-US" u="sng" dirty="0">
                <a:solidFill>
                  <a:prstClr val="black"/>
                </a:solidFill>
                <a:latin typeface="Calibri"/>
              </a:rPr>
              <a:t>Tasks</a:t>
            </a:r>
          </a:p>
        </p:txBody>
      </p:sp>
    </p:spTree>
    <p:extLst>
      <p:ext uri="{BB962C8B-B14F-4D97-AF65-F5344CB8AC3E}">
        <p14:creationId xmlns:p14="http://schemas.microsoft.com/office/powerpoint/2010/main" val="39355006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2"/>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51"/>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3"/>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4"/>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7"/>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8"/>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53"/>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54"/>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45"/>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3" grpId="0" animBg="1"/>
      <p:bldP spid="4" grpId="0" animBg="1"/>
      <p:bldP spid="13" grpId="0" animBg="1"/>
      <p:bldP spid="14" grpId="0" animBg="1"/>
      <p:bldP spid="17" grpId="0" animBg="1"/>
      <p:bldP spid="18" grpId="0" animBg="1"/>
      <p:bldP spid="45" grpId="0" animBg="1"/>
      <p:bldP spid="51" grpId="0" animBg="1"/>
      <p:bldP spid="53" grpId="0" animBg="1"/>
      <p:bldP spid="54" grpId="0" animBg="1"/>
      <p:bldP spid="6" grpId="0"/>
      <p:bldP spid="22"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Right Arrow 20"/>
          <p:cNvSpPr/>
          <p:nvPr/>
        </p:nvSpPr>
        <p:spPr>
          <a:xfrm>
            <a:off x="6084168" y="2498454"/>
            <a:ext cx="2477480" cy="841867"/>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nl-NL" dirty="0"/>
          </a:p>
        </p:txBody>
      </p:sp>
      <p:sp>
        <p:nvSpPr>
          <p:cNvPr id="19" name="Right Arrow 18"/>
          <p:cNvSpPr/>
          <p:nvPr/>
        </p:nvSpPr>
        <p:spPr>
          <a:xfrm>
            <a:off x="3347864" y="2495133"/>
            <a:ext cx="2329113" cy="841867"/>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nl-NL" dirty="0"/>
          </a:p>
        </p:txBody>
      </p:sp>
      <p:sp>
        <p:nvSpPr>
          <p:cNvPr id="2" name="Title 1"/>
          <p:cNvSpPr>
            <a:spLocks noGrp="1"/>
          </p:cNvSpPr>
          <p:nvPr>
            <p:ph type="title"/>
          </p:nvPr>
        </p:nvSpPr>
        <p:spPr/>
        <p:txBody>
          <a:bodyPr/>
          <a:lstStyle/>
          <a:p>
            <a:r>
              <a:rPr lang="nl-NL" dirty="0" err="1" smtClean="0"/>
              <a:t>FIspace</a:t>
            </a:r>
            <a:r>
              <a:rPr lang="nl-NL" dirty="0" smtClean="0"/>
              <a:t> approach </a:t>
            </a:r>
            <a:r>
              <a:rPr lang="nl-NL" dirty="0" err="1" smtClean="0"/>
              <a:t>for</a:t>
            </a:r>
            <a:r>
              <a:rPr lang="nl-NL" dirty="0" smtClean="0"/>
              <a:t> Software </a:t>
            </a:r>
            <a:r>
              <a:rPr lang="nl-NL" dirty="0" err="1" smtClean="0"/>
              <a:t>Mass</a:t>
            </a:r>
            <a:r>
              <a:rPr lang="nl-NL" dirty="0" smtClean="0"/>
              <a:t> </a:t>
            </a:r>
            <a:r>
              <a:rPr lang="nl-NL" dirty="0" err="1" smtClean="0"/>
              <a:t>Customisation</a:t>
            </a:r>
            <a:endParaRPr lang="nl-NL" dirty="0"/>
          </a:p>
        </p:txBody>
      </p:sp>
      <p:sp>
        <p:nvSpPr>
          <p:cNvPr id="4" name="Isosceles Triangle 3"/>
          <p:cNvSpPr/>
          <p:nvPr/>
        </p:nvSpPr>
        <p:spPr>
          <a:xfrm flipV="1">
            <a:off x="2051720" y="1514436"/>
            <a:ext cx="2232248" cy="2345577"/>
          </a:xfrm>
          <a:prstGeom prst="triangl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nl-NL" dirty="0"/>
          </a:p>
        </p:txBody>
      </p:sp>
      <p:sp>
        <p:nvSpPr>
          <p:cNvPr id="5" name="Isosceles Triangle 4"/>
          <p:cNvSpPr/>
          <p:nvPr/>
        </p:nvSpPr>
        <p:spPr>
          <a:xfrm flipV="1">
            <a:off x="5292080" y="2018456"/>
            <a:ext cx="1656184" cy="1628631"/>
          </a:xfrm>
          <a:prstGeom prst="triangl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nl-NL" dirty="0"/>
          </a:p>
        </p:txBody>
      </p:sp>
      <p:sp>
        <p:nvSpPr>
          <p:cNvPr id="6" name="AutoShape 2" descr="data:image/jpeg;base64,/9j/4AAQSkZJRgABAQAAAQABAAD/2wCEAAkGBxISEhQUEBAUFBUSFBAUFQ8QEBQUDxAPFBIWFhQUFBQYHCggGBolHBQUITEhJSkrLi4uFx8zOjQsNygtLysBCgoKDg0OGxAQGi8kICQ3MC80NDExNywsLCsvLDctLCwsLi83LC42LCwsNCwxLCwsLCw3LS0sLDcsLCwsLCwsLP/AABEIAL8BCQMBIgACEQEDEQH/xAAcAAADAAMBAQEAAAAAAAAAAAAAAQIEBQYDBwj/xABCEAACAQIEAwQFBwkJAQAAAAAAAQIDESExQVEEEmEFBhNxIjKBkaFSU5KxwdHSBxUWQmJyk7PwFCMkM0NjgrLhNP/EABoBAQADAQEBAAAAAAAAAAAAAAADBAUCAQb/xAAtEQEBAAEDAgQEBQUAAAAAAAAAAQIDBBESMQUhQWETIlHRUnGBkfEUMqGxwf/aAAwDAQACEQMRAD8A+4ibBslXv0ALXxLBITYA2Ta+IJPXIsAFJ2BsmKeoAo43LATYBKViVHG4RW5YATKVhtiitwCMSgJb94BKVgjGwRW5QAS5aBJ7ZhFbgEI2KAlvYAb0CMbDSGAEN3wBu+RSQBFWGBEnfIAbvgVFAkMAIbuDd8ikgBIYNk86ASxzLQCbAGyVjmFr4lgAmwk7EpXxAEr5lgKUrAEmSlfFglqWAEyYSlYFHUASviUBMpWAJS2BLUIxKACZS2CUrBGNgBR1KAmUtACUthqIoxsUAEylsJy0KjGwBGNhgQ3fAAcioxsEVYYAQ3jbQG74FRQAlYYEXuAXvgPkQ0hgJslLHoCxzLABOVgbJSvmA0igE2AOQop6iSvmWACchSYrbgTGe+PsbK8RdfczB7Q43waTmo8zXIuW9r80ks7dTWfpFN5Uo+TqP8JT3G/2+3y6dXLi9+1c3KRv3WWWPuYRnvf3M0VPt2TfpUkuvO/wmeu0JNXjCL6c7+450/Ettqf25c/pfsdUbDxF19zJdVZY+5mirdu1I4eCv4j/AAkrvBP5lfxH+EivjGzl4uf+L9jrjoIz3v7mPxF19zOf/SGfzMf4j/CYHF9+qdP1nST+T415e5Rue4+L7TK8Y58/pfs9mUvZ1rqrL7Gj0itziuG/KNwLi3Um4yu1aNOrNNb35V/SNp2f327Pq2UeKgm7K1VSp3e15pIu4a+nnJZXfRlxzxXREN3yBy2x8ilElchIYEOWwA3fIpIFGwwAh45A37ikrAA2DZF8egA8cixJA2ANi50LPyHyIChSYSdiUsbgCV8SwFKVgCTJSviOMcSgAmTsEpWCMQBLUbGTOQGi7wVLUH50/wDvE0NKSNx27hQl50/+8TQU6q1PkfH8OrcY/lP91Dqd2V4n9aHrT4twazX1GNFxeuJ7y4ZyyaMrT2+c+bHu55bOnVhVVpYPc0fefi/7HRlVa5slFXwlOWSv8fJM9fBnF5YGn7+8/EcG6cE5zpzhUUYq83FJqSSWeEr+wv4YYbiya84y+v19qk0+MspMnzzju1q/EO9ao2n+onamuiisPeRSgkTwfZvETdocPVk+lOVl5tqy9p1XZnces/S4iSgvm4NSqPo3kviak0Lx04ziNjG44xzZ51UiKlVptNcrTacdYtPI85VTiYWVJco7r8mne+VCrDha826NVqNNyf8Ak1X6qT+Q3hbRtdT7MflapPZ26rNPc/S3d7jnxHC8PVedWjRnL96UE5fFs19nqW49N9GfuMZLzGwcsbFRjYEhlxXBDd8AbvkUgCKsMCHjkAXvgUkMTYDIvcHjkWAkhibJ8RAEU9SwFJgDZMVuCV8ywAmTHJiSviwCK3KAmT2AJPbMVsMRpajYHN94/wD55edP+ZE5WV7XOp7zP/Dy86f8yJyfO7WPlvHOPjzn8P8A2q+r3UnrbL4HpT4mSyZ4ITl0/wDDFl47I234fth5Nc1umNjPpzpTtKKXN8TmUjY9kySmuqa+37DS2e6yupjjl5zn1S6WXzTlv2jErPYypS2MaqrH0taMcd3o7rQrt1KTUKut/UqP9q2T6nBT7I4hVVSdJqcsr+q0s5c2Vj7BVNbxTaZBlpy+aWV8w7b7Hnw7jzSUlJP0o3spLNY+Z+gu5FLl7P4NPP8As3Dv304v7T4x3tTrVaHDU8Zzml5SqNQh9bPv3DUVCEYRyhGMV5RVl9RPtceLah175SPQht6A3jbQpKxcVgkNsCL420ALvTIpIEhgJsnG/QM8GUkAJA2MhY5gCv7CuVbAkMBSlYlR1CKepYATKVglIIrcAjHUoCZSAJSsEY2CK3KACZS0CT01CK3A1VbhYyTjNJp2vF4ZO6Mb8zUPm4/Sf3nQEyeiIs9HTzvOeMv5zl5ZK599kUMvDj9J/eOPYtBf6cfpP7zoIrcwOOnFySb9W97bvQ4/pdD8GP7Q6Z9Gv/M9D5uP0n95P5qo/qwSeNpczwdvMyWqbybMzs+UVeKfVbvA9m10J5zCftCST0aKnK2D0+s8a0jbdt8A/wDMpq/yorN/tJHPusnqR5Ti8LWN5nKoQve5zveWvONObpP0oLmV1dNRd5K3lc23GcdZWjmYHBcK61RR3xk9oLP+upHfPyiSeXnWL+SvuvVq1/zhxUWkruipKzqVGreIl8hLBb+w+tN3wMbheI5klk17LroZdi5p4TCcRUzyuV5CQwZDd8jtyMykgsDYDZGYZ5ZF2ABNg2Ss+gBa5YCbAGyfEBfAqwDFJilKwKOoAlfMoCZSsASewJb5hGOpQATJ7BKVgjGwAlrqUBMpATOb0VyOd/IfvR6xjYoDEq1ZtW8OXndZGJKm9KMn7UbRy0HGNgNWqP8AsS+kjG4/iIUY89SDglk+ZXb2S1ZvZSsrvJY36Hyvt/taXE1nJv0FdQjoo723eZPt9H4uXsh1tX4c9294ft+txVWNOPoUo+lO2M5RjpKWl3bBdRcdXo16cqtCXMqU/DnJZSyd1uryWJy64iUacqcMPEfpzWbprKC2Wd9zZ/k6jH/F0ajXJF0pu+C5U5Xbe1oxJ91tZdO2enb7odvuLM5L6thwHYNSqubCEXlKWMmt0tjd0uCpcJTlJv0UrzqyzdtPuXUw+wu9seJ4qdGMLUbWpVMpTqRd5exrJacvXDV9/uNdStDhov0KdqlT9qo/Ui/JY/8AJbFXS2dmpMbP4WdTdS4XKMfiO8NWrK9K9KCd429d2ycn9n1m47N721I2XER5l85BWmvOOT9ljm6EEjNpUlI08tHT444Z2Ornzzy+g8JxcKsVKnJSi9Vp0ezMhI+d8LWqcPPnpP8Aei/Vmtn9+h3fZ3HRrU1OGTzTzjJZxfUz9bR6POdl7S1evyvdlXI16AncpIgTBIGxsjMAWOeRSQxNgFyVjmFrlgCAUmR4nQCorcoCW9swCUggtwitygAmUtAk9git8wCK3KAmT2AUnoVFAkMAIbvgEnsUkARQwIk9gNd3jqNcNW5cHySx6PB/WfL4o+vcVw6qQlB5TjKL9qsfJuIoSpylCatKDcX5o0djZxYobyXmVCRhTVRzqQhJxjVjT8VrWMW7Rv1enQzfIuKL6mdC9PldPBwacbaNO6LlVdSpUqzVpVJOTW2y9isiSl0POJzy95vHC4vY2HDVDXo9IVLHmU5MbxW2q2aPfunxbhXdO/o1U8P9yKun7k/galcQ/YZHYOPFUbfKb9ijJv4FfPD5LKnwz+ecPoomwbJxv0MlpjPEsEhNgDZKxd9ASeuRaABSdgbJinqARWpYABMnYFHUIRsUAEzlYJSCEbACiUBMpaAEpWBRsEY2KACZSFJ6FRVgCMbDAhu+ADbxsOMbBFDADl+9nYLrf3lJf3iXpRX+pFLT9pfE6Vu+BNWLtgd6epcMuqOM8JnOK+RqNsPg80ykdf212L4jcrWl8pLPzWpzXEdm1I/q3S1jj8DV0tzhn7Vnamhnh7xjJlxIHcnQPQm5F7nrRpSm7Qi5Pohbx3JC5jrO5PZjxrzVrpxpp6p+tL7F7SOxe6ywnxDTtiqUXe/7z+xHWxisLYJYWWSSKG53Ms6cV7b6Fl6sjWOZaATZnrpshY5glfEsAE2EnYlK+IAlfMsBSdgCTI53sOK1LACW9NQk9gS1AIrcoCZPYAb2CK3GojACG75Dk3oNRAEhgTJsBN3yKSBRsMAIeOQN49CkrAFhsCL49AFKNzznwcHoe6QwNXxHYtKWcU/NJmBU7sUnior6joM/IpI6meU7Vzccb3jm/wBGoLKMfcei7Ha1t5HQkLHM8uVvevZjJ2jA4LhJRzeBsUgSGePSbJSx6Ascy0ACbsDZKV8wBJ3LATYA5ExT1BK+ZYAApMjme3wAqMbFAS3oASloEY2HFDACJS0Bu+BUUARjYYEN3yAJPQqKsCGAEN3wB45FIAihgyHjkAN3wKSGJsBnnmN45FgCATZNr4gLM9AE3YAbISuNLG5YAKTCTsSljcASviWApSsASdiYq+I4rEoAJlKw3KwoxAUY6lgAEyew0hRjYoAIk9glIqMbACQwIlLGwBJvQpIIqwwAht6ZA3jYqKsAJDbAhu7sAO9+hSQJDATZON+gs8C0gBIGxnmsQHj7CkhoGAmyVfUSxPQAQrg2SlcAinqWApMAbJir5hFXxLABNhJkxWoDitygJm7AEnsT6RUVqUB//9k=">
            <a:hlinkClick r:id="rId3"/>
          </p:cNvPr>
          <p:cNvSpPr>
            <a:spLocks noChangeAspect="1" noChangeArrowheads="1"/>
          </p:cNvSpPr>
          <p:nvPr/>
        </p:nvSpPr>
        <p:spPr bwMode="auto">
          <a:xfrm>
            <a:off x="0" y="-1822450"/>
            <a:ext cx="5257800" cy="379095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nl-NL" dirty="0"/>
          </a:p>
        </p:txBody>
      </p:sp>
      <p:pic>
        <p:nvPicPr>
          <p:cNvPr id="4104" name="Picture 8" descr="http://www.large-icons.com/stock-icons/large-user/programmer-icon.gif"/>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20700" y="4078393"/>
            <a:ext cx="1613560" cy="1613561"/>
          </a:xfrm>
          <a:prstGeom prst="rect">
            <a:avLst/>
          </a:prstGeom>
          <a:noFill/>
          <a:extLst>
            <a:ext uri="{909E8E84-426E-40DD-AFC4-6F175D3DCCD1}">
              <a14:hiddenFill xmlns:a14="http://schemas.microsoft.com/office/drawing/2010/main">
                <a:solidFill>
                  <a:srgbClr val="FFFFFF"/>
                </a:solidFill>
              </a14:hiddenFill>
            </a:ext>
          </a:extLst>
        </p:spPr>
      </p:pic>
      <p:sp>
        <p:nvSpPr>
          <p:cNvPr id="8" name="AutoShape 10" descr="data:image/jpeg;base64,/9j/4AAQSkZJRgABAQAAAQABAAD/2wCEAAkGBxQTEhUUEhQWFhQVFhcVFhQXGBgVFBYVFhUWGRcUFBUYHSggGBolHBQVIjEhJSkrLi4vFx8zODMsNygtLiwBCgoKDg0OGxAQGywkICQsLCwsLCwsLCwsLCwsLywsLCwsLCwsLCwsLCwsLCwsLCwsLCwsLCwsLCwsLCwsLCwsLP/AABEIAI0BZgMBEQACEQEDEQH/xAAcAAACAgMBAQAAAAAAAAAAAAAABQQGAgMHAQj/xABGEAABAwEEBgYHBwMDAQkAAAABAAIDEQQFEiEGMUFRYZETFSJScdEHFDKBobHBI0JygqKy8DNi4UNjkiQIFhc1U1Rzs8L/xAAbAQEAAwEBAQEAAAAAAAAAAAAAAgMEBQEGB//EADcRAAIBAwIEBAQEBQQDAAAAAAABAgMEERIhEzFBUQUiYXEygZGhIzPB0RRCseHwBhUkUjRi8f/aAAwDAQACEQMRAD8A7igBACAEAIAQAgBACAEAIAQAgBACAEAIAQAgBACAEAIAQAgBACAEAIAQHlUB6gBACAEAIAQAgBACAEAIAQAgBACAEAIAQAgF15W8xUJIDSQKnViOwnYufcXNSEsRWxdCCkjFl58B8R5qmPiT6ok6JubeLd3xCuj4hB80QdFm1tsbv+BV8buk+pHhyNjZ2nURzVsasJcmjxxa6GYVhEwllDaV2r1LIyZMkB1FeDJkgBACAEAIAQFe0r0ws9hb9ocUhFWxN9o8T3RxKi5JEowbOQXz6Y7a5xMIjhbsbh6R3vc7X7gFFSbJOKRV7T6Tb2e4uNrc3gxkbWj3Yfmp5IYLToh6XrZG4C2AWiKtC4NayZg7wwgB9NxFeK81EtGTut2XhHaImTQuD43gOa4bjv3HgpECUgBACAEB4SgKNpL6T7JZiWRnp5AaUYewCNheAanwBWyjY1am7WEUzrRXIpDtOb1tryyygtzpSGLFh/FI7byW9WdvSWan3ZQ605fCR7Ky9JbSInzWlr6irXVb2T97XTirNNtGGpJNENVRy07nlptF52aQxeszmQBuQ7eZ1A50zOW+qlGFtUjq0rB5KdSLxkvl0Wu+YxG6RkNpZI3EaObG9ni4ZGtdgPiufUjaSb0txNMZVVjbJdbLaS5rS9hY4gEtJBoT92o2rntYe25emSV4eggBACAEAIAQAgBACAEAIAQAgBAR54w4FrgC05EHMEHYViqbyZNFVvG7ZbN24KyQ6zEc3M/AdZb8lhrW6e6Lo1O4WG82SajR3dOv3b1ilBxe5dzJwcogzEh3qWpnmDJspH8p8lONWS5M8cUV/wBItvLbC7MgvexjczXXiND4NX03gWqpJylucvxJqEMI57dWmFsgphlL2j7snbHud7Q5r6KpaUp9MexyoXFSPUvlwek2J9G2hpiPe9qPnSrfeFzq3h0o7w3NtO+i9pbF9slsZI0OY4OB1EEEHwIyK58ouLwzbGSksokKJIEAICuae6TNu+yPmyMh7ETT96Qg0rwABJ8F42epZOFXfopeN5k2hxwtkOLpJHUDs9YAzos7mkzUoNrcbSeiS0hhPTROf92gdSnEnavOL6HvCz1KXeF0vgkMcrSHNNCD8/AqUamojKnpN9is+YptRs8ijqfogvIxTyWMn7OQGaMd17aY2jxFD+UqdOXQhVjjc64rSkEAIDVaZ2saXvcGtaCXOOQAGslepNvCDeDiulmmdpvKR9msLJDAMiGVxyZ/fI9ltdnNdehawopTqNZ9THUqObxE9uHQO1wOZNJZWvIP9KrCQADkQ40GwZV1lTqXdKScFLHqRVKa3aOi6O3HM1/S2jotdWQxtIZDlQdHQhtczU0J4rn160HHTDPq+5ohCWcyHdmuqNji4AlxJdVxLiC4kkNrqGeoLPKpJrBNQSeTK2XbHL7bATka6jkQQKjOlQMuCRqSjyZ7KClzJbRRQJA5tRQ5g7EAm9Yks8hEnas5phlrnESaYJN7NVHbK571dpU1tz7d/Yhlxe/IchUkz1ACAEAIAQAgBACAEAIAQAgBAaXHMrDP42TXI8UEelO0ysbI6PY0BxdU0y2HOnkqK0Fq27F1NvAuu6+3Cgf2hv2jzWKUOxcPoLS14q01+fvCr3R7g3Ar08KH6U7bWSKzg/0243/jfqHuaP1L73wW34dDLPmvEq2qppXQouFdfBz8nrBmh7knXXfk9lfigeW72HON34m6vfrVVShCqsSRZTqyg/KzqmhvpChtZEUn2U+xpPZf/wDG7/8AJz8Vx7mxnSWqO6/zmdajdKez2ZdwVgNR6gOE/wDaBvAunjhr2YosdNmOQn6MChJ7lkF1OkXDCI7PEwZBjGN5NAXMpvOfdnRkhiCriGCi+lC5WyRCYDtNyJ3jimcPJJLKwcosbjWm6vwNFpe6MkeZZLsvMWe12aYn2Zowd+F7gx/6XOXlPmSq4wfRS0GQEAIDkfpJ0l9YtLbCxzhAx7RaZGMdIakjINbWoFQPxOG5dS0oaYcR8+hlqz1PT06mq49I47PO9lhs0cUZBaS/EZHOYw0qagNq4DLeVZUtnOCdSTb+xBVcS8qOnOvVrLO2aQ62tJAGZcRqDea5nCcqmiJq1pRyzy6b5bPTCxwyqa0yO7XmfBKtF0+bPIVFInC0tLsIPa/m1Q0vGSepZwbQVE9PUAIDCWMOBa4Agggg6iDkQUTxujx77FX0VvilonsEh7dnNYSdb7OaYc9pbXDXdRaq9Pyxqrk+fuV05buHYtayloIAQAgBACAEAIAQAgBACAEBHfrKwS+NlnQ0snBNK57tv+VJ03jKPFJciielCctEZB++P2OWF/mtPsXx+FFVsN4A61CcS1MsF32k1BBWeSLEWewWijXyvHYiaXuoMzQVAHHJaLGlxKqcnhLG75Z6FFzNQg+5y622K0Wm1yB7ftnkyOB1BpoRnuAIC+1l4rZ0LNXGvyck13zjHvlM+VdvXq13DHm5isWRxjMlOwHBhd/cRWnwXQlc0lXVDPnackvRNLP1ZQoScHUxtnHzNLW5hX4Ipke1lepEkQ6L3BNPB3H0T3xaLRZn9OcQjcGMkNcbhhqQ47aVArzXz3iNKFOotPXmde0nKcNy9LAaz549NudtmO5rByYPNUt+YvivKdau6SsbCNrWnmAVy4PB0WtiY16vUiDQv0jgElmlae4TyC9e6PFsz5sNvcXVaaAufq3VdTP3Lco4RgcssyntRcH55gE14jNepYDeT6w0bt4nslnmH+rDG/3uYCRzKmVDJAL79tpige5lC/JkYOoyPIawHhicFOnHVLBGTwhfovcUdjiwN7UjzimlPtSSHW4k7K1oFZWquo89Oi7IjCCiio6T3daPX3FoLmPb0jcDaANYM2mmtwPvOILdbzp8Lcz1Iy1mm4NIGsc42iMzF5FM6lpAIDQ078gp1qDaWh4IwqJfEjodnu+Nr+ka0tdQ5VyFdfZGVVzJVJNaWzWoLOUR7JiFokyLWnPPMHiDzU54dNEI51saNoNSp5lp7jXmAYHXWp1Ups8ab0B4ZF7gHGdKI5LrvOOdmcL3mUPPtDE/7eGop2cLqgHguxRauKDi+a2/ZmSa4csna4ZA4BwzDgCDvBFQVxcYNhmgBACAEAIAQAgBACAEAIAQEK0yUxLl1Z/iOPqWpeXJTdIJCXB2YNBQ1+IXTtOWDFXe+RHpxeGCzWZ0jekxYQ6p7XsOzB35Km3t41byrF9v1LpVXCjBlYsohl/pShrj/pynCa7mu1FSr+GVI/CTp3cXzG1ks87HAYHZ6iM28wuXUtpp4aNkaseaZcG3l0bWRUqK1eRtdT5LleKzWj+Gg+W8vV9vkewep62vY0yWiITOl1O6PCfBtT9RyXLjOtO2hafy68r3eF9sfckqcIzlW64x9Msg3fdrTZ4Y3amuE0w4gF2HjmWjwXYuvF5/7hcV6b3ceFT9E2o5+icvdmGFni2hGS66pfd/2KFaYi17g4UIcajcddF+p204VKMZQeU0sPv6nytROM2msPIqmNStKQTNLghJH0ToLdXq1ihjIo7Djf8AjecRr4Vp7l8rd1eJWk/82PoLeGimkP1nLj549MrgbbMPw88AVEviNEPhOkaOWjFZYHd6GM/oC5Mnpm16nTh5opjQSKSkHEWaW2gtsNrLdYs0xB3Ho3Z+7WrqUszS9SmqsRbPm0mjRTZ9RX6rpnMRIggPRyO/tK8JJH0T6Dry6a6omk1dC98J4BpxNH/F7VMrL+gFF9OBkhaa0DnycKsbQV98gPiFbT6shLoZRyr1oZNokUWj0R3g2Jlqs9YY/tXP+0DQHCQNBaajXXMZrRDVKnLd7FUsKS25jyaejSQMRAJAGs0GocVnUd8FrexFum92Txte0gE5FlRia7aCFOpRdOWGQhUUlkm9Iq8E8gZF7gZMXSpgGh8ylg8yc99Ms7PVYA6hcbQKDbhMcgcRzHwW6wT1yfoU1+Rc/Rxbelu2zOOsRhhrn7HZ1/lCxXUdNaS9S2k8wRZVQWAgBACAEAIAQAgBACAEAIBbbfvLi1X+O/cvXwFYvWJzm5DJgqfCq6ltJR+ZirJtexUfSM3/AKWzDcR/9bld4e/+dV9v1R5X/wDHh7/oc/6Pl8F3kzCWg2+Sz9GbNM7BhAd2sbce4tOQy4KilBVM8Rbls5OGNLGrNNJgQJ7PBJWmeEsfr11BPyVdTwW0rb6d/ZP9mexvasC9tuyzzNxNa5pLC4AE6qVzBXzlx4PbpNpYx2Z1KdzN4E9xONCRm4ioFdZ8dy+HrqLklJ4Wd32OhUys4RTtKbs6CmOTHPIS54b7LR4nOpJ+C/Vv9P8Ai3+4KSo09NGmlGLfNv2W2y5+6Pjr604GHOWZybbRWC1fTGDI00Tuv1i2QxEVa59X/gaC51fcKe9Z7qpwqUpGi3hxKiifRYXyZ9GeFAfO3phuWaKY2h4DGTyO6OMvxy9kCr30FGgk5NBNFTJYeS5S2wNfRJfwkgNlc77SCpYNronGuX4XEjwIXNvaeHrXU3WdXPkZ0ASLHrN2k8kYHtcxwq1zS1w2YSKGvuKlGbzsQmljc+db6uvoJ3xA42AkMcM6tBIHIbdWveu5Sqa45ONVpunLBss8gw4DllQ13HL6qTCZdPQTfssFuNjoXRTg1HdfG2okHAtFD+VTRW1g+iF6RKdpvfkdlnsxmJayRszMWsNcOjcC6mdKArXbUnUjJL0KaktLTJMFpBzBqCKg7xsK8cT3JJbMo4PRFprJSBstCehlY/I0dStMj4kLRa/Hp7plVb4c9h7ZrcJGte32XAOHgRVZ5QcXhlqlncR3hdVmiDpiXRuLg4Oacw6uQjbxrSm5aYVqk8R5lMqcIpsqkGmEzXNJlkcAc2uw0cNxOtbZWsGuSRQq0k+Ze7nvxlpYXR17NAdwcWgkCuulaVXNqUXTeGa4VFLkRNKdJGWSLG7NzjRjAaOcdp4AKVCg6ssI8qVFFEPRrSZtqixapGnC9urtYQ6rRtFCPipVqDpv0PIVNRy/0kPl9eInLiPaiAPYEZccIaNh7JrxC6FtjheXBRUzq3Oueh3/AMsj3Y5aeHSFcq+/OfyNND4C7LIXAgBACAEAIAQAgBACAEAIBXbT7S4VZ/jv3NK+AUOIwuDs251G5bqfNNGZ8nkqmmlmxWdjaVIa0jZQhp+NKrRZzxezfp+qIVI5t0VS6LOHwyxuyrm0027DXxpzXYrS0zUkZaa1QaYpEJa7CdYNOS3QaayjLLK2YzuqzY542lpfV7atGsiufwV05aacnnGxCCzNI65dzHgvBbQFr/25U3hfP12tPyOvTT1FL0Hnc+NpJOqhO0kGnuX5v4nBRm8H0D3Hd6XFG9wmfV5ZG5uEgEEkGhI35n4Kzw3xu4t6LtKTUVOcW5bprllez2yc24s6dWfElu0msHNb3uwwOaxxq/A1zh3S77vuFOa/Y/DPEoeIU5Vqa8upxi+6XX5vJ8dc27oSUXzwm/TPQu/ofuvty2gjUBGw+Paef2D3lZvFqu0YL3/Y3eGU8tzOqLiHYPCgPnb05Xg99uDC7EyNlG4WlrGvJONocScbgMNSNVaUVcs5LI8jn9226SzSsmidhkYajjva4bQRkQoNKS0vkSTcXk7Folp+22uLPVi17WguIcCwkmlBlUbeS5te1VPfJ0KFxKexcnWN0raOOFh1tbrI3OO5Z1hPYm5HD/Sazo7aA0UABp4VoutbfCzHcveJV3zmi0mVssPo80vF32np3RCWrDHmaODSQSWnVXsjXsTkecz6duC8jaYI5jE+LpBiEclA8A6iQNVRmpESj+m6w47LDIchHNQmlcpGlufCtF0PDpYqNd1/Qz3CzEXaDWp3qUJe/GRiGLbha8gNNc8gAFbcR/EeCMHsWdloWfSWZMbU1srHRvza8UIGumv6KmtX/h4cXGcdicKfFejPMWwwztY2KKeKNjWhrXOjc91BqqcVNVNi59Lx+0qz88Gs9crBon4dXjHytEWXQO0yPD5LWHmuLNriPyjFQe5d2N/TSxGH3Rz3byb3ZF/8M5f/AHDP+DvNT/3KP/V/Uj/CvuPtFtE5bL0gdM17X4TQNcCCK55naD8FmuLqNXG3Itp0nHO4l0h9HVotUrpH2tlDUMaY3dhlTRoo5XUr+FOOFAhK3cnlshWH0XWqGXpYrYxrgCAeicaVbStC6mpey8QhKOlx+5KNBrfJI0i9G1ptcrJJLTECxjWUbE6lQSSfa2kk02KNO+hTi0ov6/2PXRb6l70Quz1KyRWcnGWA1eBhBJcSSAdWtYa1TiTci2EdKwOfWOCqJES13wxhoczuGzxWC68QpW70vd9kaaNtOos8kbLBeQlJABG1TtLxXCbUWvc8rUHS5snLYUAgBACAEAIAQAgBAKrWc3L5+4f48vc1R+BCq0nI8f5mt1DoZ6nJld0zeSxtajJmY4g1V9kv+VL2/UjWeaKK3Z7HGDQFxryHiutKcmjNGEU9jTeEYo1lCXg4i7Zn4e5abZvOc7diivyx1PbpvA2eQEAZntGmYG2h2LbUoqrDBlp1XTlku1waQdNaBEwkgxy66ihAy1rmXFo4UZSZvo3KnUUULtFrvEbGx5VDdZ112mvivym/qylNye259Ip75Q2hkeZCyQijaGg1EbD8FjlGKhqh1LMLTlCjS24HTOjfGB7VJBShIJb2ydtAKUX1v+lv9QU7GnVo1m945hzays+XHq3nPfmcDxPw+VeUJQXXf543+R0C5bI2NnZaACa0G86z/Ny+gtadSlbwp1HmSW7f1+x69Lk3FYWRirz0wlJocIBdTIE0BO4mhpyQHE/ShcFolkE009nqAQIRJI4x1OpjSM676N8Fmqan1NdGlKS8qZzk6OvdrcANp1nkoqeDYvDpvm0jqPo5uFkNlje32nuc8uOsjINr7h8VguarlM9hTjDKiXqacMaXONA0VJ4BZlvsGjiHpAx2yYysbTDk1u0t48V1qL0bFlbw+UqSa+Lt+hSX2SQZGN+6hadfDLNaVJPqcp0akXhxf0Gd26L2qUjDC5o7z+wBxzz+COaRZTtK0+UfqfS3o/aGWRkfrMloez2zL7bTT2KHMNGypPipRkpLYqr0J0ZYmv7k/Sy6Ba7JNBtew4TueM2H/kArqNR06imZpx1Rwcc0Cmczp4XEVa4PArm0mrZG0Oqjm/Ndm5SeJIyU30LfHaaLK4luRpdLsUrN1T+0rJcryr3RbS5/Ixvm6nMq5mY3eS+VvfDHDM6W67djuWl6peSpz7mi6b9fEcL6uZu+838PkqLLxGVDEZbx/p7F9zYxqrVHZ/Zlus87XtDmEEHb57l9LTqRqR1QeUcKcJQemSwzYrCAIAQAgBAV6+9IMNWQmp1F+wcG7zxXFvfE1H8Ojz6vt7ep1bSw1eery7fuK7rsMkzttK5neuZa2VS5ll8urNtzcQoRwufYulgsgjIaNjPqvpqVONNqEeSRw5zc8yfcnq8qBACAEAIAQAgBAeFAJrxd7a+buX+NL3Ncfy0In22mRFR8f8q2jcaeZmkxVpUQ5rKbQ3L8pXRsJp3EpehGt+SiuNhO+gJ/mS7bkjIk1yGt3kMxB7cVctlC33qO7xpJcsqQttN3jWNpOW4VyXTpVehz6lPA20HsxbbAf9uT9qrvp5ovHoStI4qr5kizPxscKlrsPtDW095fnt/bK5p/xMI5nH41/wBl3Po6cuFPQ+T5Ci4LdK60ASPxHC9tcqdlwzy168lybqlTjRbisbp/U60UtOe5erNGXkCtc9R3+Cn/AKfseNc8Vryw3fq+i/U5t5UUY6VzZaImUAA2L7tvJz0sGaApGnl/uY9tnjcW9nHIRk6jiQ1oOzU4mnBZ602tkdjwuzjUzUms45FAvB4cA2ms1+BqqFzO1VjhIUTto1wbrIIHiUK8djomiGVjhG5q5tZ+dnO07v3f9TC/ZukPRg9kZu4nY33a+Svtqf8AMy6hTzLL5L+olN1hazfqEltnaHlkepho5294PsN4Dad+Wxe8ittzfoexXoW614erbmM7Fb5a9JBiD2anjID+1xORB7uf1Xqyt0Jxp1IuEln0OjaI6TOtA6OdgZO1tezmx7QQC5u45ioO9aadTVt1OBe2MrfzL4WV3Sy4fV7U61MAEVpo2X+yYey78L9R403rrW9bXDhvmuXscapDTLUuot6RXESVczS612ZwJox0hcK5EOheAabSDTmVnudqePVFlL4vkzoNQRQrAXiG97jB7TFyb3wyNXz09n9mdC1vpU/LPdCmySyQPy262/dcP5tXFpV61pU227rozpVIU7mHf1LPYrxbIKjI7WnWPML6a1u6dxHMefVdTiV7edF4fLuSekWozh0iAxfOACSaAayoykoJylyRJRcnhFeva9XSdmOoZqJ2u4cBqXzl94lKrmFLaPfq/wCx2bWzjT80+f8AQxui4C8gvFG7l7ZeGOp56u0e3cXN+o+WHPuXCz2dsYo0UX0UYqK0xWEcZtt5YRn7T8o+ZXn8/wAj3+X5klTIggBACAEAIAQAgPCUBX70f7a+auvz5+5rX5aKhaZc1SjBN7ivTSakcPgz9jlrpSxL5I9rSxSj7les15uG2o4+a6FO7nDrkzZH13300jC8UHNa6d9DPmWD3iJrDHkPRuoWlp4D6groUriM1iMiDjHmh5dFpf0rWkjCGuoAKEUacqpVitDZbCb1JFbuUnpBTblzXyNGtKlNTj/9OzUgpxaZJu65WxzulFMBbRjaagfaHhkKKjxaxqVNCto5jN/R+vpzJUrzyONXZx+5bbnaGdo6zq4BfR2dlG1oqjD5vu+5zJ1XUk5sai0hatB5qPfWAmgajkGmk+K22k910bR4dE361WCv8bPrPCl/xk/cQOm7Tff+0qtGyryR7d7Mb3bmtJ+NF6UFyuq1COyNduBpxJJoFz6kHKq0jE+bx3IDLTvNScyd5OsroRSSwjZCGlYFWkF9Fo6KI/aPGZ/9OM/e/EdnPcpep48t6UI2NAAA1BRL1FJYRpmkoK69w3k6hzXqIT2WS62W9S2yts5DaChLgKEu2nmkp7aRQs0pKr1wSdF7fgtUR2F2E/mBHzIXtF+dEfFaWbWXph/c6LbbSxzXNe0Oa4EOacwQdhXRUWnlHxraZQL2sgiJId2N51j8R38dvit1Krq2fMplHAi0XvMvvWNrZSYgH0aCMJIicCRT2hWhqa5gqV5HFBNrfKPKLzN+zOsteuWajc16Ai2ywteNXu+oOwrLc2lO4jiXPuW0a0qTzERvspY6oJy27R4hfM1qFa0qZ5dmdinWhWh+gwgtlcnZH4Fduz8UhV8tTaX2Zzq9o4bw5G19oA1rfWuKdGOqbM0KU5vEUL53mQ0OrYPqV8zc3lS6njp0R16VGNGOevce3dd7MA7Ofe8uS7lrZQhBOUdznVricpNJ7DINDRQLoGY1SPQGuzO+0P4R8yofz/Il/L8yapkQQAgBACAEAIAQES1T7FZGJXJiS1modTbWnivlrr/yZr1OjDekil2qSjyDrzrwoSqkjnVOYo0+k+zh/DH+xy1U1v8AJFdy/wAOPuVSCTNWsyKeBrZnqDkS1JjOF24qOo8x2LFopbH+sNaXGmF+X5TRbrOvN1NDk8bk6TeoxuKSkrTxHzXIUnFpn0DWVgfRS4gCePzK+ltZtUkYK8U5kyO0LQmVtE2ORWIrZs6RekTlOmGVqtf4oXe4xgLmXKxUZ9f4TLNqvdlWtU9KHj9Cqkbar2RlYbfhbId9B816VJlltukuOzWeBp7MbAXcXbvcraj2UUcyyo6qs6z7vH1E1qvbo24tZOTW73ceA28tqrSOlOWn3Flnac3PNXvOJx3lRbLKVPSsvmb8a8LTTM/NnF4+v1UolFfou7Q59YVR0spbGdmtdHsO57DycCpU9pIou8SoTX/q/wCh1CSWq7R+eiq22YleYPciO5LnZHbopGtwnt6tWcbl5VrTcFFvbKJU4LU36HQGPVBYbmvQG5r0AvvW0N1N9vfsHiuff3NGnDRU3b6f5yNNtSnKWqOy7iuC0trhf2Tv+6fJfLuGeR1G2iRO9jBUuHgMz8F4oZ5fuR1MwsFqo8Oe3sbto48V0/DrihRnia3fUpuaVScfL9C3Qztc0FpqF9NnO5ysYMZHoCNI9AY2B/2h/CP3FQ/n+RL+UZqZEEAIAQAgBACAj2qfCOKlFZIyeBRLNVXpFTZDDu0QeJHEE1PvXyvidu4VXUXJv6M6VtNOOnqL73ulswqDhf3qaxucPqqadaM1iez79yFe21boo+n1lexsQcK4WR1cKluTXVz3LXCLT+RzbmL0JMp8TqHgc1NrJiyM7PKN+SokiOSeyT+BVtHqkx9ojL/1Td2F/wC0rXYfnr2ZdRlmZLuf+oPELnPmj6RDaxv7Dff8yvorb8tGGr8bGlmh2u5LbCHczyl2JmNWFZ4Xr0HMdLJMdptlPusjHvYGV+ZXNud6h9X4Ttb/ADZTLUatPPkqFzN894i0TnCRvKngxuptsS4p6azkNf8AN5XnNlscU4pIyjdidjdsyaNw3LxvoTpxy9TJHSqJfkOkQZNE83bj/EfkVKPJmerLzw9yf6wvMGnimyCWpHiPmvYrdFdWr+HL2f8AQ67ZzUrrnwxOMYQZI0lnAc1w1h3za4fVVVeS9yynzfsSWvVZM2iRAQrdeVMm5fP/AAuRfeJKl5Kfxd+xvtbN1PNPl27kaxQukOWQ2u/msrj29rVu55+rZvrVYUI4+iH0dmYG4aV3k6yvp7e2p0IaYL3fVnFq1pVHqkeQWSNuYaFcoxWyRByb5sgXjYKVdHq1lv1HkuDfeFtZqUfmv2/Y6VteJ+Wp9SDYLyMbsjkdYOo+O5Z7HxGVDyT3j90aLmzVRao7MscFuEgyyO0bQvpoTjOOqL2OLKLi8MwkepHhps81JPyj5pBZm/YSeI/MewyYhVetYPE8mxeHoIAQAgBAYSyBoqUSyeN4EFrtVStEVgpbIvSKR4YT5t3EZg7jvWGtBTzGXJl0ZYw0Y2a0Yhnk4ZOH1HAr5W6t3QnpfLodOlUVSORXf8xEg2gsbUHMHJdLw+coyWP+pnuYpw+ZVbw0dilOKKkUnd/03eHdPgunKlCpvHZ/Y5U6HWIhtN0TQ5vjOHvDNme2o8NqxVqNSHxL5mScJLoZCc8Pd/M1kZU20P8ARSStpYdmFwGX9p2rVYfnr5ltB5mmM7rDhICWnWNVCq5eHVc7NP7H0KuI43H91RFrBiHaz5VXet6XDgk+Ziqz1SbRNxq8qDGgPHPQFK0lutpMssZLJZG0cMjG80A7QI7JIAzBCz1aMZb9ToWl9Uo+XoUKRvu2EHWDtBWBrDwz6WFRTWVyYgtApIRu1e9Wc0YJPTUwSImH+fNQZpgm+ZMBUTSmGNMHuQxIMka2PzadxClAy3Lwk/UktkXuCHFJ1gfV8bRtewfqC9jHzIhWq4py9mdosmQXUPliRjQGq0P9n8Q+RVVbkvcsp837HjpaDP3KmUlFZk8ItSbeEL7ZeexuZ362t8N546gvn73xNzThS2Xc69r4fjEqn0PLvsBf2n1Ddf8Ac5V2Xhsqvnq7R+7/AGLLq9jT8kN39kP43BoAGQGoBfRwhGEdMVhHElJyeXzMulUjwOlQB0yAW3lYA/tMyd8HeR4rlX3hsa3np7S+z/ub7S9dLyz3X9BVBbHRnC6op/yb5jguRb3VW0m4tbdUdGvbQuI6ovfox3ZrwDqAkV2EaneHkvpaFxCtHVBnDq0p0paZI9L6P/L9Vop/G/YpqfCvcZ3fbKFWyiQix001VJaeoAQAgPCUAivS3VNBqV0I4KpPIoMisIHmNenhkJFmnHfJZFkS0Mc12NmZGsbxtCyXNtGvDS/l6E4TlTlqQsvy1tfI3AanA2o2jLaNi51pRnGppa5Rwaa84unldyLHHvXVVNdTnup2J0MpGQ1btisUnHkV5I1quuzy+0zCTniZ2c99NSqnRo1Pijj1RCVOL6Gi6riMM7HskDmCtWkEOzaR4HM8FGhZqnVU4yytyEKWmSaY5skQDqhXJnQJrZFqi9itmWNSPAxoAxoeEK3RBwIKiy2BSL70fzLmGh/msbVRUpqR0KFzOjy3XYqU91va4ucypO0eRVDpyRthd0XLVJYf1McNPuuHuVbhLsa43NLpJHmW48lHRLsT/iKf/ZfUxI3NcfcvVTk+hF3VFc5AIpDqZTifJTVF9TPU8QgvhRsjut51gkkEash4BXRppHNrXNSrLck2fR+Y01eJqvOEWq69CyaOaM4JWPkdiINQNTQd/EqynTwyivXlKDR0ON2S0nNMsaAj260hrQTv+hVNfOnKWS2ljVu8Gu03tE+NrS4VANXBrqmp1alwbyneXCS4eF7r9zqW9ShRedX2I1nns7TUuruGF1Pkp2XhOjz1d30XRfuLnxFzWmDwu5O65i7/AOl3kuzpZztSDrmLv/pd5JpY1IOuYu/+l3kmljUg65i7/wCl3kmljUg65i7/AOl/kmljUg65i7/6XeSaWNSI9qtsD9bs9hwur8liu7CNxHdYl0f+dDRb3cqL2e3YjNmiGp/6Xc9WRXEp2N9QnqhH7rf7nRqXdvVjiTJVituJ1K4qN9qhFc8q1X0dpKpLepHS8ehyLhQW0HlDGOWi2mYf3Vba9knwVM4lkZDRVlgIAQEO2y/dHvU4ohJiaWxk7uatTK8Gvq88OaZGA6vPDmmRgOrzw5rx7jB76ieCokn0JoiWq5w46s6axRexT6nkopoXy3G8HIVHDyRxaKdDPG3VJ3So4fYaWbOrH90qOl9jzS+xIsl3ODxUHb8lKCakexi8myG73A6lDEuxq2N8V3Gma0x5FTRs6vPDmp5PMB1eeHNMjAdXnhzTIwaJ7uOxRbLYYQutF0vP3Sobl6ku5DfcDiM4zyQNxxzNR0W/2zyXm4Ti1uYf90xX+maJuepxzzM26K/7Z5JuSzDubBo0R/pnkm41R7nrbgcHf0zq3JuRzHPM3C5X9w8k37Esx7m6z3S8OHZOtexzkhUcdL3GjLvKtyY8Gzq88OaZGDCS7Tw+CjJ5R6kD7vyFBn7lmqU8bxLoSWdzW2xna34BKc5x2kj2UIvdM2+ocB8FpyU4D1DgPgmRgPUOA+CZGA9Q4D4JkYD1DgPgmRgPUOA+CZGDB9iOxqrqTktoonCCfMxFhdu+SzxhOT3LXKMVsZx3aa7PgtcFp2RnlubOrzw5qeSODfZrMWn/ACvG8nuB3ZpajiFS1uWRZvXhIEBAtN1Me4uJcCdxFNVNykptEXBM1dRx95/MeS94jPNCDqOPvP5jyTiMaEHUcfefzHknEY0IOo4+8/mPJOIxoQdRx95/MeScSQ0IOo4+8/mPJOJIaEHUcfefzHknEY0IOo4+8/mPJOJIaEHUcfefzHknEkNCDqOPvP5jyTiSGhB1HH3n8x5JxJDQg6jj7z+Y8k4jGhB1HH3n8x5JxGNCDqOPvP5jyTiMaEHUcfefzHknEY0IOo4+8/mPJOJIaEHUcfefzHknEkOGg6jj7z+Y8k4khw0HUcfefzHknEkOGg6jj7z+Y8k4khoQdRx95/MeScSQ4aDqOPvP5jyTiSHDQdRx95/MeScSQ4aDqOPvP5jyTiSHDQdRx95/MeScSQ4aDqOPvP5jyTiMaEHUcfefzHknEY0IOo4+8/mPJOIxoQdRx95/MeScSQ0IOo4+8/mPJOJIcNB1HH3n8x5JxJDQg6jj7z+Y8k4khoQdRx95/MeScSQ0IOo4+8/mPJOJIaEHUcfefzHknEkNCDqOPvP5jyTiSGhB1HH3n8x5JxZDQg6jj7z+Y8k4khoQdRx95/MeScSQ0IOo4+8/mPJOIxoQdRx95/MeScRjQiTYrA2IktLjXeQfovHJsko4JaieggBACAEAIAQAgBACAEAIAQAgBACAEAIAQAgBACAEAIAQAgBACAEAIAQAgBACAEAIAQAgBACAEAIAQAgBACA//9k="/>
          <p:cNvSpPr>
            <a:spLocks noChangeAspect="1" noChangeArrowheads="1"/>
          </p:cNvSpPr>
          <p:nvPr/>
        </p:nvSpPr>
        <p:spPr bwMode="auto">
          <a:xfrm>
            <a:off x="63500" y="-384175"/>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nl-NL" dirty="0"/>
          </a:p>
        </p:txBody>
      </p:sp>
      <p:sp>
        <p:nvSpPr>
          <p:cNvPr id="9" name="AutoShape 12" descr="data:image/jpeg;base64,/9j/4AAQSkZJRgABAQAAAQABAAD/2wCEAAkGBxQTEhUUEhQWFhQVFhcVFhQXGBgVFBYVFhUWGRcUFBUYHSggGBolHBQVIjEhJSkrLi4vFx8zODMsNygtLiwBCgoKDg0OGxAQGywkICQsLCwsLCwsLCwsLCwsLywsLCwsLCwsLCwsLCwsLCwsLCwsLCwsLCwsLCwsLCwsLCwsLP/AABEIAI0BZgMBEQACEQEDEQH/xAAcAAACAgMBAQAAAAAAAAAAAAAABQQGAgMHAQj/xABGEAABAwEEBgYHBwMDAQkAAAABAAIDEQQFEiEGMUFRYZETFSJScdEHFDKBobHBI0JygqKy8DNi4UNjkiQIFhc1U1Rzs8L/xAAbAQEAAwEBAQEAAAAAAAAAAAAAAgMEBQEGB//EADcRAAIBAwIEBAQEBQQDAAAAAAABAgMEERIhEzFBUQUiYXEygZGhIzPB0RRCseHwBhUkUjRi8f/aAAwDAQACEQMRAD8A7igBACAEAIAQAgBACAEAIAQAgBACAEAIAQAgBACAEAIAQAgBACAEAIAQHlUB6gBACAEAIAQAgBACAEAIAQAgBACAEAIAQAgF15W8xUJIDSQKnViOwnYufcXNSEsRWxdCCkjFl58B8R5qmPiT6ok6JubeLd3xCuj4hB80QdFm1tsbv+BV8buk+pHhyNjZ2nURzVsasJcmjxxa6GYVhEwllDaV2r1LIyZMkB1FeDJkgBACAEAIAQFe0r0ws9hb9ocUhFWxN9o8T3RxKi5JEowbOQXz6Y7a5xMIjhbsbh6R3vc7X7gFFSbJOKRV7T6Tb2e4uNrc3gxkbWj3Yfmp5IYLToh6XrZG4C2AWiKtC4NayZg7wwgB9NxFeK81EtGTut2XhHaImTQuD43gOa4bjv3HgpECUgBACAEB4SgKNpL6T7JZiWRnp5AaUYewCNheAanwBWyjY1am7WEUzrRXIpDtOb1tryyygtzpSGLFh/FI7byW9WdvSWan3ZQ605fCR7Ky9JbSInzWlr6irXVb2T97XTirNNtGGpJNENVRy07nlptF52aQxeszmQBuQ7eZ1A50zOW+qlGFtUjq0rB5KdSLxkvl0Wu+YxG6RkNpZI3EaObG9ni4ZGtdgPiufUjaSb0txNMZVVjbJdbLaS5rS9hY4gEtJBoT92o2rntYe25emSV4eggBACAEAIAQAgBACAEAIAQAgBAR54w4FrgC05EHMEHYViqbyZNFVvG7ZbN24KyQ6zEc3M/AdZb8lhrW6e6Lo1O4WG82SajR3dOv3b1ilBxe5dzJwcogzEh3qWpnmDJspH8p8lONWS5M8cUV/wBItvLbC7MgvexjczXXiND4NX03gWqpJylucvxJqEMI57dWmFsgphlL2j7snbHud7Q5r6KpaUp9MexyoXFSPUvlwek2J9G2hpiPe9qPnSrfeFzq3h0o7w3NtO+i9pbF9slsZI0OY4OB1EEEHwIyK58ouLwzbGSksokKJIEAICuae6TNu+yPmyMh7ETT96Qg0rwABJ8F42epZOFXfopeN5k2hxwtkOLpJHUDs9YAzos7mkzUoNrcbSeiS0hhPTROf92gdSnEnavOL6HvCz1KXeF0vgkMcrSHNNCD8/AqUamojKnpN9is+YptRs8ijqfogvIxTyWMn7OQGaMd17aY2jxFD+UqdOXQhVjjc64rSkEAIDVaZ2saXvcGtaCXOOQAGslepNvCDeDiulmmdpvKR9msLJDAMiGVxyZ/fI9ltdnNdehawopTqNZ9THUqObxE9uHQO1wOZNJZWvIP9KrCQADkQ40GwZV1lTqXdKScFLHqRVKa3aOi6O3HM1/S2jotdWQxtIZDlQdHQhtczU0J4rn160HHTDPq+5ohCWcyHdmuqNji4AlxJdVxLiC4kkNrqGeoLPKpJrBNQSeTK2XbHL7bATka6jkQQKjOlQMuCRqSjyZ7KClzJbRRQJA5tRQ5g7EAm9Yks8hEnas5phlrnESaYJN7NVHbK571dpU1tz7d/Yhlxe/IchUkz1ACAEAIAQAgBACAEAIAQAgBAaXHMrDP42TXI8UEelO0ysbI6PY0BxdU0y2HOnkqK0Fq27F1NvAuu6+3Cgf2hv2jzWKUOxcPoLS14q01+fvCr3R7g3Ar08KH6U7bWSKzg/0243/jfqHuaP1L73wW34dDLPmvEq2qppXQouFdfBz8nrBmh7knXXfk9lfigeW72HON34m6vfrVVShCqsSRZTqyg/KzqmhvpChtZEUn2U+xpPZf/wDG7/8AJz8Vx7mxnSWqO6/zmdajdKez2ZdwVgNR6gOE/wDaBvAunjhr2YosdNmOQn6MChJ7lkF1OkXDCI7PEwZBjGN5NAXMpvOfdnRkhiCriGCi+lC5WyRCYDtNyJ3jimcPJJLKwcosbjWm6vwNFpe6MkeZZLsvMWe12aYn2Zowd+F7gx/6XOXlPmSq4wfRS0GQEAIDkfpJ0l9YtLbCxzhAx7RaZGMdIakjINbWoFQPxOG5dS0oaYcR8+hlqz1PT06mq49I47PO9lhs0cUZBaS/EZHOYw0qagNq4DLeVZUtnOCdSTb+xBVcS8qOnOvVrLO2aQ62tJAGZcRqDea5nCcqmiJq1pRyzy6b5bPTCxwyqa0yO7XmfBKtF0+bPIVFInC0tLsIPa/m1Q0vGSepZwbQVE9PUAIDCWMOBa4Agggg6iDkQUTxujx77FX0VvilonsEh7dnNYSdb7OaYc9pbXDXdRaq9Pyxqrk+fuV05buHYtayloIAQAgBACAEAIAQAgBACAEBHfrKwS+NlnQ0snBNK57tv+VJ03jKPFJciielCctEZB++P2OWF/mtPsXx+FFVsN4A61CcS1MsF32k1BBWeSLEWewWijXyvHYiaXuoMzQVAHHJaLGlxKqcnhLG75Z6FFzNQg+5y622K0Wm1yB7ftnkyOB1BpoRnuAIC+1l4rZ0LNXGvyck13zjHvlM+VdvXq13DHm5isWRxjMlOwHBhd/cRWnwXQlc0lXVDPnackvRNLP1ZQoScHUxtnHzNLW5hX4Ipke1lepEkQ6L3BNPB3H0T3xaLRZn9OcQjcGMkNcbhhqQ47aVArzXz3iNKFOotPXmde0nKcNy9LAaz549NudtmO5rByYPNUt+YvivKdau6SsbCNrWnmAVy4PB0WtiY16vUiDQv0jgElmlae4TyC9e6PFsz5sNvcXVaaAufq3VdTP3Lco4RgcssyntRcH55gE14jNepYDeT6w0bt4nslnmH+rDG/3uYCRzKmVDJAL79tpige5lC/JkYOoyPIawHhicFOnHVLBGTwhfovcUdjiwN7UjzimlPtSSHW4k7K1oFZWquo89Oi7IjCCiio6T3daPX3FoLmPb0jcDaANYM2mmtwPvOILdbzp8Lcz1Iy1mm4NIGsc42iMzF5FM6lpAIDQ078gp1qDaWh4IwqJfEjodnu+Nr+ka0tdQ5VyFdfZGVVzJVJNaWzWoLOUR7JiFokyLWnPPMHiDzU54dNEI51saNoNSp5lp7jXmAYHXWp1Ups8ab0B4ZF7gHGdKI5LrvOOdmcL3mUPPtDE/7eGop2cLqgHguxRauKDi+a2/ZmSa4csna4ZA4BwzDgCDvBFQVxcYNhmgBACAEAIAQAgBACAEAIAQEK0yUxLl1Z/iOPqWpeXJTdIJCXB2YNBQ1+IXTtOWDFXe+RHpxeGCzWZ0jekxYQ6p7XsOzB35Km3t41byrF9v1LpVXCjBlYsohl/pShrj/pynCa7mu1FSr+GVI/CTp3cXzG1ks87HAYHZ6iM28wuXUtpp4aNkaseaZcG3l0bWRUqK1eRtdT5LleKzWj+Gg+W8vV9vkewep62vY0yWiITOl1O6PCfBtT9RyXLjOtO2hafy68r3eF9sfckqcIzlW64x9Msg3fdrTZ4Y3amuE0w4gF2HjmWjwXYuvF5/7hcV6b3ceFT9E2o5+icvdmGFni2hGS66pfd/2KFaYi17g4UIcajcddF+p204VKMZQeU0sPv6nytROM2msPIqmNStKQTNLghJH0ToLdXq1ihjIo7Djf8AjecRr4Vp7l8rd1eJWk/82PoLeGimkP1nLj549MrgbbMPw88AVEviNEPhOkaOWjFZYHd6GM/oC5Mnpm16nTh5opjQSKSkHEWaW2gtsNrLdYs0xB3Ho3Z+7WrqUszS9SmqsRbPm0mjRTZ9RX6rpnMRIggPRyO/tK8JJH0T6Dry6a6omk1dC98J4BpxNH/F7VMrL+gFF9OBkhaa0DnycKsbQV98gPiFbT6shLoZRyr1oZNokUWj0R3g2Jlqs9YY/tXP+0DQHCQNBaajXXMZrRDVKnLd7FUsKS25jyaejSQMRAJAGs0GocVnUd8FrexFum92Txte0gE5FlRia7aCFOpRdOWGQhUUlkm9Iq8E8gZF7gZMXSpgGh8ylg8yc99Ms7PVYA6hcbQKDbhMcgcRzHwW6wT1yfoU1+Rc/Rxbelu2zOOsRhhrn7HZ1/lCxXUdNaS9S2k8wRZVQWAgBACAEAIAQAgBACAEAIBbbfvLi1X+O/cvXwFYvWJzm5DJgqfCq6ltJR+ZirJtexUfSM3/AKWzDcR/9bld4e/+dV9v1R5X/wDHh7/oc/6Pl8F3kzCWg2+Sz9GbNM7BhAd2sbce4tOQy4KilBVM8Rbls5OGNLGrNNJgQJ7PBJWmeEsfr11BPyVdTwW0rb6d/ZP9mexvasC9tuyzzNxNa5pLC4AE6qVzBXzlx4PbpNpYx2Z1KdzN4E9xONCRm4ioFdZ8dy+HrqLklJ4Wd32OhUys4RTtKbs6CmOTHPIS54b7LR4nOpJ+C/Vv9P8Ai3+4KSo09NGmlGLfNv2W2y5+6Pjr604GHOWZybbRWC1fTGDI00Tuv1i2QxEVa59X/gaC51fcKe9Z7qpwqUpGi3hxKiifRYXyZ9GeFAfO3phuWaKY2h4DGTyO6OMvxy9kCr30FGgk5NBNFTJYeS5S2wNfRJfwkgNlc77SCpYNronGuX4XEjwIXNvaeHrXU3WdXPkZ0ASLHrN2k8kYHtcxwq1zS1w2YSKGvuKlGbzsQmljc+db6uvoJ3xA42AkMcM6tBIHIbdWveu5Sqa45ONVpunLBss8gw4DllQ13HL6qTCZdPQTfssFuNjoXRTg1HdfG2okHAtFD+VTRW1g+iF6RKdpvfkdlnsxmJayRszMWsNcOjcC6mdKArXbUnUjJL0KaktLTJMFpBzBqCKg7xsK8cT3JJbMo4PRFprJSBstCehlY/I0dStMj4kLRa/Hp7plVb4c9h7ZrcJGte32XAOHgRVZ5QcXhlqlncR3hdVmiDpiXRuLg4Oacw6uQjbxrSm5aYVqk8R5lMqcIpsqkGmEzXNJlkcAc2uw0cNxOtbZWsGuSRQq0k+Ze7nvxlpYXR17NAdwcWgkCuulaVXNqUXTeGa4VFLkRNKdJGWSLG7NzjRjAaOcdp4AKVCg6ssI8qVFFEPRrSZtqixapGnC9urtYQ6rRtFCPipVqDpv0PIVNRy/0kPl9eInLiPaiAPYEZccIaNh7JrxC6FtjheXBRUzq3Oueh3/AMsj3Y5aeHSFcq+/OfyNND4C7LIXAgBACAEAIAQAgBACAEAIBXbT7S4VZ/jv3NK+AUOIwuDs251G5bqfNNGZ8nkqmmlmxWdjaVIa0jZQhp+NKrRZzxezfp+qIVI5t0VS6LOHwyxuyrm0027DXxpzXYrS0zUkZaa1QaYpEJa7CdYNOS3QaayjLLK2YzuqzY542lpfV7atGsiufwV05aacnnGxCCzNI65dzHgvBbQFr/25U3hfP12tPyOvTT1FL0Hnc+NpJOqhO0kGnuX5v4nBRm8H0D3Hd6XFG9wmfV5ZG5uEgEEkGhI35n4Kzw3xu4t6LtKTUVOcW5bprllez2yc24s6dWfElu0msHNb3uwwOaxxq/A1zh3S77vuFOa/Y/DPEoeIU5Vqa8upxi+6XX5vJ8dc27oSUXzwm/TPQu/ofuvty2gjUBGw+Paef2D3lZvFqu0YL3/Y3eGU8tzOqLiHYPCgPnb05Xg99uDC7EyNlG4WlrGvJONocScbgMNSNVaUVcs5LI8jn9226SzSsmidhkYajjva4bQRkQoNKS0vkSTcXk7Folp+22uLPVi17WguIcCwkmlBlUbeS5te1VPfJ0KFxKexcnWN0raOOFh1tbrI3OO5Z1hPYm5HD/Sazo7aA0UABp4VoutbfCzHcveJV3zmi0mVssPo80vF32np3RCWrDHmaODSQSWnVXsjXsTkecz6duC8jaYI5jE+LpBiEclA8A6iQNVRmpESj+m6w47LDIchHNQmlcpGlufCtF0PDpYqNd1/Qz3CzEXaDWp3qUJe/GRiGLbha8gNNc8gAFbcR/EeCMHsWdloWfSWZMbU1srHRvza8UIGumv6KmtX/h4cXGcdicKfFejPMWwwztY2KKeKNjWhrXOjc91BqqcVNVNi59Lx+0qz88Gs9crBon4dXjHytEWXQO0yPD5LWHmuLNriPyjFQe5d2N/TSxGH3Rz3byb3ZF/8M5f/AHDP+DvNT/3KP/V/Uj/CvuPtFtE5bL0gdM17X4TQNcCCK55naD8FmuLqNXG3Itp0nHO4l0h9HVotUrpH2tlDUMaY3dhlTRoo5XUr+FOOFAhK3cnlshWH0XWqGXpYrYxrgCAeicaVbStC6mpey8QhKOlx+5KNBrfJI0i9G1ptcrJJLTECxjWUbE6lQSSfa2kk02KNO+hTi0ov6/2PXRb6l70Quz1KyRWcnGWA1eBhBJcSSAdWtYa1TiTci2EdKwOfWOCqJES13wxhoczuGzxWC68QpW70vd9kaaNtOos8kbLBeQlJABG1TtLxXCbUWvc8rUHS5snLYUAgBACAEAIAQAgBAKrWc3L5+4f48vc1R+BCq0nI8f5mt1DoZ6nJld0zeSxtajJmY4g1V9kv+VL2/UjWeaKK3Z7HGDQFxryHiutKcmjNGEU9jTeEYo1lCXg4i7Zn4e5abZvOc7diivyx1PbpvA2eQEAZntGmYG2h2LbUoqrDBlp1XTlku1waQdNaBEwkgxy66ihAy1rmXFo4UZSZvo3KnUUULtFrvEbGx5VDdZ112mvivym/qylNye259Ip75Q2hkeZCyQijaGg1EbD8FjlGKhqh1LMLTlCjS24HTOjfGB7VJBShIJb2ydtAKUX1v+lv9QU7GnVo1m945hzays+XHq3nPfmcDxPw+VeUJQXXf543+R0C5bI2NnZaACa0G86z/Ny+gtadSlbwp1HmSW7f1+x69Lk3FYWRirz0wlJocIBdTIE0BO4mhpyQHE/ShcFolkE009nqAQIRJI4x1OpjSM676N8Fmqan1NdGlKS8qZzk6OvdrcANp1nkoqeDYvDpvm0jqPo5uFkNlje32nuc8uOsjINr7h8VguarlM9hTjDKiXqacMaXONA0VJ4BZlvsGjiHpAx2yYysbTDk1u0t48V1qL0bFlbw+UqSa+Lt+hSX2SQZGN+6hadfDLNaVJPqcp0akXhxf0Gd26L2qUjDC5o7z+wBxzz+COaRZTtK0+UfqfS3o/aGWRkfrMloez2zL7bTT2KHMNGypPipRkpLYqr0J0ZYmv7k/Sy6Ba7JNBtew4TueM2H/kArqNR06imZpx1Rwcc0Cmczp4XEVa4PArm0mrZG0Oqjm/Ndm5SeJIyU30LfHaaLK4luRpdLsUrN1T+0rJcryr3RbS5/Ixvm6nMq5mY3eS+VvfDHDM6W67djuWl6peSpz7mi6b9fEcL6uZu+838PkqLLxGVDEZbx/p7F9zYxqrVHZ/Zlus87XtDmEEHb57l9LTqRqR1QeUcKcJQemSwzYrCAIAQAgBAV6+9IMNWQmp1F+wcG7zxXFvfE1H8Ojz6vt7ep1bSw1eery7fuK7rsMkzttK5neuZa2VS5ll8urNtzcQoRwufYulgsgjIaNjPqvpqVONNqEeSRw5zc8yfcnq8qBACAEAIAQAgBAeFAJrxd7a+buX+NL3Ncfy0In22mRFR8f8q2jcaeZmkxVpUQ5rKbQ3L8pXRsJp3EpehGt+SiuNhO+gJ/mS7bkjIk1yGt3kMxB7cVctlC33qO7xpJcsqQttN3jWNpOW4VyXTpVehz6lPA20HsxbbAf9uT9qrvp5ovHoStI4qr5kizPxscKlrsPtDW095fnt/bK5p/xMI5nH41/wBl3Po6cuFPQ+T5Ci4LdK60ASPxHC9tcqdlwzy168lybqlTjRbisbp/U60UtOe5erNGXkCtc9R3+Cn/AKfseNc8Vryw3fq+i/U5t5UUY6VzZaImUAA2L7tvJz0sGaApGnl/uY9tnjcW9nHIRk6jiQ1oOzU4mnBZ602tkdjwuzjUzUms45FAvB4cA2ms1+BqqFzO1VjhIUTto1wbrIIHiUK8djomiGVjhG5q5tZ+dnO07v3f9TC/ZukPRg9kZu4nY33a+Svtqf8AMy6hTzLL5L+olN1hazfqEltnaHlkepho5294PsN4Dad+Wxe8ittzfoexXoW614erbmM7Fb5a9JBiD2anjID+1xORB7uf1Xqyt0Jxp1IuEln0OjaI6TOtA6OdgZO1tezmx7QQC5u45ioO9aadTVt1OBe2MrfzL4WV3Sy4fV7U61MAEVpo2X+yYey78L9R403rrW9bXDhvmuXscapDTLUuot6RXESVczS612ZwJox0hcK5EOheAabSDTmVnudqePVFlL4vkzoNQRQrAXiG97jB7TFyb3wyNXz09n9mdC1vpU/LPdCmySyQPy262/dcP5tXFpV61pU227rozpVIU7mHf1LPYrxbIKjI7WnWPML6a1u6dxHMefVdTiV7edF4fLuSekWozh0iAxfOACSaAayoykoJylyRJRcnhFeva9XSdmOoZqJ2u4cBqXzl94lKrmFLaPfq/wCx2bWzjT80+f8AQxui4C8gvFG7l7ZeGOp56u0e3cXN+o+WHPuXCz2dsYo0UX0UYqK0xWEcZtt5YRn7T8o+ZXn8/wAj3+X5klTIggBACAEAIAQAgPCUBX70f7a+auvz5+5rX5aKhaZc1SjBN7ivTSakcPgz9jlrpSxL5I9rSxSj7les15uG2o4+a6FO7nDrkzZH13300jC8UHNa6d9DPmWD3iJrDHkPRuoWlp4D6groUriM1iMiDjHmh5dFpf0rWkjCGuoAKEUacqpVitDZbCb1JFbuUnpBTblzXyNGtKlNTj/9OzUgpxaZJu65WxzulFMBbRjaagfaHhkKKjxaxqVNCto5jN/R+vpzJUrzyONXZx+5bbnaGdo6zq4BfR2dlG1oqjD5vu+5zJ1XUk5sai0hatB5qPfWAmgajkGmk+K22k910bR4dE361WCv8bPrPCl/xk/cQOm7Tff+0qtGyryR7d7Mb3bmtJ+NF6UFyuq1COyNduBpxJJoFz6kHKq0jE+bx3IDLTvNScyd5OsroRSSwjZCGlYFWkF9Fo6KI/aPGZ/9OM/e/EdnPcpep48t6UI2NAAA1BRL1FJYRpmkoK69w3k6hzXqIT2WS62W9S2yts5DaChLgKEu2nmkp7aRQs0pKr1wSdF7fgtUR2F2E/mBHzIXtF+dEfFaWbWXph/c6LbbSxzXNe0Oa4EOacwQdhXRUWnlHxraZQL2sgiJId2N51j8R38dvit1Krq2fMplHAi0XvMvvWNrZSYgH0aCMJIicCRT2hWhqa5gqV5HFBNrfKPKLzN+zOsteuWajc16Ai2ywteNXu+oOwrLc2lO4jiXPuW0a0qTzERvspY6oJy27R4hfM1qFa0qZ5dmdinWhWh+gwgtlcnZH4Fduz8UhV8tTaX2Zzq9o4bw5G19oA1rfWuKdGOqbM0KU5vEUL53mQ0OrYPqV8zc3lS6njp0R16VGNGOevce3dd7MA7Ofe8uS7lrZQhBOUdznVricpNJ7DINDRQLoGY1SPQGuzO+0P4R8yofz/Il/L8yapkQQAgBACAEAIAQES1T7FZGJXJiS1modTbWnivlrr/yZr1OjDekil2qSjyDrzrwoSqkjnVOYo0+k+zh/DH+xy1U1v8AJFdy/wAOPuVSCTNWsyKeBrZnqDkS1JjOF24qOo8x2LFopbH+sNaXGmF+X5TRbrOvN1NDk8bk6TeoxuKSkrTxHzXIUnFpn0DWVgfRS4gCePzK+ltZtUkYK8U5kyO0LQmVtE2ORWIrZs6RekTlOmGVqtf4oXe4xgLmXKxUZ9f4TLNqvdlWtU9KHj9Cqkbar2RlYbfhbId9B816VJlltukuOzWeBp7MbAXcXbvcraj2UUcyyo6qs6z7vH1E1qvbo24tZOTW73ceA28tqrSOlOWn3Flnac3PNXvOJx3lRbLKVPSsvmb8a8LTTM/NnF4+v1UolFfou7Q59YVR0spbGdmtdHsO57DycCpU9pIou8SoTX/q/wCh1CSWq7R+eiq22YleYPciO5LnZHbopGtwnt6tWcbl5VrTcFFvbKJU4LU36HQGPVBYbmvQG5r0AvvW0N1N9vfsHiuff3NGnDRU3b6f5yNNtSnKWqOy7iuC0trhf2Tv+6fJfLuGeR1G2iRO9jBUuHgMz8F4oZ5fuR1MwsFqo8Oe3sbto48V0/DrihRnia3fUpuaVScfL9C3Qztc0FpqF9NnO5ysYMZHoCNI9AY2B/2h/CP3FQ/n+RL+UZqZEEAIAQAgBACAj2qfCOKlFZIyeBRLNVXpFTZDDu0QeJHEE1PvXyvidu4VXUXJv6M6VtNOOnqL73ulswqDhf3qaxucPqqadaM1iez79yFe21boo+n1lexsQcK4WR1cKluTXVz3LXCLT+RzbmL0JMp8TqHgc1NrJiyM7PKN+SokiOSeyT+BVtHqkx9ojL/1Td2F/wC0rXYfnr2ZdRlmZLuf+oPELnPmj6RDaxv7Dff8yvorb8tGGr8bGlmh2u5LbCHczyl2JmNWFZ4Xr0HMdLJMdptlPusjHvYGV+ZXNud6h9X4Ttb/ADZTLUatPPkqFzN894i0TnCRvKngxuptsS4p6azkNf8AN5XnNlscU4pIyjdidjdsyaNw3LxvoTpxy9TJHSqJfkOkQZNE83bj/EfkVKPJmerLzw9yf6wvMGnimyCWpHiPmvYrdFdWr+HL2f8AQ67ZzUrrnwxOMYQZI0lnAc1w1h3za4fVVVeS9yynzfsSWvVZM2iRAQrdeVMm5fP/AAuRfeJKl5Kfxd+xvtbN1PNPl27kaxQukOWQ2u/msrj29rVu55+rZvrVYUI4+iH0dmYG4aV3k6yvp7e2p0IaYL3fVnFq1pVHqkeQWSNuYaFcoxWyRByb5sgXjYKVdHq1lv1HkuDfeFtZqUfmv2/Y6VteJ+Wp9SDYLyMbsjkdYOo+O5Z7HxGVDyT3j90aLmzVRao7MscFuEgyyO0bQvpoTjOOqL2OLKLi8MwkepHhps81JPyj5pBZm/YSeI/MewyYhVetYPE8mxeHoIAQAgBAYSyBoqUSyeN4EFrtVStEVgpbIvSKR4YT5t3EZg7jvWGtBTzGXJl0ZYw0Y2a0Yhnk4ZOH1HAr5W6t3QnpfLodOlUVSORXf8xEg2gsbUHMHJdLw+coyWP+pnuYpw+ZVbw0dilOKKkUnd/03eHdPgunKlCpvHZ/Y5U6HWIhtN0TQ5vjOHvDNme2o8NqxVqNSHxL5mScJLoZCc8Pd/M1kZU20P8ARSStpYdmFwGX9p2rVYfnr5ltB5mmM7rDhICWnWNVCq5eHVc7NP7H0KuI43H91RFrBiHaz5VXet6XDgk+Ziqz1SbRNxq8qDGgPHPQFK0lutpMssZLJZG0cMjG80A7QI7JIAzBCz1aMZb9ToWl9Uo+XoUKRvu2EHWDtBWBrDwz6WFRTWVyYgtApIRu1e9Wc0YJPTUwSImH+fNQZpgm+ZMBUTSmGNMHuQxIMka2PzadxClAy3Lwk/UktkXuCHFJ1gfV8bRtewfqC9jHzIhWq4py9mdosmQXUPliRjQGq0P9n8Q+RVVbkvcsp837HjpaDP3KmUlFZk8ItSbeEL7ZeexuZ362t8N546gvn73xNzThS2Xc69r4fjEqn0PLvsBf2n1Ddf8Ac5V2Xhsqvnq7R+7/AGLLq9jT8kN39kP43BoAGQGoBfRwhGEdMVhHElJyeXzMulUjwOlQB0yAW3lYA/tMyd8HeR4rlX3hsa3np7S+z/ub7S9dLyz3X9BVBbHRnC6op/yb5jguRb3VW0m4tbdUdGvbQuI6ovfox3ZrwDqAkV2EaneHkvpaFxCtHVBnDq0p0paZI9L6P/L9Vop/G/YpqfCvcZ3fbKFWyiQix001VJaeoAQAgPCUAivS3VNBqV0I4KpPIoMisIHmNenhkJFmnHfJZFkS0Mc12NmZGsbxtCyXNtGvDS/l6E4TlTlqQsvy1tfI3AanA2o2jLaNi51pRnGppa5Rwaa84unldyLHHvXVVNdTnup2J0MpGQ1btisUnHkV5I1quuzy+0zCTniZ2c99NSqnRo1Pijj1RCVOL6Gi6riMM7HskDmCtWkEOzaR4HM8FGhZqnVU4yytyEKWmSaY5skQDqhXJnQJrZFqi9itmWNSPAxoAxoeEK3RBwIKiy2BSL70fzLmGh/msbVRUpqR0KFzOjy3XYqU91va4ucypO0eRVDpyRthd0XLVJYf1McNPuuHuVbhLsa43NLpJHmW48lHRLsT/iKf/ZfUxI3NcfcvVTk+hF3VFc5AIpDqZTifJTVF9TPU8QgvhRsjut51gkkEash4BXRppHNrXNSrLck2fR+Y01eJqvOEWq69CyaOaM4JWPkdiINQNTQd/EqynTwyivXlKDR0ON2S0nNMsaAj260hrQTv+hVNfOnKWS2ljVu8Gu03tE+NrS4VANXBrqmp1alwbyneXCS4eF7r9zqW9ShRedX2I1nns7TUuruGF1Pkp2XhOjz1d30XRfuLnxFzWmDwu5O65i7/AOl3kuzpZztSDrmLv/pd5JpY1IOuYu/+l3kmljUg65i7/wCl3kmljUg65i7/AOl/kmljUg65i7/6XeSaWNSI9qtsD9bs9hwur8liu7CNxHdYl0f+dDRb3cqL2e3YjNmiGp/6Xc9WRXEp2N9QnqhH7rf7nRqXdvVjiTJVituJ1K4qN9qhFc8q1X0dpKpLepHS8ehyLhQW0HlDGOWi2mYf3Vba9knwVM4lkZDRVlgIAQEO2y/dHvU4ohJiaWxk7uatTK8Gvq88OaZGA6vPDmmRgOrzw5rx7jB76ieCokn0JoiWq5w46s6axRexT6nkopoXy3G8HIVHDyRxaKdDPG3VJ3So4fYaWbOrH90qOl9jzS+xIsl3ODxUHb8lKCakexi8myG73A6lDEuxq2N8V3Gma0x5FTRs6vPDmp5PMB1eeHNMjAdXnhzTIwaJ7uOxRbLYYQutF0vP3Sobl6ku5DfcDiM4zyQNxxzNR0W/2zyXm4Ti1uYf90xX+maJuepxzzM26K/7Z5JuSzDubBo0R/pnkm41R7nrbgcHf0zq3JuRzHPM3C5X9w8k37Esx7m6z3S8OHZOtexzkhUcdL3GjLvKtyY8Gzq88OaZGDCS7Tw+CjJ5R6kD7vyFBn7lmqU8bxLoSWdzW2xna34BKc5x2kj2UIvdM2+ocB8FpyU4D1DgPgmRgPUOA+CZGA9Q4D4JkYD1DgPgmRgPUOA+CZGDB9iOxqrqTktoonCCfMxFhdu+SzxhOT3LXKMVsZx3aa7PgtcFp2RnlubOrzw5qeSODfZrMWn/ACvG8nuB3ZpajiFS1uWRZvXhIEBAtN1Me4uJcCdxFNVNykptEXBM1dRx95/MeS94jPNCDqOPvP5jyTiMaEHUcfefzHknEY0IOo4+8/mPJOIxoQdRx95/MeScSQ0IOo4+8/mPJOJIaEHUcfefzHknEY0IOo4+8/mPJOJIaEHUcfefzHknEkNCDqOPvP5jyTiSGhB1HH3n8x5JxJDQg6jj7z+Y8k4jGhB1HH3n8x5JxGNCDqOPvP5jyTiMaEHUcfefzHknEY0IOo4+8/mPJOJIaEHUcfefzHknEkOGg6jj7z+Y8k4khw0HUcfefzHknEkOGg6jj7z+Y8k4khoQdRx95/MeScSQ4aDqOPvP5jyTiSHDQdRx95/MeScSQ4aDqOPvP5jyTiSHDQdRx95/MeScSQ4aDqOPvP5jyTiMaEHUcfefzHknEY0IOo4+8/mPJOIxoQdRx95/MeScSQ0IOo4+8/mPJOJIcNB1HH3n8x5JxJDQg6jj7z+Y8k4khoQdRx95/MeScSQ0IOo4+8/mPJOJIaEHUcfefzHknEkNCDqOPvP5jyTiSGhB1HH3n8x5JxZDQg6jj7z+Y8k4khoQdRx95/MeScSQ0IOo4+8/mPJOIxoQdRx95/MeScRjQiTYrA2IktLjXeQfovHJsko4JaieggBACAEAIAQAgBACAEAIAQAgBACAEAIAQAgBACAEAIAQAgBACAEAIAQAgBACAEAIAQAgBACAEAIAQAgBACA//9k="/>
          <p:cNvSpPr>
            <a:spLocks noChangeAspect="1" noChangeArrowheads="1"/>
          </p:cNvSpPr>
          <p:nvPr/>
        </p:nvSpPr>
        <p:spPr bwMode="auto">
          <a:xfrm>
            <a:off x="215900" y="-231775"/>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nl-NL" dirty="0"/>
          </a:p>
        </p:txBody>
      </p:sp>
      <p:pic>
        <p:nvPicPr>
          <p:cNvPr id="4112" name="Picture 16" descr="http://www.visualspec.co.uk/Images/Content/Business%20Analyst.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635895" y="4118888"/>
            <a:ext cx="1398343" cy="1398344"/>
          </a:xfrm>
          <a:prstGeom prst="rect">
            <a:avLst/>
          </a:prstGeom>
          <a:noFill/>
          <a:extLst>
            <a:ext uri="{909E8E84-426E-40DD-AFC4-6F175D3DCCD1}">
              <a14:hiddenFill xmlns:a14="http://schemas.microsoft.com/office/drawing/2010/main">
                <a:solidFill>
                  <a:srgbClr val="FFFFFF"/>
                </a:solidFill>
              </a14:hiddenFill>
            </a:ext>
          </a:extLst>
        </p:spPr>
      </p:pic>
      <p:pic>
        <p:nvPicPr>
          <p:cNvPr id="4114" name="Picture 18" descr="http://www.gettyicons.com/download/?id=3228&amp;t=png&amp;s=25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439273" y="4000129"/>
            <a:ext cx="1589111" cy="1589111"/>
          </a:xfrm>
          <a:prstGeom prst="rect">
            <a:avLst/>
          </a:prstGeom>
          <a:noFill/>
          <a:extLst>
            <a:ext uri="{909E8E84-426E-40DD-AFC4-6F175D3DCCD1}">
              <a14:hiddenFill xmlns:a14="http://schemas.microsoft.com/office/drawing/2010/main">
                <a:solidFill>
                  <a:srgbClr val="FFFFFF"/>
                </a:solidFill>
              </a14:hiddenFill>
            </a:ext>
          </a:extLst>
        </p:spPr>
      </p:pic>
      <p:sp>
        <p:nvSpPr>
          <p:cNvPr id="10" name="TextBox 9"/>
          <p:cNvSpPr txBox="1"/>
          <p:nvPr/>
        </p:nvSpPr>
        <p:spPr>
          <a:xfrm>
            <a:off x="2018991" y="1095127"/>
            <a:ext cx="2397516" cy="461665"/>
          </a:xfrm>
          <a:prstGeom prst="rect">
            <a:avLst/>
          </a:prstGeom>
          <a:noFill/>
        </p:spPr>
        <p:txBody>
          <a:bodyPr wrap="none" rtlCol="0">
            <a:spAutoFit/>
          </a:bodyPr>
          <a:lstStyle/>
          <a:p>
            <a:r>
              <a:rPr lang="nl-NL" sz="2400" i="1" dirty="0" err="1" smtClean="0"/>
              <a:t>FIspace</a:t>
            </a:r>
            <a:r>
              <a:rPr lang="nl-NL" sz="2400" i="1" dirty="0" smtClean="0"/>
              <a:t> </a:t>
            </a:r>
            <a:r>
              <a:rPr lang="nl-NL" sz="2400" i="1" dirty="0" err="1" smtClean="0"/>
              <a:t>App</a:t>
            </a:r>
            <a:r>
              <a:rPr lang="nl-NL" sz="2400" i="1" dirty="0" smtClean="0"/>
              <a:t> Store</a:t>
            </a:r>
            <a:endParaRPr lang="nl-NL" sz="2400" i="1" dirty="0"/>
          </a:p>
        </p:txBody>
      </p:sp>
      <p:sp>
        <p:nvSpPr>
          <p:cNvPr id="16" name="TextBox 15"/>
          <p:cNvSpPr txBox="1"/>
          <p:nvPr/>
        </p:nvSpPr>
        <p:spPr>
          <a:xfrm>
            <a:off x="5292080" y="1556792"/>
            <a:ext cx="1583767" cy="461665"/>
          </a:xfrm>
          <a:prstGeom prst="rect">
            <a:avLst/>
          </a:prstGeom>
          <a:noFill/>
        </p:spPr>
        <p:txBody>
          <a:bodyPr wrap="none" rtlCol="0">
            <a:spAutoFit/>
          </a:bodyPr>
          <a:lstStyle/>
          <a:p>
            <a:r>
              <a:rPr lang="nl-NL" sz="2400" i="1" dirty="0" smtClean="0"/>
              <a:t>My </a:t>
            </a:r>
            <a:r>
              <a:rPr lang="nl-NL" sz="2400" i="1" dirty="0" err="1" smtClean="0"/>
              <a:t>FIspace</a:t>
            </a:r>
            <a:endParaRPr lang="nl-NL" sz="2400" i="1" dirty="0"/>
          </a:p>
        </p:txBody>
      </p:sp>
      <p:sp>
        <p:nvSpPr>
          <p:cNvPr id="11" name="Right Arrow 10"/>
          <p:cNvSpPr/>
          <p:nvPr/>
        </p:nvSpPr>
        <p:spPr>
          <a:xfrm>
            <a:off x="180976" y="2450504"/>
            <a:ext cx="2476499" cy="841867"/>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nl-NL" dirty="0"/>
          </a:p>
        </p:txBody>
      </p:sp>
      <p:sp>
        <p:nvSpPr>
          <p:cNvPr id="18" name="TextBox 17"/>
          <p:cNvSpPr txBox="1"/>
          <p:nvPr/>
        </p:nvSpPr>
        <p:spPr>
          <a:xfrm>
            <a:off x="631665" y="3311694"/>
            <a:ext cx="1236685" cy="830997"/>
          </a:xfrm>
          <a:prstGeom prst="rect">
            <a:avLst/>
          </a:prstGeom>
          <a:noFill/>
        </p:spPr>
        <p:txBody>
          <a:bodyPr wrap="none" rtlCol="0">
            <a:spAutoFit/>
          </a:bodyPr>
          <a:lstStyle/>
          <a:p>
            <a:pPr algn="ctr"/>
            <a:r>
              <a:rPr lang="nl-NL" sz="2400" b="1" dirty="0" err="1" smtClean="0"/>
              <a:t>Develop</a:t>
            </a:r>
            <a:endParaRPr lang="nl-NL" sz="2400" b="1" dirty="0"/>
          </a:p>
          <a:p>
            <a:pPr algn="ctr"/>
            <a:r>
              <a:rPr lang="nl-NL" sz="2400" b="1" dirty="0" err="1" smtClean="0"/>
              <a:t>Apps</a:t>
            </a:r>
            <a:endParaRPr lang="nl-NL" sz="2400" b="1" dirty="0"/>
          </a:p>
        </p:txBody>
      </p:sp>
      <p:sp>
        <p:nvSpPr>
          <p:cNvPr id="20" name="TextBox 19"/>
          <p:cNvSpPr txBox="1"/>
          <p:nvPr/>
        </p:nvSpPr>
        <p:spPr>
          <a:xfrm>
            <a:off x="3422146" y="3272785"/>
            <a:ext cx="1941942" cy="830997"/>
          </a:xfrm>
          <a:prstGeom prst="rect">
            <a:avLst/>
          </a:prstGeom>
          <a:noFill/>
        </p:spPr>
        <p:txBody>
          <a:bodyPr wrap="none" rtlCol="0">
            <a:spAutoFit/>
          </a:bodyPr>
          <a:lstStyle/>
          <a:p>
            <a:pPr algn="ctr"/>
            <a:r>
              <a:rPr lang="nl-NL" sz="2400" b="1" dirty="0" smtClean="0"/>
              <a:t>Pre-</a:t>
            </a:r>
            <a:r>
              <a:rPr lang="nl-NL" sz="2400" b="1" dirty="0" err="1" smtClean="0"/>
              <a:t>configure</a:t>
            </a:r>
            <a:endParaRPr lang="nl-NL" sz="2400" b="1" dirty="0"/>
          </a:p>
          <a:p>
            <a:pPr algn="ctr"/>
            <a:r>
              <a:rPr lang="nl-NL" sz="2400" b="1" dirty="0" smtClean="0"/>
              <a:t>User Systems</a:t>
            </a:r>
            <a:endParaRPr lang="nl-NL" sz="2400" b="1" dirty="0"/>
          </a:p>
        </p:txBody>
      </p:sp>
      <p:sp>
        <p:nvSpPr>
          <p:cNvPr id="22" name="TextBox 21"/>
          <p:cNvSpPr txBox="1"/>
          <p:nvPr/>
        </p:nvSpPr>
        <p:spPr>
          <a:xfrm>
            <a:off x="6013462" y="3272785"/>
            <a:ext cx="2521117" cy="830997"/>
          </a:xfrm>
          <a:prstGeom prst="rect">
            <a:avLst/>
          </a:prstGeom>
          <a:noFill/>
        </p:spPr>
        <p:txBody>
          <a:bodyPr wrap="square" rtlCol="0">
            <a:spAutoFit/>
          </a:bodyPr>
          <a:lstStyle/>
          <a:p>
            <a:pPr algn="ctr"/>
            <a:r>
              <a:rPr lang="nl-NL" sz="2400" b="1" dirty="0" err="1" smtClean="0"/>
              <a:t>Configure</a:t>
            </a:r>
            <a:r>
              <a:rPr lang="nl-NL" sz="2400" b="1" dirty="0" smtClean="0"/>
              <a:t> &amp;</a:t>
            </a:r>
          </a:p>
          <a:p>
            <a:pPr algn="ctr"/>
            <a:r>
              <a:rPr lang="nl-NL" sz="2400" b="1" dirty="0" err="1" smtClean="0"/>
              <a:t>Use</a:t>
            </a:r>
            <a:r>
              <a:rPr lang="nl-NL" sz="2400" b="1" dirty="0" smtClean="0"/>
              <a:t> Systems</a:t>
            </a:r>
            <a:endParaRPr lang="nl-NL" sz="2400" b="1" dirty="0"/>
          </a:p>
        </p:txBody>
      </p:sp>
      <p:sp>
        <p:nvSpPr>
          <p:cNvPr id="12" name="Rounded Rectangle 11"/>
          <p:cNvSpPr/>
          <p:nvPr/>
        </p:nvSpPr>
        <p:spPr>
          <a:xfrm>
            <a:off x="2989383" y="3061539"/>
            <a:ext cx="432048" cy="204251"/>
          </a:xfrm>
          <a:prstGeom prst="roundRect">
            <a:avLst/>
          </a:prstGeom>
          <a:solidFill>
            <a:srgbClr val="C0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nl-NL" dirty="0"/>
          </a:p>
        </p:txBody>
      </p:sp>
      <p:sp>
        <p:nvSpPr>
          <p:cNvPr id="24" name="Rounded Rectangle 23"/>
          <p:cNvSpPr/>
          <p:nvPr/>
        </p:nvSpPr>
        <p:spPr>
          <a:xfrm>
            <a:off x="341542" y="2713664"/>
            <a:ext cx="290123" cy="312761"/>
          </a:xfrm>
          <a:prstGeom prst="roundRect">
            <a:avLst/>
          </a:prstGeom>
          <a:solidFill>
            <a:srgbClr val="C0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nl-NL" dirty="0"/>
          </a:p>
        </p:txBody>
      </p:sp>
      <p:sp>
        <p:nvSpPr>
          <p:cNvPr id="25" name="Rounded Rectangle 24"/>
          <p:cNvSpPr/>
          <p:nvPr/>
        </p:nvSpPr>
        <p:spPr>
          <a:xfrm>
            <a:off x="2593851" y="2116077"/>
            <a:ext cx="432048" cy="334427"/>
          </a:xfrm>
          <a:prstGeom prst="roundRect">
            <a:avLst/>
          </a:prstGeom>
          <a:solidFill>
            <a:srgbClr val="C0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nl-NL" dirty="0"/>
          </a:p>
        </p:txBody>
      </p:sp>
      <p:sp>
        <p:nvSpPr>
          <p:cNvPr id="26" name="Rounded Rectangle 25"/>
          <p:cNvSpPr/>
          <p:nvPr/>
        </p:nvSpPr>
        <p:spPr>
          <a:xfrm>
            <a:off x="3205406" y="2548126"/>
            <a:ext cx="322497" cy="383237"/>
          </a:xfrm>
          <a:prstGeom prst="roundRect">
            <a:avLst/>
          </a:prstGeom>
          <a:solidFill>
            <a:srgbClr val="C0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nl-NL" dirty="0"/>
          </a:p>
        </p:txBody>
      </p:sp>
      <p:sp>
        <p:nvSpPr>
          <p:cNvPr id="27" name="Rounded Rectangle 26"/>
          <p:cNvSpPr/>
          <p:nvPr/>
        </p:nvSpPr>
        <p:spPr>
          <a:xfrm>
            <a:off x="3203848" y="2044070"/>
            <a:ext cx="432048" cy="334427"/>
          </a:xfrm>
          <a:prstGeom prst="roundRect">
            <a:avLst/>
          </a:prstGeom>
          <a:solidFill>
            <a:srgbClr val="C0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nl-NL" dirty="0"/>
          </a:p>
        </p:txBody>
      </p:sp>
      <p:sp>
        <p:nvSpPr>
          <p:cNvPr id="28" name="Rounded Rectangle 27"/>
          <p:cNvSpPr/>
          <p:nvPr/>
        </p:nvSpPr>
        <p:spPr>
          <a:xfrm>
            <a:off x="3491880" y="1658417"/>
            <a:ext cx="432048" cy="334427"/>
          </a:xfrm>
          <a:prstGeom prst="roundRect">
            <a:avLst/>
          </a:prstGeom>
          <a:solidFill>
            <a:srgbClr val="C0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nl-NL" dirty="0"/>
          </a:p>
        </p:txBody>
      </p:sp>
      <p:sp>
        <p:nvSpPr>
          <p:cNvPr id="29" name="Rounded Rectangle 28"/>
          <p:cNvSpPr/>
          <p:nvPr/>
        </p:nvSpPr>
        <p:spPr>
          <a:xfrm>
            <a:off x="2915816" y="1658417"/>
            <a:ext cx="432048" cy="334427"/>
          </a:xfrm>
          <a:prstGeom prst="roundRect">
            <a:avLst/>
          </a:prstGeom>
          <a:solidFill>
            <a:srgbClr val="C0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nl-NL" dirty="0"/>
          </a:p>
        </p:txBody>
      </p:sp>
      <p:sp>
        <p:nvSpPr>
          <p:cNvPr id="30" name="Rounded Rectangle 29"/>
          <p:cNvSpPr/>
          <p:nvPr/>
        </p:nvSpPr>
        <p:spPr>
          <a:xfrm>
            <a:off x="2339752" y="1612022"/>
            <a:ext cx="432048" cy="334427"/>
          </a:xfrm>
          <a:prstGeom prst="roundRect">
            <a:avLst/>
          </a:prstGeom>
          <a:solidFill>
            <a:srgbClr val="C0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nl-NL" dirty="0"/>
          </a:p>
        </p:txBody>
      </p:sp>
      <p:sp>
        <p:nvSpPr>
          <p:cNvPr id="31" name="Rounded Rectangle 30"/>
          <p:cNvSpPr/>
          <p:nvPr/>
        </p:nvSpPr>
        <p:spPr>
          <a:xfrm>
            <a:off x="2953359" y="3061539"/>
            <a:ext cx="432048" cy="204251"/>
          </a:xfrm>
          <a:prstGeom prst="roundRect">
            <a:avLst/>
          </a:prstGeom>
          <a:solidFill>
            <a:srgbClr val="C0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nl-NL" dirty="0"/>
          </a:p>
        </p:txBody>
      </p:sp>
      <p:sp>
        <p:nvSpPr>
          <p:cNvPr id="33" name="Rounded Rectangle 32"/>
          <p:cNvSpPr/>
          <p:nvPr/>
        </p:nvSpPr>
        <p:spPr>
          <a:xfrm>
            <a:off x="3169382" y="2548126"/>
            <a:ext cx="322497" cy="383237"/>
          </a:xfrm>
          <a:prstGeom prst="roundRect">
            <a:avLst/>
          </a:prstGeom>
          <a:solidFill>
            <a:srgbClr val="C0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nl-NL" dirty="0"/>
          </a:p>
        </p:txBody>
      </p:sp>
      <p:grpSp>
        <p:nvGrpSpPr>
          <p:cNvPr id="38" name="Group 37"/>
          <p:cNvGrpSpPr/>
          <p:nvPr/>
        </p:nvGrpSpPr>
        <p:grpSpPr>
          <a:xfrm>
            <a:off x="5724128" y="2211284"/>
            <a:ext cx="792088" cy="840985"/>
            <a:chOff x="5724128" y="2472606"/>
            <a:chExt cx="792088" cy="840985"/>
          </a:xfrm>
        </p:grpSpPr>
        <p:sp>
          <p:nvSpPr>
            <p:cNvPr id="34" name="Rounded Rectangle 33"/>
            <p:cNvSpPr/>
            <p:nvPr/>
          </p:nvSpPr>
          <p:spPr>
            <a:xfrm>
              <a:off x="5941711" y="3109340"/>
              <a:ext cx="432048" cy="204251"/>
            </a:xfrm>
            <a:prstGeom prst="roundRect">
              <a:avLst/>
            </a:prstGeom>
            <a:solidFill>
              <a:srgbClr val="C0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nl-NL"/>
            </a:p>
          </p:txBody>
        </p:sp>
        <p:sp>
          <p:nvSpPr>
            <p:cNvPr id="35" name="Rounded Rectangle 34"/>
            <p:cNvSpPr/>
            <p:nvPr/>
          </p:nvSpPr>
          <p:spPr>
            <a:xfrm>
              <a:off x="5724128" y="2567811"/>
              <a:ext cx="290123" cy="312761"/>
            </a:xfrm>
            <a:prstGeom prst="roundRect">
              <a:avLst/>
            </a:prstGeom>
            <a:solidFill>
              <a:srgbClr val="C0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nl-NL"/>
            </a:p>
          </p:txBody>
        </p:sp>
        <p:sp>
          <p:nvSpPr>
            <p:cNvPr id="36" name="Rounded Rectangle 35"/>
            <p:cNvSpPr/>
            <p:nvPr/>
          </p:nvSpPr>
          <p:spPr>
            <a:xfrm>
              <a:off x="6193719" y="2472606"/>
              <a:ext cx="322497" cy="383237"/>
            </a:xfrm>
            <a:prstGeom prst="roundRect">
              <a:avLst/>
            </a:prstGeom>
            <a:solidFill>
              <a:srgbClr val="C0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nl-NL"/>
            </a:p>
          </p:txBody>
        </p:sp>
        <p:cxnSp>
          <p:nvCxnSpPr>
            <p:cNvPr id="14" name="Straight Connector 13"/>
            <p:cNvCxnSpPr>
              <a:stCxn id="35" idx="2"/>
              <a:endCxn id="34" idx="0"/>
            </p:cNvCxnSpPr>
            <p:nvPr/>
          </p:nvCxnSpPr>
          <p:spPr>
            <a:xfrm>
              <a:off x="5869190" y="2880572"/>
              <a:ext cx="288545" cy="228768"/>
            </a:xfrm>
            <a:prstGeom prst="line">
              <a:avLst/>
            </a:prstGeom>
          </p:spPr>
          <p:style>
            <a:lnRef idx="2">
              <a:schemeClr val="accent1"/>
            </a:lnRef>
            <a:fillRef idx="0">
              <a:schemeClr val="accent1"/>
            </a:fillRef>
            <a:effectRef idx="1">
              <a:schemeClr val="accent1"/>
            </a:effectRef>
            <a:fontRef idx="minor">
              <a:schemeClr val="tx1"/>
            </a:fontRef>
          </p:style>
        </p:cxnSp>
        <p:cxnSp>
          <p:nvCxnSpPr>
            <p:cNvPr id="17" name="Straight Connector 16"/>
            <p:cNvCxnSpPr>
              <a:stCxn id="34" idx="0"/>
              <a:endCxn id="36" idx="2"/>
            </p:cNvCxnSpPr>
            <p:nvPr/>
          </p:nvCxnSpPr>
          <p:spPr>
            <a:xfrm flipV="1">
              <a:off x="6157735" y="2855843"/>
              <a:ext cx="197233" cy="253497"/>
            </a:xfrm>
            <a:prstGeom prst="line">
              <a:avLst/>
            </a:prstGeom>
          </p:spPr>
          <p:style>
            <a:lnRef idx="2">
              <a:schemeClr val="accent1"/>
            </a:lnRef>
            <a:fillRef idx="0">
              <a:schemeClr val="accent1"/>
            </a:fillRef>
            <a:effectRef idx="1">
              <a:schemeClr val="accent1"/>
            </a:effectRef>
            <a:fontRef idx="minor">
              <a:schemeClr val="tx1"/>
            </a:fontRef>
          </p:style>
        </p:cxnSp>
        <p:cxnSp>
          <p:nvCxnSpPr>
            <p:cNvPr id="37" name="Straight Connector 36"/>
            <p:cNvCxnSpPr>
              <a:stCxn id="35" idx="3"/>
              <a:endCxn id="36" idx="1"/>
            </p:cNvCxnSpPr>
            <p:nvPr/>
          </p:nvCxnSpPr>
          <p:spPr>
            <a:xfrm flipV="1">
              <a:off x="6014251" y="2664225"/>
              <a:ext cx="179468" cy="59967"/>
            </a:xfrm>
            <a:prstGeom prst="line">
              <a:avLst/>
            </a:prstGeom>
          </p:spPr>
          <p:style>
            <a:lnRef idx="2">
              <a:schemeClr val="accent1"/>
            </a:lnRef>
            <a:fillRef idx="0">
              <a:schemeClr val="accent1"/>
            </a:fillRef>
            <a:effectRef idx="1">
              <a:schemeClr val="accent1"/>
            </a:effectRef>
            <a:fontRef idx="minor">
              <a:schemeClr val="tx1"/>
            </a:fontRef>
          </p:style>
        </p:cxnSp>
      </p:grpSp>
      <p:sp>
        <p:nvSpPr>
          <p:cNvPr id="45" name="Rounded Rectangle 44"/>
          <p:cNvSpPr/>
          <p:nvPr/>
        </p:nvSpPr>
        <p:spPr>
          <a:xfrm>
            <a:off x="3203848" y="2041163"/>
            <a:ext cx="432048" cy="334427"/>
          </a:xfrm>
          <a:prstGeom prst="roundRect">
            <a:avLst/>
          </a:prstGeom>
          <a:solidFill>
            <a:srgbClr val="C0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nl-NL" dirty="0"/>
          </a:p>
        </p:txBody>
      </p:sp>
      <p:pic>
        <p:nvPicPr>
          <p:cNvPr id="4116" name="Picture 20" descr="https://encrypted-tbn3.gstatic.com/images?q=tbn:ANd9GcQ_swgXzFSJfGPUWJZRVSqXkI67oGAR9CtP4o0GSVbtgbaTeCZvaA"/>
          <p:cNvPicPr>
            <a:picLocks noChangeAspect="1" noChangeArrowheads="1"/>
          </p:cNvPicPr>
          <p:nvPr/>
        </p:nvPicPr>
        <p:blipFill>
          <a:blip r:embed="rId7">
            <a:duotone>
              <a:schemeClr val="accent1">
                <a:shade val="45000"/>
                <a:satMod val="135000"/>
              </a:schemeClr>
              <a:prstClr val="white"/>
            </a:duotone>
            <a:extLst>
              <a:ext uri="{BEBA8EAE-BF5A-486C-A8C5-ECC9F3942E4B}">
                <a14:imgProps xmlns:a14="http://schemas.microsoft.com/office/drawing/2010/main">
                  <a14:imgLayer r:embed="rId8">
                    <a14:imgEffect>
                      <a14:backgroundRemoval t="0" b="99552" l="0" r="100000"/>
                    </a14:imgEffect>
                  </a14:imgLayer>
                </a14:imgProps>
              </a:ext>
              <a:ext uri="{28A0092B-C50C-407E-A947-70E740481C1C}">
                <a14:useLocalDpi xmlns:a14="http://schemas.microsoft.com/office/drawing/2010/main" val="0"/>
              </a:ext>
            </a:extLst>
          </a:blip>
          <a:srcRect/>
          <a:stretch>
            <a:fillRect/>
          </a:stretch>
        </p:blipFill>
        <p:spPr bwMode="auto">
          <a:xfrm>
            <a:off x="2055515" y="4891710"/>
            <a:ext cx="1076325" cy="1062038"/>
          </a:xfrm>
          <a:prstGeom prst="rect">
            <a:avLst/>
          </a:prstGeom>
          <a:noFill/>
          <a:extLst>
            <a:ext uri="{909E8E84-426E-40DD-AFC4-6F175D3DCCD1}">
              <a14:hiddenFill xmlns:a14="http://schemas.microsoft.com/office/drawing/2010/main">
                <a:solidFill>
                  <a:srgbClr val="FFFFFF"/>
                </a:solidFill>
              </a14:hiddenFill>
            </a:ext>
          </a:extLst>
        </p:spPr>
      </p:pic>
      <p:pic>
        <p:nvPicPr>
          <p:cNvPr id="48" name="Picture 20" descr="https://encrypted-tbn3.gstatic.com/images?q=tbn:ANd9GcQ_swgXzFSJfGPUWJZRVSqXkI67oGAR9CtP4o0GSVbtgbaTeCZvaA"/>
          <p:cNvPicPr>
            <a:picLocks noChangeAspect="1" noChangeArrowheads="1"/>
          </p:cNvPicPr>
          <p:nvPr/>
        </p:nvPicPr>
        <p:blipFill>
          <a:blip r:embed="rId7">
            <a:duotone>
              <a:schemeClr val="accent1">
                <a:shade val="45000"/>
                <a:satMod val="135000"/>
              </a:schemeClr>
              <a:prstClr val="white"/>
            </a:duotone>
            <a:extLst>
              <a:ext uri="{BEBA8EAE-BF5A-486C-A8C5-ECC9F3942E4B}">
                <a14:imgProps xmlns:a14="http://schemas.microsoft.com/office/drawing/2010/main">
                  <a14:imgLayer r:embed="rId8">
                    <a14:imgEffect>
                      <a14:backgroundRemoval t="0" b="99552" l="0" r="100000"/>
                    </a14:imgEffect>
                  </a14:imgLayer>
                </a14:imgProps>
              </a:ext>
              <a:ext uri="{28A0092B-C50C-407E-A947-70E740481C1C}">
                <a14:useLocalDpi xmlns:a14="http://schemas.microsoft.com/office/drawing/2010/main" val="0"/>
              </a:ext>
            </a:extLst>
          </a:blip>
          <a:srcRect/>
          <a:stretch>
            <a:fillRect/>
          </a:stretch>
        </p:blipFill>
        <p:spPr bwMode="auto">
          <a:xfrm>
            <a:off x="5076056" y="4869160"/>
            <a:ext cx="1076325" cy="1062038"/>
          </a:xfrm>
          <a:prstGeom prst="rect">
            <a:avLst/>
          </a:prstGeom>
          <a:noFill/>
          <a:extLst>
            <a:ext uri="{909E8E84-426E-40DD-AFC4-6F175D3DCCD1}">
              <a14:hiddenFill xmlns:a14="http://schemas.microsoft.com/office/drawing/2010/main">
                <a:solidFill>
                  <a:srgbClr val="FFFFFF"/>
                </a:solidFill>
              </a14:hiddenFill>
            </a:ext>
          </a:extLst>
        </p:spPr>
      </p:pic>
      <p:pic>
        <p:nvPicPr>
          <p:cNvPr id="50" name="Picture 20" descr="https://encrypted-tbn3.gstatic.com/images?q=tbn:ANd9GcQ_swgXzFSJfGPUWJZRVSqXkI67oGAR9CtP4o0GSVbtgbaTeCZvaA"/>
          <p:cNvPicPr>
            <a:picLocks noChangeAspect="1" noChangeArrowheads="1"/>
          </p:cNvPicPr>
          <p:nvPr/>
        </p:nvPicPr>
        <p:blipFill>
          <a:blip r:embed="rId9" cstate="print">
            <a:duotone>
              <a:schemeClr val="accent1">
                <a:shade val="45000"/>
                <a:satMod val="135000"/>
              </a:schemeClr>
              <a:prstClr val="white"/>
            </a:duotone>
            <a:extLst>
              <a:ext uri="{BEBA8EAE-BF5A-486C-A8C5-ECC9F3942E4B}">
                <a14:imgProps xmlns:a14="http://schemas.microsoft.com/office/drawing/2010/main">
                  <a14:imgLayer r:embed="rId10">
                    <a14:imgEffect>
                      <a14:backgroundRemoval t="0" b="99552" l="0" r="100000"/>
                    </a14:imgEffect>
                  </a14:imgLayer>
                </a14:imgProps>
              </a:ext>
              <a:ext uri="{28A0092B-C50C-407E-A947-70E740481C1C}">
                <a14:useLocalDpi xmlns:a14="http://schemas.microsoft.com/office/drawing/2010/main" val="0"/>
              </a:ext>
            </a:extLst>
          </a:blip>
          <a:srcRect/>
          <a:stretch>
            <a:fillRect/>
          </a:stretch>
        </p:blipFill>
        <p:spPr bwMode="auto">
          <a:xfrm>
            <a:off x="7812361" y="4891710"/>
            <a:ext cx="925844" cy="913554"/>
          </a:xfrm>
          <a:prstGeom prst="rect">
            <a:avLst/>
          </a:prstGeom>
          <a:noFill/>
          <a:extLst>
            <a:ext uri="{909E8E84-426E-40DD-AFC4-6F175D3DCCD1}">
              <a14:hiddenFill xmlns:a14="http://schemas.microsoft.com/office/drawing/2010/main">
                <a:solidFill>
                  <a:srgbClr val="FFFFFF"/>
                </a:solidFill>
              </a14:hiddenFill>
            </a:ext>
          </a:extLst>
        </p:spPr>
      </p:pic>
      <p:grpSp>
        <p:nvGrpSpPr>
          <p:cNvPr id="58" name="Group 57"/>
          <p:cNvGrpSpPr/>
          <p:nvPr/>
        </p:nvGrpSpPr>
        <p:grpSpPr>
          <a:xfrm>
            <a:off x="5724128" y="2204864"/>
            <a:ext cx="792088" cy="840985"/>
            <a:chOff x="5724128" y="2472606"/>
            <a:chExt cx="792088" cy="840985"/>
          </a:xfrm>
        </p:grpSpPr>
        <p:sp>
          <p:nvSpPr>
            <p:cNvPr id="59" name="Rounded Rectangle 58"/>
            <p:cNvSpPr/>
            <p:nvPr/>
          </p:nvSpPr>
          <p:spPr>
            <a:xfrm>
              <a:off x="5941711" y="3109340"/>
              <a:ext cx="432048" cy="204251"/>
            </a:xfrm>
            <a:prstGeom prst="roundRect">
              <a:avLst/>
            </a:prstGeom>
            <a:solidFill>
              <a:srgbClr val="C0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nl-NL"/>
            </a:p>
          </p:txBody>
        </p:sp>
        <p:sp>
          <p:nvSpPr>
            <p:cNvPr id="60" name="Rounded Rectangle 59"/>
            <p:cNvSpPr/>
            <p:nvPr/>
          </p:nvSpPr>
          <p:spPr>
            <a:xfrm>
              <a:off x="5724128" y="2567811"/>
              <a:ext cx="290123" cy="312761"/>
            </a:xfrm>
            <a:prstGeom prst="roundRect">
              <a:avLst/>
            </a:prstGeom>
            <a:solidFill>
              <a:srgbClr val="C0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nl-NL"/>
            </a:p>
          </p:txBody>
        </p:sp>
        <p:sp>
          <p:nvSpPr>
            <p:cNvPr id="61" name="Rounded Rectangle 60"/>
            <p:cNvSpPr/>
            <p:nvPr/>
          </p:nvSpPr>
          <p:spPr>
            <a:xfrm>
              <a:off x="6193719" y="2472606"/>
              <a:ext cx="322497" cy="383237"/>
            </a:xfrm>
            <a:prstGeom prst="roundRect">
              <a:avLst/>
            </a:prstGeom>
            <a:solidFill>
              <a:srgbClr val="C0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nl-NL"/>
            </a:p>
          </p:txBody>
        </p:sp>
        <p:cxnSp>
          <p:nvCxnSpPr>
            <p:cNvPr id="62" name="Straight Connector 61"/>
            <p:cNvCxnSpPr>
              <a:stCxn id="60" idx="2"/>
              <a:endCxn id="59" idx="0"/>
            </p:cNvCxnSpPr>
            <p:nvPr/>
          </p:nvCxnSpPr>
          <p:spPr>
            <a:xfrm>
              <a:off x="5869190" y="2880572"/>
              <a:ext cx="288545" cy="228768"/>
            </a:xfrm>
            <a:prstGeom prst="line">
              <a:avLst/>
            </a:prstGeom>
          </p:spPr>
          <p:style>
            <a:lnRef idx="2">
              <a:schemeClr val="accent1"/>
            </a:lnRef>
            <a:fillRef idx="0">
              <a:schemeClr val="accent1"/>
            </a:fillRef>
            <a:effectRef idx="1">
              <a:schemeClr val="accent1"/>
            </a:effectRef>
            <a:fontRef idx="minor">
              <a:schemeClr val="tx1"/>
            </a:fontRef>
          </p:style>
        </p:cxnSp>
        <p:cxnSp>
          <p:nvCxnSpPr>
            <p:cNvPr id="63" name="Straight Connector 62"/>
            <p:cNvCxnSpPr>
              <a:stCxn id="59" idx="0"/>
              <a:endCxn id="61" idx="2"/>
            </p:cNvCxnSpPr>
            <p:nvPr/>
          </p:nvCxnSpPr>
          <p:spPr>
            <a:xfrm flipV="1">
              <a:off x="6157735" y="2855843"/>
              <a:ext cx="197233" cy="253497"/>
            </a:xfrm>
            <a:prstGeom prst="line">
              <a:avLst/>
            </a:prstGeom>
          </p:spPr>
          <p:style>
            <a:lnRef idx="2">
              <a:schemeClr val="accent1"/>
            </a:lnRef>
            <a:fillRef idx="0">
              <a:schemeClr val="accent1"/>
            </a:fillRef>
            <a:effectRef idx="1">
              <a:schemeClr val="accent1"/>
            </a:effectRef>
            <a:fontRef idx="minor">
              <a:schemeClr val="tx1"/>
            </a:fontRef>
          </p:style>
        </p:cxnSp>
        <p:cxnSp>
          <p:nvCxnSpPr>
            <p:cNvPr id="64" name="Straight Connector 63"/>
            <p:cNvCxnSpPr>
              <a:stCxn id="60" idx="3"/>
              <a:endCxn id="61" idx="1"/>
            </p:cNvCxnSpPr>
            <p:nvPr/>
          </p:nvCxnSpPr>
          <p:spPr>
            <a:xfrm flipV="1">
              <a:off x="6014251" y="2664225"/>
              <a:ext cx="179468" cy="59967"/>
            </a:xfrm>
            <a:prstGeom prst="line">
              <a:avLst/>
            </a:prstGeom>
          </p:spPr>
          <p:style>
            <a:lnRef idx="2">
              <a:schemeClr val="accent1"/>
            </a:lnRef>
            <a:fillRef idx="0">
              <a:schemeClr val="accent1"/>
            </a:fillRef>
            <a:effectRef idx="1">
              <a:schemeClr val="accent1"/>
            </a:effectRef>
            <a:fontRef idx="minor">
              <a:schemeClr val="tx1"/>
            </a:fontRef>
          </p:style>
        </p:cxnSp>
      </p:grpSp>
      <p:sp>
        <p:nvSpPr>
          <p:cNvPr id="65" name="Rounded Rectangle 64"/>
          <p:cNvSpPr/>
          <p:nvPr/>
        </p:nvSpPr>
        <p:spPr>
          <a:xfrm>
            <a:off x="3491880" y="1654413"/>
            <a:ext cx="432048" cy="334427"/>
          </a:xfrm>
          <a:prstGeom prst="roundRect">
            <a:avLst/>
          </a:prstGeom>
          <a:solidFill>
            <a:srgbClr val="C0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nl-NL" dirty="0"/>
          </a:p>
        </p:txBody>
      </p:sp>
      <p:sp>
        <p:nvSpPr>
          <p:cNvPr id="66" name="TextBox 65"/>
          <p:cNvSpPr txBox="1"/>
          <p:nvPr/>
        </p:nvSpPr>
        <p:spPr>
          <a:xfrm>
            <a:off x="7596336" y="958000"/>
            <a:ext cx="1467069" cy="646331"/>
          </a:xfrm>
          <a:prstGeom prst="rect">
            <a:avLst/>
          </a:prstGeom>
          <a:noFill/>
        </p:spPr>
        <p:txBody>
          <a:bodyPr wrap="none" rtlCol="0">
            <a:spAutoFit/>
          </a:bodyPr>
          <a:lstStyle/>
          <a:p>
            <a:pPr algn="ctr"/>
            <a:r>
              <a:rPr lang="nl-NL" i="1" dirty="0" smtClean="0"/>
              <a:t>Single </a:t>
            </a:r>
            <a:r>
              <a:rPr lang="nl-NL" i="1" dirty="0" err="1" smtClean="0"/>
              <a:t>App</a:t>
            </a:r>
            <a:endParaRPr lang="nl-NL" i="1" dirty="0" smtClean="0"/>
          </a:p>
          <a:p>
            <a:pPr algn="ctr"/>
            <a:r>
              <a:rPr lang="nl-NL" i="1" dirty="0" err="1" smtClean="0"/>
              <a:t>Configuration</a:t>
            </a:r>
            <a:endParaRPr lang="nl-NL" i="1" dirty="0"/>
          </a:p>
        </p:txBody>
      </p:sp>
      <p:sp>
        <p:nvSpPr>
          <p:cNvPr id="3" name="TextBox 2"/>
          <p:cNvSpPr txBox="1"/>
          <p:nvPr/>
        </p:nvSpPr>
        <p:spPr>
          <a:xfrm>
            <a:off x="298440" y="5560427"/>
            <a:ext cx="1835820" cy="369332"/>
          </a:xfrm>
          <a:prstGeom prst="rect">
            <a:avLst/>
          </a:prstGeom>
          <a:solidFill>
            <a:srgbClr val="FFFF00"/>
          </a:solidFill>
        </p:spPr>
        <p:txBody>
          <a:bodyPr wrap="square" rtlCol="0">
            <a:spAutoFit/>
          </a:bodyPr>
          <a:lstStyle/>
          <a:p>
            <a:r>
              <a:rPr lang="en-GB" dirty="0" smtClean="0"/>
              <a:t>App developer</a:t>
            </a:r>
            <a:endParaRPr lang="en-GB" dirty="0"/>
          </a:p>
        </p:txBody>
      </p:sp>
      <p:sp>
        <p:nvSpPr>
          <p:cNvPr id="52" name="TextBox 51"/>
          <p:cNvSpPr txBox="1"/>
          <p:nvPr/>
        </p:nvSpPr>
        <p:spPr>
          <a:xfrm>
            <a:off x="2953359" y="5571185"/>
            <a:ext cx="3060891" cy="369332"/>
          </a:xfrm>
          <a:prstGeom prst="rect">
            <a:avLst/>
          </a:prstGeom>
          <a:solidFill>
            <a:srgbClr val="FFFF00"/>
          </a:solidFill>
        </p:spPr>
        <p:txBody>
          <a:bodyPr wrap="square" rtlCol="0">
            <a:spAutoFit/>
          </a:bodyPr>
          <a:lstStyle/>
          <a:p>
            <a:r>
              <a:rPr lang="en-GB" dirty="0" smtClean="0"/>
              <a:t>Business Configurator (Ag. Co)</a:t>
            </a:r>
            <a:endParaRPr lang="en-GB" dirty="0"/>
          </a:p>
        </p:txBody>
      </p:sp>
      <p:sp>
        <p:nvSpPr>
          <p:cNvPr id="53" name="TextBox 52"/>
          <p:cNvSpPr txBox="1"/>
          <p:nvPr/>
        </p:nvSpPr>
        <p:spPr>
          <a:xfrm>
            <a:off x="6356109" y="5539653"/>
            <a:ext cx="2178469" cy="369332"/>
          </a:xfrm>
          <a:prstGeom prst="rect">
            <a:avLst/>
          </a:prstGeom>
          <a:solidFill>
            <a:srgbClr val="FFFF00"/>
          </a:solidFill>
        </p:spPr>
        <p:txBody>
          <a:bodyPr wrap="square" rtlCol="0">
            <a:spAutoFit/>
          </a:bodyPr>
          <a:lstStyle/>
          <a:p>
            <a:r>
              <a:rPr lang="en-GB" dirty="0" smtClean="0"/>
              <a:t>User (farmer, Ag. Co.)</a:t>
            </a:r>
            <a:endParaRPr lang="en-GB" dirty="0"/>
          </a:p>
        </p:txBody>
      </p:sp>
    </p:spTree>
    <p:extLst>
      <p:ext uri="{BB962C8B-B14F-4D97-AF65-F5344CB8AC3E}">
        <p14:creationId xmlns:p14="http://schemas.microsoft.com/office/powerpoint/2010/main" val="1477121281"/>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12" name="Picture 16" descr="http://www.visualspec.co.uk/Images/Content/Business%20Analyst.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95161" y="1722734"/>
            <a:ext cx="1398343" cy="1398344"/>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p:txBody>
          <a:bodyPr/>
          <a:lstStyle/>
          <a:p>
            <a:r>
              <a:rPr lang="nl-NL" dirty="0" err="1" smtClean="0"/>
              <a:t>Potential</a:t>
            </a:r>
            <a:r>
              <a:rPr lang="nl-NL" dirty="0" smtClean="0"/>
              <a:t> </a:t>
            </a:r>
            <a:r>
              <a:rPr lang="nl-NL" dirty="0" err="1" smtClean="0"/>
              <a:t>revenue</a:t>
            </a:r>
            <a:r>
              <a:rPr lang="nl-NL" dirty="0" smtClean="0"/>
              <a:t> </a:t>
            </a:r>
            <a:r>
              <a:rPr lang="nl-NL" dirty="0" err="1" smtClean="0"/>
              <a:t>streams</a:t>
            </a:r>
            <a:r>
              <a:rPr lang="nl-NL" dirty="0" smtClean="0"/>
              <a:t> </a:t>
            </a:r>
            <a:r>
              <a:rPr lang="nl-NL" dirty="0" err="1" smtClean="0"/>
              <a:t>for</a:t>
            </a:r>
            <a:r>
              <a:rPr lang="nl-NL" dirty="0" smtClean="0"/>
              <a:t> </a:t>
            </a:r>
            <a:r>
              <a:rPr lang="nl-NL" dirty="0" err="1" smtClean="0"/>
              <a:t>FIspace</a:t>
            </a:r>
            <a:endParaRPr lang="nl-NL" dirty="0"/>
          </a:p>
        </p:txBody>
      </p:sp>
      <p:sp>
        <p:nvSpPr>
          <p:cNvPr id="4" name="Isosceles Triangle 3"/>
          <p:cNvSpPr/>
          <p:nvPr/>
        </p:nvSpPr>
        <p:spPr>
          <a:xfrm flipV="1">
            <a:off x="2411760" y="1298412"/>
            <a:ext cx="1872208" cy="984018"/>
          </a:xfrm>
          <a:prstGeom prst="triangl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nl-NL" dirty="0"/>
          </a:p>
        </p:txBody>
      </p:sp>
      <p:sp>
        <p:nvSpPr>
          <p:cNvPr id="5" name="Isosceles Triangle 4"/>
          <p:cNvSpPr/>
          <p:nvPr/>
        </p:nvSpPr>
        <p:spPr>
          <a:xfrm flipV="1">
            <a:off x="5364088" y="1298412"/>
            <a:ext cx="1584176" cy="984018"/>
          </a:xfrm>
          <a:prstGeom prst="triangl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nl-NL" dirty="0"/>
          </a:p>
        </p:txBody>
      </p:sp>
      <p:pic>
        <p:nvPicPr>
          <p:cNvPr id="4104" name="Picture 8" descr="http://www.large-icons.com/stock-icons/large-user/programmer-icon.gif"/>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20700" y="1581912"/>
            <a:ext cx="1613560" cy="1613561"/>
          </a:xfrm>
          <a:prstGeom prst="rect">
            <a:avLst/>
          </a:prstGeom>
          <a:noFill/>
          <a:extLst>
            <a:ext uri="{909E8E84-426E-40DD-AFC4-6F175D3DCCD1}">
              <a14:hiddenFill xmlns:a14="http://schemas.microsoft.com/office/drawing/2010/main">
                <a:solidFill>
                  <a:srgbClr val="FFFFFF"/>
                </a:solidFill>
              </a14:hiddenFill>
            </a:ext>
          </a:extLst>
        </p:spPr>
      </p:pic>
      <p:pic>
        <p:nvPicPr>
          <p:cNvPr id="4114" name="Picture 18" descr="http://www.gettyicons.com/download/?id=3228&amp;t=png&amp;s=25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017805" y="1392967"/>
            <a:ext cx="1589111" cy="1589111"/>
          </a:xfrm>
          <a:prstGeom prst="rect">
            <a:avLst/>
          </a:prstGeom>
          <a:noFill/>
          <a:extLst>
            <a:ext uri="{909E8E84-426E-40DD-AFC4-6F175D3DCCD1}">
              <a14:hiddenFill xmlns:a14="http://schemas.microsoft.com/office/drawing/2010/main">
                <a:solidFill>
                  <a:srgbClr val="FFFFFF"/>
                </a:solidFill>
              </a14:hiddenFill>
            </a:ext>
          </a:extLst>
        </p:spPr>
      </p:pic>
      <p:sp>
        <p:nvSpPr>
          <p:cNvPr id="10" name="TextBox 9"/>
          <p:cNvSpPr txBox="1"/>
          <p:nvPr/>
        </p:nvSpPr>
        <p:spPr>
          <a:xfrm>
            <a:off x="2018991" y="879103"/>
            <a:ext cx="2397516" cy="461665"/>
          </a:xfrm>
          <a:prstGeom prst="rect">
            <a:avLst/>
          </a:prstGeom>
          <a:noFill/>
        </p:spPr>
        <p:txBody>
          <a:bodyPr wrap="none" rtlCol="0">
            <a:spAutoFit/>
          </a:bodyPr>
          <a:lstStyle/>
          <a:p>
            <a:r>
              <a:rPr lang="nl-NL" sz="2400" i="1" dirty="0" err="1" smtClean="0"/>
              <a:t>FIspace</a:t>
            </a:r>
            <a:r>
              <a:rPr lang="nl-NL" sz="2400" i="1" dirty="0" smtClean="0"/>
              <a:t> </a:t>
            </a:r>
            <a:r>
              <a:rPr lang="nl-NL" sz="2400" i="1" dirty="0" err="1" smtClean="0"/>
              <a:t>App</a:t>
            </a:r>
            <a:r>
              <a:rPr lang="nl-NL" sz="2400" i="1" dirty="0" smtClean="0"/>
              <a:t> Store</a:t>
            </a:r>
            <a:endParaRPr lang="nl-NL" sz="2400" i="1" dirty="0"/>
          </a:p>
        </p:txBody>
      </p:sp>
      <p:sp>
        <p:nvSpPr>
          <p:cNvPr id="16" name="TextBox 15"/>
          <p:cNvSpPr txBox="1"/>
          <p:nvPr/>
        </p:nvSpPr>
        <p:spPr>
          <a:xfrm>
            <a:off x="5292079" y="869539"/>
            <a:ext cx="1583767" cy="461665"/>
          </a:xfrm>
          <a:prstGeom prst="rect">
            <a:avLst/>
          </a:prstGeom>
          <a:noFill/>
        </p:spPr>
        <p:txBody>
          <a:bodyPr wrap="none" rtlCol="0">
            <a:spAutoFit/>
          </a:bodyPr>
          <a:lstStyle/>
          <a:p>
            <a:r>
              <a:rPr lang="nl-NL" sz="2400" i="1" dirty="0" smtClean="0"/>
              <a:t>My </a:t>
            </a:r>
            <a:r>
              <a:rPr lang="nl-NL" sz="2400" i="1" dirty="0" err="1" smtClean="0"/>
              <a:t>FIspace</a:t>
            </a:r>
            <a:endParaRPr lang="nl-NL" sz="2400" i="1" dirty="0"/>
          </a:p>
        </p:txBody>
      </p:sp>
      <p:sp>
        <p:nvSpPr>
          <p:cNvPr id="18" name="TextBox 17"/>
          <p:cNvSpPr txBox="1"/>
          <p:nvPr/>
        </p:nvSpPr>
        <p:spPr>
          <a:xfrm>
            <a:off x="196900" y="1006713"/>
            <a:ext cx="1236685" cy="830997"/>
          </a:xfrm>
          <a:prstGeom prst="rect">
            <a:avLst/>
          </a:prstGeom>
          <a:noFill/>
        </p:spPr>
        <p:txBody>
          <a:bodyPr wrap="none" rtlCol="0">
            <a:spAutoFit/>
          </a:bodyPr>
          <a:lstStyle/>
          <a:p>
            <a:pPr algn="ctr"/>
            <a:r>
              <a:rPr lang="nl-NL" sz="2400" b="1" dirty="0" err="1" smtClean="0"/>
              <a:t>Develop</a:t>
            </a:r>
            <a:endParaRPr lang="nl-NL" sz="2400" b="1" dirty="0"/>
          </a:p>
          <a:p>
            <a:pPr algn="ctr"/>
            <a:r>
              <a:rPr lang="nl-NL" sz="2400" b="1" dirty="0" err="1" smtClean="0"/>
              <a:t>Apps</a:t>
            </a:r>
            <a:endParaRPr lang="nl-NL" sz="2400" b="1" dirty="0"/>
          </a:p>
        </p:txBody>
      </p:sp>
      <p:sp>
        <p:nvSpPr>
          <p:cNvPr id="20" name="TextBox 19"/>
          <p:cNvSpPr txBox="1"/>
          <p:nvPr/>
        </p:nvSpPr>
        <p:spPr>
          <a:xfrm>
            <a:off x="3838687" y="1388623"/>
            <a:ext cx="1904239" cy="461665"/>
          </a:xfrm>
          <a:prstGeom prst="rect">
            <a:avLst/>
          </a:prstGeom>
          <a:noFill/>
        </p:spPr>
        <p:txBody>
          <a:bodyPr wrap="none" rtlCol="0">
            <a:spAutoFit/>
          </a:bodyPr>
          <a:lstStyle/>
          <a:p>
            <a:pPr algn="ctr"/>
            <a:r>
              <a:rPr lang="nl-NL" sz="2400" b="1" dirty="0" smtClean="0"/>
              <a:t>Pre-</a:t>
            </a:r>
            <a:r>
              <a:rPr lang="nl-NL" sz="2400" b="1" dirty="0" err="1" smtClean="0"/>
              <a:t>configure</a:t>
            </a:r>
            <a:endParaRPr lang="nl-NL" sz="2400" b="1" dirty="0"/>
          </a:p>
        </p:txBody>
      </p:sp>
      <p:sp>
        <p:nvSpPr>
          <p:cNvPr id="22" name="TextBox 21"/>
          <p:cNvSpPr txBox="1"/>
          <p:nvPr/>
        </p:nvSpPr>
        <p:spPr>
          <a:xfrm>
            <a:off x="6734080" y="925269"/>
            <a:ext cx="2521117" cy="830997"/>
          </a:xfrm>
          <a:prstGeom prst="rect">
            <a:avLst/>
          </a:prstGeom>
          <a:noFill/>
        </p:spPr>
        <p:txBody>
          <a:bodyPr wrap="square" rtlCol="0">
            <a:spAutoFit/>
          </a:bodyPr>
          <a:lstStyle/>
          <a:p>
            <a:pPr algn="ctr"/>
            <a:r>
              <a:rPr lang="nl-NL" sz="2400" b="1" dirty="0" err="1" smtClean="0"/>
              <a:t>Configure</a:t>
            </a:r>
            <a:r>
              <a:rPr lang="nl-NL" sz="2400" b="1" dirty="0" smtClean="0"/>
              <a:t> &amp;</a:t>
            </a:r>
          </a:p>
          <a:p>
            <a:pPr algn="ctr"/>
            <a:r>
              <a:rPr lang="nl-NL" sz="2400" b="1" dirty="0" err="1" smtClean="0"/>
              <a:t>Use</a:t>
            </a:r>
            <a:r>
              <a:rPr lang="nl-NL" sz="2400" b="1" dirty="0" smtClean="0"/>
              <a:t> Systems</a:t>
            </a:r>
            <a:endParaRPr lang="nl-NL" sz="2400" b="1" dirty="0"/>
          </a:p>
        </p:txBody>
      </p:sp>
      <p:sp>
        <p:nvSpPr>
          <p:cNvPr id="27" name="Rounded Rectangle 26"/>
          <p:cNvSpPr/>
          <p:nvPr/>
        </p:nvSpPr>
        <p:spPr>
          <a:xfrm>
            <a:off x="3366654" y="1507688"/>
            <a:ext cx="432048" cy="334427"/>
          </a:xfrm>
          <a:prstGeom prst="roundRect">
            <a:avLst/>
          </a:prstGeom>
          <a:solidFill>
            <a:srgbClr val="C0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nl-NL" dirty="0"/>
          </a:p>
        </p:txBody>
      </p:sp>
      <p:sp>
        <p:nvSpPr>
          <p:cNvPr id="31" name="Rounded Rectangle 30"/>
          <p:cNvSpPr/>
          <p:nvPr/>
        </p:nvSpPr>
        <p:spPr>
          <a:xfrm>
            <a:off x="3010438" y="1856179"/>
            <a:ext cx="432048" cy="204251"/>
          </a:xfrm>
          <a:prstGeom prst="roundRect">
            <a:avLst/>
          </a:prstGeom>
          <a:solidFill>
            <a:srgbClr val="C0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nl-NL" dirty="0"/>
          </a:p>
        </p:txBody>
      </p:sp>
      <p:grpSp>
        <p:nvGrpSpPr>
          <p:cNvPr id="38" name="Group 37"/>
          <p:cNvGrpSpPr/>
          <p:nvPr/>
        </p:nvGrpSpPr>
        <p:grpSpPr>
          <a:xfrm>
            <a:off x="5687918" y="1271742"/>
            <a:ext cx="792088" cy="840985"/>
            <a:chOff x="5724128" y="2472606"/>
            <a:chExt cx="792088" cy="840985"/>
          </a:xfrm>
        </p:grpSpPr>
        <p:sp>
          <p:nvSpPr>
            <p:cNvPr id="34" name="Rounded Rectangle 33"/>
            <p:cNvSpPr/>
            <p:nvPr/>
          </p:nvSpPr>
          <p:spPr>
            <a:xfrm>
              <a:off x="5941711" y="3109340"/>
              <a:ext cx="432048" cy="204251"/>
            </a:xfrm>
            <a:prstGeom prst="roundRect">
              <a:avLst/>
            </a:prstGeom>
            <a:solidFill>
              <a:srgbClr val="C0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nl-NL"/>
            </a:p>
          </p:txBody>
        </p:sp>
        <p:sp>
          <p:nvSpPr>
            <p:cNvPr id="35" name="Rounded Rectangle 34"/>
            <p:cNvSpPr/>
            <p:nvPr/>
          </p:nvSpPr>
          <p:spPr>
            <a:xfrm>
              <a:off x="5724128" y="2567811"/>
              <a:ext cx="290123" cy="312761"/>
            </a:xfrm>
            <a:prstGeom prst="roundRect">
              <a:avLst/>
            </a:prstGeom>
            <a:solidFill>
              <a:srgbClr val="C0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nl-NL"/>
            </a:p>
          </p:txBody>
        </p:sp>
        <p:sp>
          <p:nvSpPr>
            <p:cNvPr id="36" name="Rounded Rectangle 35"/>
            <p:cNvSpPr/>
            <p:nvPr/>
          </p:nvSpPr>
          <p:spPr>
            <a:xfrm>
              <a:off x="6193719" y="2472606"/>
              <a:ext cx="322497" cy="383237"/>
            </a:xfrm>
            <a:prstGeom prst="roundRect">
              <a:avLst/>
            </a:prstGeom>
            <a:solidFill>
              <a:srgbClr val="C0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nl-NL"/>
            </a:p>
          </p:txBody>
        </p:sp>
        <p:cxnSp>
          <p:nvCxnSpPr>
            <p:cNvPr id="14" name="Straight Connector 13"/>
            <p:cNvCxnSpPr>
              <a:stCxn id="35" idx="2"/>
              <a:endCxn id="34" idx="0"/>
            </p:cNvCxnSpPr>
            <p:nvPr/>
          </p:nvCxnSpPr>
          <p:spPr>
            <a:xfrm>
              <a:off x="5869190" y="2880572"/>
              <a:ext cx="288545" cy="228768"/>
            </a:xfrm>
            <a:prstGeom prst="line">
              <a:avLst/>
            </a:prstGeom>
          </p:spPr>
          <p:style>
            <a:lnRef idx="2">
              <a:schemeClr val="accent1"/>
            </a:lnRef>
            <a:fillRef idx="0">
              <a:schemeClr val="accent1"/>
            </a:fillRef>
            <a:effectRef idx="1">
              <a:schemeClr val="accent1"/>
            </a:effectRef>
            <a:fontRef idx="minor">
              <a:schemeClr val="tx1"/>
            </a:fontRef>
          </p:style>
        </p:cxnSp>
        <p:cxnSp>
          <p:nvCxnSpPr>
            <p:cNvPr id="17" name="Straight Connector 16"/>
            <p:cNvCxnSpPr>
              <a:stCxn id="34" idx="0"/>
              <a:endCxn id="36" idx="2"/>
            </p:cNvCxnSpPr>
            <p:nvPr/>
          </p:nvCxnSpPr>
          <p:spPr>
            <a:xfrm flipV="1">
              <a:off x="6157735" y="2855843"/>
              <a:ext cx="197233" cy="253497"/>
            </a:xfrm>
            <a:prstGeom prst="line">
              <a:avLst/>
            </a:prstGeom>
          </p:spPr>
          <p:style>
            <a:lnRef idx="2">
              <a:schemeClr val="accent1"/>
            </a:lnRef>
            <a:fillRef idx="0">
              <a:schemeClr val="accent1"/>
            </a:fillRef>
            <a:effectRef idx="1">
              <a:schemeClr val="accent1"/>
            </a:effectRef>
            <a:fontRef idx="minor">
              <a:schemeClr val="tx1"/>
            </a:fontRef>
          </p:style>
        </p:cxnSp>
        <p:cxnSp>
          <p:nvCxnSpPr>
            <p:cNvPr id="37" name="Straight Connector 36"/>
            <p:cNvCxnSpPr>
              <a:stCxn id="35" idx="3"/>
              <a:endCxn id="36" idx="1"/>
            </p:cNvCxnSpPr>
            <p:nvPr/>
          </p:nvCxnSpPr>
          <p:spPr>
            <a:xfrm flipV="1">
              <a:off x="6014251" y="2664225"/>
              <a:ext cx="179468" cy="59967"/>
            </a:xfrm>
            <a:prstGeom prst="line">
              <a:avLst/>
            </a:prstGeom>
          </p:spPr>
          <p:style>
            <a:lnRef idx="2">
              <a:schemeClr val="accent1"/>
            </a:lnRef>
            <a:fillRef idx="0">
              <a:schemeClr val="accent1"/>
            </a:fillRef>
            <a:effectRef idx="1">
              <a:schemeClr val="accent1"/>
            </a:effectRef>
            <a:fontRef idx="minor">
              <a:schemeClr val="tx1"/>
            </a:fontRef>
          </p:style>
        </p:cxnSp>
      </p:grpSp>
      <p:sp>
        <p:nvSpPr>
          <p:cNvPr id="45" name="Rounded Rectangle 44"/>
          <p:cNvSpPr/>
          <p:nvPr/>
        </p:nvSpPr>
        <p:spPr>
          <a:xfrm>
            <a:off x="2771800" y="1388307"/>
            <a:ext cx="432048" cy="334427"/>
          </a:xfrm>
          <a:prstGeom prst="roundRect">
            <a:avLst/>
          </a:prstGeom>
          <a:solidFill>
            <a:srgbClr val="C0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nl-NL" dirty="0"/>
          </a:p>
        </p:txBody>
      </p:sp>
      <p:sp>
        <p:nvSpPr>
          <p:cNvPr id="39" name="Rounded Rectangle 38"/>
          <p:cNvSpPr/>
          <p:nvPr/>
        </p:nvSpPr>
        <p:spPr>
          <a:xfrm>
            <a:off x="341542" y="5589240"/>
            <a:ext cx="8220106" cy="324000"/>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nl-NL" sz="2400" b="1" dirty="0" smtClean="0">
                <a:solidFill>
                  <a:schemeClr val="tx1"/>
                </a:solidFill>
              </a:rPr>
              <a:t>A commercial FIspace Platform</a:t>
            </a:r>
            <a:endParaRPr lang="nl-NL" sz="2400" b="1" dirty="0">
              <a:solidFill>
                <a:schemeClr val="tx1"/>
              </a:solidFill>
            </a:endParaRPr>
          </a:p>
        </p:txBody>
      </p:sp>
      <p:sp>
        <p:nvSpPr>
          <p:cNvPr id="3" name="TextBox 2"/>
          <p:cNvSpPr txBox="1"/>
          <p:nvPr/>
        </p:nvSpPr>
        <p:spPr>
          <a:xfrm>
            <a:off x="404812" y="2627620"/>
            <a:ext cx="1646908" cy="369332"/>
          </a:xfrm>
          <a:prstGeom prst="rect">
            <a:avLst/>
          </a:prstGeom>
          <a:solidFill>
            <a:srgbClr val="FFFF00"/>
          </a:solidFill>
        </p:spPr>
        <p:txBody>
          <a:bodyPr wrap="square" rtlCol="0">
            <a:spAutoFit/>
          </a:bodyPr>
          <a:lstStyle/>
          <a:p>
            <a:r>
              <a:rPr lang="en-GB" dirty="0" smtClean="0"/>
              <a:t>App developer</a:t>
            </a:r>
            <a:endParaRPr lang="en-GB" dirty="0"/>
          </a:p>
        </p:txBody>
      </p:sp>
      <p:sp>
        <p:nvSpPr>
          <p:cNvPr id="52" name="TextBox 51"/>
          <p:cNvSpPr txBox="1"/>
          <p:nvPr/>
        </p:nvSpPr>
        <p:spPr>
          <a:xfrm>
            <a:off x="3464174" y="2627620"/>
            <a:ext cx="2331962" cy="369332"/>
          </a:xfrm>
          <a:prstGeom prst="rect">
            <a:avLst/>
          </a:prstGeom>
          <a:solidFill>
            <a:srgbClr val="FFFF00"/>
          </a:solidFill>
        </p:spPr>
        <p:txBody>
          <a:bodyPr wrap="square" rtlCol="0">
            <a:spAutoFit/>
          </a:bodyPr>
          <a:lstStyle/>
          <a:p>
            <a:r>
              <a:rPr lang="en-GB" dirty="0" smtClean="0"/>
              <a:t>Business Configurator</a:t>
            </a:r>
            <a:endParaRPr lang="en-GB" dirty="0"/>
          </a:p>
        </p:txBody>
      </p:sp>
      <p:sp>
        <p:nvSpPr>
          <p:cNvPr id="53" name="TextBox 52"/>
          <p:cNvSpPr txBox="1"/>
          <p:nvPr/>
        </p:nvSpPr>
        <p:spPr>
          <a:xfrm>
            <a:off x="7298808" y="2602499"/>
            <a:ext cx="1017608" cy="369332"/>
          </a:xfrm>
          <a:prstGeom prst="rect">
            <a:avLst/>
          </a:prstGeom>
          <a:solidFill>
            <a:srgbClr val="FFFF00"/>
          </a:solidFill>
        </p:spPr>
        <p:txBody>
          <a:bodyPr wrap="square" rtlCol="0">
            <a:spAutoFit/>
          </a:bodyPr>
          <a:lstStyle/>
          <a:p>
            <a:r>
              <a:rPr lang="en-GB" dirty="0" smtClean="0"/>
              <a:t>End User</a:t>
            </a:r>
            <a:endParaRPr lang="en-GB" dirty="0"/>
          </a:p>
        </p:txBody>
      </p:sp>
      <p:sp>
        <p:nvSpPr>
          <p:cNvPr id="54" name="Left Arrow 53"/>
          <p:cNvSpPr/>
          <p:nvPr/>
        </p:nvSpPr>
        <p:spPr>
          <a:xfrm rot="16200000">
            <a:off x="115517" y="3933354"/>
            <a:ext cx="2538735" cy="787927"/>
          </a:xfrm>
          <a:prstGeom prst="leftArrow">
            <a:avLst/>
          </a:prstGeom>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pic>
        <p:nvPicPr>
          <p:cNvPr id="55" name="Picture 4" descr="C:\Users\smet008\AppData\Local\Microsoft\Windows\Temporary Internet Files\Content.IE5\2A1J36QJ\MC900440395[1].pn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82905" y="3717032"/>
            <a:ext cx="912940" cy="912940"/>
          </a:xfrm>
          <a:prstGeom prst="rect">
            <a:avLst/>
          </a:prstGeom>
          <a:noFill/>
          <a:extLst>
            <a:ext uri="{909E8E84-426E-40DD-AFC4-6F175D3DCCD1}">
              <a14:hiddenFill xmlns:a14="http://schemas.microsoft.com/office/drawing/2010/main">
                <a:solidFill>
                  <a:srgbClr val="FFFFFF"/>
                </a:solidFill>
              </a14:hiddenFill>
            </a:ext>
          </a:extLst>
        </p:spPr>
      </p:pic>
      <p:sp>
        <p:nvSpPr>
          <p:cNvPr id="56" name="Left Arrow 55"/>
          <p:cNvSpPr/>
          <p:nvPr/>
        </p:nvSpPr>
        <p:spPr>
          <a:xfrm rot="16200000">
            <a:off x="7107518" y="3975546"/>
            <a:ext cx="2555111" cy="582766"/>
          </a:xfrm>
          <a:prstGeom prst="leftArrow">
            <a:avLst/>
          </a:prstGeom>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15" name="Curved Left Arrow 14"/>
          <p:cNvSpPr/>
          <p:nvPr/>
        </p:nvSpPr>
        <p:spPr>
          <a:xfrm rot="5400000">
            <a:off x="2675395" y="2103733"/>
            <a:ext cx="731520" cy="2639951"/>
          </a:xfrm>
          <a:prstGeom prst="curvedLeftArrow">
            <a:avLst/>
          </a:prstGeom>
          <a:gradFill>
            <a:gsLst>
              <a:gs pos="0">
                <a:srgbClr val="92D050"/>
              </a:gs>
              <a:gs pos="50000">
                <a:srgbClr val="9CB86E"/>
              </a:gs>
              <a:gs pos="100000">
                <a:srgbClr val="156B13"/>
              </a:gs>
            </a:gsLst>
            <a:lin ang="16200000" scaled="0"/>
          </a:gra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solidFill>
                <a:schemeClr val="tx1"/>
              </a:solidFill>
            </a:endParaRPr>
          </a:p>
        </p:txBody>
      </p:sp>
      <p:sp>
        <p:nvSpPr>
          <p:cNvPr id="67" name="Curved Left Arrow 66"/>
          <p:cNvSpPr/>
          <p:nvPr/>
        </p:nvSpPr>
        <p:spPr>
          <a:xfrm rot="5400000">
            <a:off x="4538170" y="709351"/>
            <a:ext cx="731520" cy="5272373"/>
          </a:xfrm>
          <a:prstGeom prst="curvedLeftArrow">
            <a:avLst/>
          </a:prstGeom>
          <a:gradFill>
            <a:gsLst>
              <a:gs pos="0">
                <a:srgbClr val="92D050"/>
              </a:gs>
              <a:gs pos="50000">
                <a:srgbClr val="9CB86E"/>
              </a:gs>
              <a:gs pos="100000">
                <a:srgbClr val="156B13"/>
              </a:gs>
            </a:gsLst>
            <a:lin ang="16200000" scaled="0"/>
          </a:gra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solidFill>
                <a:schemeClr val="tx1"/>
              </a:solidFill>
            </a:endParaRPr>
          </a:p>
        </p:txBody>
      </p:sp>
      <p:sp>
        <p:nvSpPr>
          <p:cNvPr id="68" name="Left Arrow 67"/>
          <p:cNvSpPr/>
          <p:nvPr/>
        </p:nvSpPr>
        <p:spPr>
          <a:xfrm rot="16200000">
            <a:off x="4098193" y="3867488"/>
            <a:ext cx="2531791" cy="787927"/>
          </a:xfrm>
          <a:prstGeom prst="leftArrow">
            <a:avLst/>
          </a:prstGeom>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70" name="Left Arrow 69"/>
          <p:cNvSpPr/>
          <p:nvPr/>
        </p:nvSpPr>
        <p:spPr>
          <a:xfrm rot="5400000">
            <a:off x="3852281" y="3462542"/>
            <a:ext cx="1403792" cy="469823"/>
          </a:xfrm>
          <a:prstGeom prst="leftArrow">
            <a:avLst/>
          </a:prstGeom>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71" name="TextBox 70"/>
          <p:cNvSpPr txBox="1"/>
          <p:nvPr/>
        </p:nvSpPr>
        <p:spPr>
          <a:xfrm>
            <a:off x="3707904" y="4445306"/>
            <a:ext cx="1262221" cy="369332"/>
          </a:xfrm>
          <a:prstGeom prst="rect">
            <a:avLst/>
          </a:prstGeom>
          <a:solidFill>
            <a:srgbClr val="FFFF00"/>
          </a:solidFill>
        </p:spPr>
        <p:txBody>
          <a:bodyPr wrap="square" rtlCol="0">
            <a:spAutoFit/>
          </a:bodyPr>
          <a:lstStyle/>
          <a:p>
            <a:r>
              <a:rPr lang="en-GB" dirty="0" smtClean="0"/>
              <a:t>Advertiser</a:t>
            </a:r>
            <a:endParaRPr lang="en-GB" dirty="0"/>
          </a:p>
        </p:txBody>
      </p:sp>
      <p:sp>
        <p:nvSpPr>
          <p:cNvPr id="72" name="Left Arrow 71"/>
          <p:cNvSpPr/>
          <p:nvPr/>
        </p:nvSpPr>
        <p:spPr>
          <a:xfrm rot="16200000">
            <a:off x="3621369" y="4977957"/>
            <a:ext cx="828602" cy="393963"/>
          </a:xfrm>
          <a:prstGeom prst="leftArrow">
            <a:avLst/>
          </a:prstGeom>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pic>
        <p:nvPicPr>
          <p:cNvPr id="73" name="Picture 4" descr="C:\Users\smet008\AppData\Local\Microsoft\Windows\Temporary Internet Files\Content.IE5\2A1J36QJ\MC900440395[1].pn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135853" y="4083725"/>
            <a:ext cx="456470" cy="456470"/>
          </a:xfrm>
          <a:prstGeom prst="rect">
            <a:avLst/>
          </a:prstGeom>
          <a:noFill/>
          <a:extLst>
            <a:ext uri="{909E8E84-426E-40DD-AFC4-6F175D3DCCD1}">
              <a14:hiddenFill xmlns:a14="http://schemas.microsoft.com/office/drawing/2010/main">
                <a:solidFill>
                  <a:srgbClr val="FFFFFF"/>
                </a:solidFill>
              </a14:hiddenFill>
            </a:ext>
          </a:extLst>
        </p:spPr>
      </p:pic>
      <p:pic>
        <p:nvPicPr>
          <p:cNvPr id="74" name="Picture 4" descr="C:\Users\smet008\AppData\Local\Microsoft\Windows\Temporary Internet Files\Content.IE5\2A1J36QJ\MC900440395[1].pn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092571" y="4399348"/>
            <a:ext cx="456470" cy="456470"/>
          </a:xfrm>
          <a:prstGeom prst="rect">
            <a:avLst/>
          </a:prstGeom>
          <a:noFill/>
          <a:extLst>
            <a:ext uri="{909E8E84-426E-40DD-AFC4-6F175D3DCCD1}">
              <a14:hiddenFill xmlns:a14="http://schemas.microsoft.com/office/drawing/2010/main">
                <a:solidFill>
                  <a:srgbClr val="FFFFFF"/>
                </a:solidFill>
              </a14:hiddenFill>
            </a:ext>
          </a:extLst>
        </p:spPr>
      </p:pic>
      <p:pic>
        <p:nvPicPr>
          <p:cNvPr id="75" name="Picture 4" descr="C:\Users\smet008\AppData\Local\Microsoft\Windows\Temporary Internet Files\Content.IE5\2A1J36QJ\MC900440395[1].pn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661678" y="3089547"/>
            <a:ext cx="456470" cy="456470"/>
          </a:xfrm>
          <a:prstGeom prst="rect">
            <a:avLst/>
          </a:prstGeom>
          <a:noFill/>
          <a:extLst>
            <a:ext uri="{909E8E84-426E-40DD-AFC4-6F175D3DCCD1}">
              <a14:hiddenFill xmlns:a14="http://schemas.microsoft.com/office/drawing/2010/main">
                <a:solidFill>
                  <a:srgbClr val="FFFFFF"/>
                </a:solidFill>
              </a14:hiddenFill>
            </a:ext>
          </a:extLst>
        </p:spPr>
      </p:pic>
      <p:pic>
        <p:nvPicPr>
          <p:cNvPr id="76" name="Picture 4" descr="C:\Users\smet008\AppData\Local\Microsoft\Windows\Temporary Internet Files\Content.IE5\2A1J36QJ\MC900440395[1].pn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811273" y="3195473"/>
            <a:ext cx="456470" cy="456470"/>
          </a:xfrm>
          <a:prstGeom prst="rect">
            <a:avLst/>
          </a:prstGeom>
          <a:noFill/>
          <a:extLst>
            <a:ext uri="{909E8E84-426E-40DD-AFC4-6F175D3DCCD1}">
              <a14:hiddenFill xmlns:a14="http://schemas.microsoft.com/office/drawing/2010/main">
                <a:solidFill>
                  <a:srgbClr val="FFFFFF"/>
                </a:solidFill>
              </a14:hiddenFill>
            </a:ext>
          </a:extLst>
        </p:spPr>
      </p:pic>
      <p:pic>
        <p:nvPicPr>
          <p:cNvPr id="77" name="Picture 4" descr="C:\Users\smet008\AppData\Local\Microsoft\Windows\Temporary Internet Files\Content.IE5\2A1J36QJ\MC900440395[1].pn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255172" y="3804981"/>
            <a:ext cx="456470" cy="456470"/>
          </a:xfrm>
          <a:prstGeom prst="rect">
            <a:avLst/>
          </a:prstGeom>
          <a:noFill/>
          <a:extLst>
            <a:ext uri="{909E8E84-426E-40DD-AFC4-6F175D3DCCD1}">
              <a14:hiddenFill xmlns:a14="http://schemas.microsoft.com/office/drawing/2010/main">
                <a:solidFill>
                  <a:srgbClr val="FFFFFF"/>
                </a:solidFill>
              </a14:hiddenFill>
            </a:ext>
          </a:extLst>
        </p:spPr>
      </p:pic>
      <p:pic>
        <p:nvPicPr>
          <p:cNvPr id="78" name="Picture 4" descr="C:\Users\smet008\AppData\Local\Microsoft\Windows\Temporary Internet Files\Content.IE5\2A1J36QJ\MC900440395[1].pn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798702" y="4857280"/>
            <a:ext cx="456470" cy="456470"/>
          </a:xfrm>
          <a:prstGeom prst="rect">
            <a:avLst/>
          </a:prstGeom>
          <a:noFill/>
          <a:extLst>
            <a:ext uri="{909E8E84-426E-40DD-AFC4-6F175D3DCCD1}">
              <a14:hiddenFill xmlns:a14="http://schemas.microsoft.com/office/drawing/2010/main">
                <a:solidFill>
                  <a:srgbClr val="FFFFFF"/>
                </a:solidFill>
              </a14:hiddenFill>
            </a:ext>
          </a:extLst>
        </p:spPr>
      </p:pic>
      <p:sp>
        <p:nvSpPr>
          <p:cNvPr id="23" name="TextBox 22"/>
          <p:cNvSpPr txBox="1"/>
          <p:nvPr/>
        </p:nvSpPr>
        <p:spPr>
          <a:xfrm>
            <a:off x="7994638" y="3804981"/>
            <a:ext cx="1149362" cy="369332"/>
          </a:xfrm>
          <a:prstGeom prst="rect">
            <a:avLst/>
          </a:prstGeom>
          <a:solidFill>
            <a:schemeClr val="accent6">
              <a:lumMod val="20000"/>
              <a:lumOff val="80000"/>
            </a:schemeClr>
          </a:solidFill>
        </p:spPr>
        <p:txBody>
          <a:bodyPr wrap="square" rtlCol="0">
            <a:spAutoFit/>
          </a:bodyPr>
          <a:lstStyle/>
          <a:p>
            <a:r>
              <a:rPr lang="en-GB" dirty="0" smtClean="0"/>
              <a:t>Access fee</a:t>
            </a:r>
            <a:endParaRPr lang="en-GB" dirty="0"/>
          </a:p>
        </p:txBody>
      </p:sp>
      <p:sp>
        <p:nvSpPr>
          <p:cNvPr id="79" name="TextBox 78"/>
          <p:cNvSpPr txBox="1"/>
          <p:nvPr/>
        </p:nvSpPr>
        <p:spPr>
          <a:xfrm>
            <a:off x="1192010" y="4671152"/>
            <a:ext cx="942250" cy="369332"/>
          </a:xfrm>
          <a:prstGeom prst="rect">
            <a:avLst/>
          </a:prstGeom>
          <a:solidFill>
            <a:schemeClr val="accent6">
              <a:lumMod val="20000"/>
              <a:lumOff val="80000"/>
            </a:schemeClr>
          </a:solidFill>
        </p:spPr>
        <p:txBody>
          <a:bodyPr wrap="square" rtlCol="0">
            <a:spAutoFit/>
          </a:bodyPr>
          <a:lstStyle/>
          <a:p>
            <a:r>
              <a:rPr lang="en-GB" dirty="0" smtClean="0"/>
              <a:t>Use Fee</a:t>
            </a:r>
            <a:endParaRPr lang="en-GB" dirty="0"/>
          </a:p>
        </p:txBody>
      </p:sp>
      <p:sp>
        <p:nvSpPr>
          <p:cNvPr id="80" name="TextBox 79"/>
          <p:cNvSpPr txBox="1"/>
          <p:nvPr/>
        </p:nvSpPr>
        <p:spPr>
          <a:xfrm>
            <a:off x="5376223" y="4575971"/>
            <a:ext cx="942250" cy="369332"/>
          </a:xfrm>
          <a:prstGeom prst="rect">
            <a:avLst/>
          </a:prstGeom>
          <a:solidFill>
            <a:schemeClr val="accent6">
              <a:lumMod val="20000"/>
              <a:lumOff val="80000"/>
            </a:schemeClr>
          </a:solidFill>
        </p:spPr>
        <p:txBody>
          <a:bodyPr wrap="square" rtlCol="0">
            <a:spAutoFit/>
          </a:bodyPr>
          <a:lstStyle/>
          <a:p>
            <a:r>
              <a:rPr lang="en-GB" dirty="0" smtClean="0"/>
              <a:t>Use Fee</a:t>
            </a:r>
            <a:endParaRPr lang="en-GB" dirty="0"/>
          </a:p>
        </p:txBody>
      </p:sp>
      <p:sp>
        <p:nvSpPr>
          <p:cNvPr id="82" name="TextBox 81"/>
          <p:cNvSpPr txBox="1"/>
          <p:nvPr/>
        </p:nvSpPr>
        <p:spPr>
          <a:xfrm>
            <a:off x="5916825" y="2936412"/>
            <a:ext cx="1149362" cy="369332"/>
          </a:xfrm>
          <a:prstGeom prst="rect">
            <a:avLst/>
          </a:prstGeom>
          <a:solidFill>
            <a:schemeClr val="accent6">
              <a:lumMod val="20000"/>
              <a:lumOff val="80000"/>
            </a:schemeClr>
          </a:solidFill>
        </p:spPr>
        <p:txBody>
          <a:bodyPr wrap="square" rtlCol="0">
            <a:spAutoFit/>
          </a:bodyPr>
          <a:lstStyle/>
          <a:p>
            <a:r>
              <a:rPr lang="en-GB" dirty="0" smtClean="0"/>
              <a:t>Access fee</a:t>
            </a:r>
            <a:endParaRPr lang="en-GB" dirty="0"/>
          </a:p>
        </p:txBody>
      </p:sp>
      <p:sp>
        <p:nvSpPr>
          <p:cNvPr id="69" name="Curved Left Arrow 68"/>
          <p:cNvSpPr/>
          <p:nvPr/>
        </p:nvSpPr>
        <p:spPr>
          <a:xfrm rot="5400000">
            <a:off x="6273815" y="2366122"/>
            <a:ext cx="365761" cy="1537558"/>
          </a:xfrm>
          <a:prstGeom prst="curvedLeftArrow">
            <a:avLst/>
          </a:prstGeom>
          <a:gradFill>
            <a:gsLst>
              <a:gs pos="0">
                <a:srgbClr val="92D050"/>
              </a:gs>
              <a:gs pos="50000">
                <a:srgbClr val="9CB86E"/>
              </a:gs>
              <a:gs pos="100000">
                <a:srgbClr val="156B13"/>
              </a:gs>
            </a:gsLst>
            <a:lin ang="16200000" scaled="0"/>
          </a:gra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solidFill>
                <a:schemeClr val="tx1"/>
              </a:solidFill>
            </a:endParaRPr>
          </a:p>
        </p:txBody>
      </p:sp>
      <p:sp>
        <p:nvSpPr>
          <p:cNvPr id="83" name="TextBox 82"/>
          <p:cNvSpPr txBox="1"/>
          <p:nvPr/>
        </p:nvSpPr>
        <p:spPr>
          <a:xfrm>
            <a:off x="5758052" y="3663884"/>
            <a:ext cx="1782065" cy="369332"/>
          </a:xfrm>
          <a:prstGeom prst="rect">
            <a:avLst/>
          </a:prstGeom>
          <a:solidFill>
            <a:schemeClr val="accent6">
              <a:lumMod val="20000"/>
              <a:lumOff val="80000"/>
            </a:schemeClr>
          </a:solidFill>
        </p:spPr>
        <p:txBody>
          <a:bodyPr wrap="square" rtlCol="0">
            <a:spAutoFit/>
          </a:bodyPr>
          <a:lstStyle/>
          <a:p>
            <a:r>
              <a:rPr lang="en-GB" dirty="0" smtClean="0"/>
              <a:t>Pay for app (use)</a:t>
            </a:r>
            <a:endParaRPr lang="en-GB" dirty="0"/>
          </a:p>
        </p:txBody>
      </p:sp>
      <p:sp>
        <p:nvSpPr>
          <p:cNvPr id="84" name="TextBox 83"/>
          <p:cNvSpPr txBox="1"/>
          <p:nvPr/>
        </p:nvSpPr>
        <p:spPr>
          <a:xfrm>
            <a:off x="1843808" y="3816284"/>
            <a:ext cx="1782065" cy="369332"/>
          </a:xfrm>
          <a:prstGeom prst="rect">
            <a:avLst/>
          </a:prstGeom>
          <a:solidFill>
            <a:schemeClr val="accent6">
              <a:lumMod val="20000"/>
              <a:lumOff val="80000"/>
            </a:schemeClr>
          </a:solidFill>
        </p:spPr>
        <p:txBody>
          <a:bodyPr wrap="square" rtlCol="0">
            <a:spAutoFit/>
          </a:bodyPr>
          <a:lstStyle/>
          <a:p>
            <a:r>
              <a:rPr lang="en-GB" dirty="0" smtClean="0"/>
              <a:t>Sponsored app</a:t>
            </a:r>
            <a:endParaRPr lang="en-GB" dirty="0"/>
          </a:p>
        </p:txBody>
      </p:sp>
      <p:sp>
        <p:nvSpPr>
          <p:cNvPr id="32" name="Curved Up Arrow 31"/>
          <p:cNvSpPr/>
          <p:nvPr/>
        </p:nvSpPr>
        <p:spPr>
          <a:xfrm rot="14125724">
            <a:off x="2132376" y="3129273"/>
            <a:ext cx="2436230" cy="467413"/>
          </a:xfrm>
          <a:prstGeom prst="curvedUpArrow">
            <a:avLst>
              <a:gd name="adj1" fmla="val 25000"/>
              <a:gd name="adj2" fmla="val 50000"/>
              <a:gd name="adj3" fmla="val 34732"/>
            </a:avLst>
          </a:prstGeom>
          <a:gradFill>
            <a:gsLst>
              <a:gs pos="0">
                <a:srgbClr val="DDEBCF"/>
              </a:gs>
              <a:gs pos="50000">
                <a:srgbClr val="9CB86E"/>
              </a:gs>
              <a:gs pos="100000">
                <a:srgbClr val="156B13"/>
              </a:gs>
            </a:gsLst>
            <a:lin ang="16200000" scaled="0"/>
          </a:gra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solidFill>
                <a:schemeClr val="tx1"/>
              </a:solidFill>
            </a:endParaRPr>
          </a:p>
        </p:txBody>
      </p:sp>
      <p:pic>
        <p:nvPicPr>
          <p:cNvPr id="85" name="Picture 4" descr="C:\Users\smet008\AppData\Local\Microsoft\Windows\Temporary Internet Files\Content.IE5\2A1J36QJ\MC900440395[1].pn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707904" y="3855490"/>
            <a:ext cx="456470" cy="456470"/>
          </a:xfrm>
          <a:prstGeom prst="rect">
            <a:avLst/>
          </a:prstGeom>
          <a:noFill/>
          <a:extLst>
            <a:ext uri="{909E8E84-426E-40DD-AFC4-6F175D3DCCD1}">
              <a14:hiddenFill xmlns:a14="http://schemas.microsoft.com/office/drawing/2010/main">
                <a:solidFill>
                  <a:srgbClr val="FFFFFF"/>
                </a:solidFill>
              </a14:hiddenFill>
            </a:ext>
          </a:extLst>
        </p:spPr>
      </p:pic>
      <p:sp>
        <p:nvSpPr>
          <p:cNvPr id="86" name="Left Arrow 85"/>
          <p:cNvSpPr/>
          <p:nvPr/>
        </p:nvSpPr>
        <p:spPr>
          <a:xfrm rot="18921814">
            <a:off x="385547" y="3211659"/>
            <a:ext cx="828602" cy="393963"/>
          </a:xfrm>
          <a:prstGeom prst="leftArrow">
            <a:avLst/>
          </a:prstGeom>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pic>
        <p:nvPicPr>
          <p:cNvPr id="41" name="Picture 40"/>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rot="16200000">
            <a:off x="-297298" y="4317611"/>
            <a:ext cx="1500792" cy="445167"/>
          </a:xfrm>
          <a:prstGeom prst="rect">
            <a:avLst/>
          </a:prstGeom>
        </p:spPr>
      </p:pic>
      <p:sp>
        <p:nvSpPr>
          <p:cNvPr id="57" name="Rounded Rectangle 56"/>
          <p:cNvSpPr/>
          <p:nvPr/>
        </p:nvSpPr>
        <p:spPr>
          <a:xfrm>
            <a:off x="341542" y="6525344"/>
            <a:ext cx="8220106" cy="321196"/>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nl-NL" sz="2400" b="1" dirty="0" smtClean="0">
                <a:solidFill>
                  <a:schemeClr val="tx1"/>
                </a:solidFill>
              </a:rPr>
              <a:t>FIspace Foundation </a:t>
            </a:r>
            <a:endParaRPr lang="nl-NL" sz="2400" b="1" dirty="0">
              <a:solidFill>
                <a:schemeClr val="tx1"/>
              </a:solidFill>
            </a:endParaRPr>
          </a:p>
        </p:txBody>
      </p:sp>
      <p:sp>
        <p:nvSpPr>
          <p:cNvPr id="58" name="Left Arrow 57"/>
          <p:cNvSpPr/>
          <p:nvPr/>
        </p:nvSpPr>
        <p:spPr>
          <a:xfrm rot="16200000">
            <a:off x="4288388" y="6031562"/>
            <a:ext cx="593600" cy="393963"/>
          </a:xfrm>
          <a:prstGeom prst="leftArrow">
            <a:avLst/>
          </a:prstGeom>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pic>
        <p:nvPicPr>
          <p:cNvPr id="59" name="Picture 4" descr="C:\Users\smet008\AppData\Local\Microsoft\Windows\Temporary Internet Files\Content.IE5\2A1J36QJ\MC900440395[1].pn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576452" y="5931744"/>
            <a:ext cx="456470" cy="45647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762759"/>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7"/>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75"/>
                                        </p:tgtEl>
                                        <p:attrNameLst>
                                          <p:attrName>style.visibility</p:attrName>
                                        </p:attrNameLst>
                                      </p:cBhvr>
                                      <p:to>
                                        <p:strVal val="visible"/>
                                      </p:to>
                                    </p:set>
                                  </p:childTnLst>
                                </p:cTn>
                              </p:par>
                            </p:childTnLst>
                          </p:cTn>
                        </p:par>
                        <p:par>
                          <p:cTn id="9" fill="hold">
                            <p:stCondLst>
                              <p:cond delay="0"/>
                            </p:stCondLst>
                            <p:childTnLst>
                              <p:par>
                                <p:cTn id="10" presetID="1" presetClass="entr" presetSubtype="0" fill="hold" grpId="0" nodeType="afterEffect">
                                  <p:stCondLst>
                                    <p:cond delay="0"/>
                                  </p:stCondLst>
                                  <p:childTnLst>
                                    <p:set>
                                      <p:cBhvr>
                                        <p:cTn id="11" dur="1" fill="hold">
                                          <p:stCondLst>
                                            <p:cond delay="0"/>
                                          </p:stCondLst>
                                        </p:cTn>
                                        <p:tgtEl>
                                          <p:spTgt spid="83"/>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grpId="0" nodeType="clickEffect">
                                  <p:stCondLst>
                                    <p:cond delay="0"/>
                                  </p:stCondLst>
                                  <p:childTnLst>
                                    <p:set>
                                      <p:cBhvr>
                                        <p:cTn id="15" dur="1" fill="hold">
                                          <p:stCondLst>
                                            <p:cond delay="0"/>
                                          </p:stCondLst>
                                        </p:cTn>
                                        <p:tgtEl>
                                          <p:spTgt spid="15"/>
                                        </p:tgtEl>
                                        <p:attrNameLst>
                                          <p:attrName>style.visibility</p:attrName>
                                        </p:attrNameLst>
                                      </p:cBhvr>
                                      <p:to>
                                        <p:strVal val="visible"/>
                                      </p:to>
                                    </p:set>
                                  </p:childTnLst>
                                </p:cTn>
                              </p:par>
                              <p:par>
                                <p:cTn id="16" presetID="1" presetClass="entr" presetSubtype="0" fill="hold" nodeType="withEffect">
                                  <p:stCondLst>
                                    <p:cond delay="0"/>
                                  </p:stCondLst>
                                  <p:childTnLst>
                                    <p:set>
                                      <p:cBhvr>
                                        <p:cTn id="17" dur="1" fill="hold">
                                          <p:stCondLst>
                                            <p:cond delay="0"/>
                                          </p:stCondLst>
                                        </p:cTn>
                                        <p:tgtEl>
                                          <p:spTgt spid="76"/>
                                        </p:tgtEl>
                                        <p:attrNameLst>
                                          <p:attrName>style.visibility</p:attrName>
                                        </p:attrNameLst>
                                      </p:cBhvr>
                                      <p:to>
                                        <p:strVal val="visible"/>
                                      </p:to>
                                    </p:set>
                                  </p:childTnLst>
                                </p:cTn>
                              </p:par>
                            </p:childTnLst>
                          </p:cTn>
                        </p:par>
                        <p:par>
                          <p:cTn id="18" fill="hold">
                            <p:stCondLst>
                              <p:cond delay="0"/>
                            </p:stCondLst>
                            <p:childTnLst>
                              <p:par>
                                <p:cTn id="19" presetID="1" presetClass="entr" presetSubtype="0" fill="hold" grpId="0" nodeType="afterEffect">
                                  <p:stCondLst>
                                    <p:cond delay="0"/>
                                  </p:stCondLst>
                                  <p:childTnLst>
                                    <p:set>
                                      <p:cBhvr>
                                        <p:cTn id="20" dur="1" fill="hold">
                                          <p:stCondLst>
                                            <p:cond delay="0"/>
                                          </p:stCondLst>
                                        </p:cTn>
                                        <p:tgtEl>
                                          <p:spTgt spid="84"/>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69"/>
                                        </p:tgtEl>
                                        <p:attrNameLst>
                                          <p:attrName>style.visibility</p:attrName>
                                        </p:attrNameLst>
                                      </p:cBhvr>
                                      <p:to>
                                        <p:strVal val="visible"/>
                                      </p:to>
                                    </p:set>
                                  </p:childTnLst>
                                </p:cTn>
                              </p:par>
                            </p:childTnLst>
                          </p:cTn>
                        </p:par>
                        <p:par>
                          <p:cTn id="25" fill="hold">
                            <p:stCondLst>
                              <p:cond delay="0"/>
                            </p:stCondLst>
                            <p:childTnLst>
                              <p:par>
                                <p:cTn id="26" presetID="1" presetClass="entr" presetSubtype="0" fill="hold" grpId="0" nodeType="afterEffect">
                                  <p:stCondLst>
                                    <p:cond delay="0"/>
                                  </p:stCondLst>
                                  <p:childTnLst>
                                    <p:set>
                                      <p:cBhvr>
                                        <p:cTn id="27" dur="1" fill="hold">
                                          <p:stCondLst>
                                            <p:cond delay="0"/>
                                          </p:stCondLst>
                                        </p:cTn>
                                        <p:tgtEl>
                                          <p:spTgt spid="82"/>
                                        </p:tgtEl>
                                        <p:attrNameLst>
                                          <p:attrName>style.visibility</p:attrName>
                                        </p:attrNameLst>
                                      </p:cBhvr>
                                      <p:to>
                                        <p:strVal val="visible"/>
                                      </p:to>
                                    </p:set>
                                  </p:childTnLst>
                                </p:cTn>
                              </p:par>
                            </p:childTnLst>
                          </p:cTn>
                        </p:par>
                      </p:childTnLst>
                    </p:cTn>
                  </p:par>
                  <p:par>
                    <p:cTn id="28" fill="hold">
                      <p:stCondLst>
                        <p:cond delay="indefinite"/>
                      </p:stCondLst>
                      <p:childTnLst>
                        <p:par>
                          <p:cTn id="29" fill="hold">
                            <p:stCondLst>
                              <p:cond delay="0"/>
                            </p:stCondLst>
                            <p:childTnLst>
                              <p:par>
                                <p:cTn id="30" presetID="2" presetClass="entr" presetSubtype="4" fill="hold" grpId="0" nodeType="clickEffect">
                                  <p:stCondLst>
                                    <p:cond delay="0"/>
                                  </p:stCondLst>
                                  <p:childTnLst>
                                    <p:set>
                                      <p:cBhvr>
                                        <p:cTn id="31" dur="1" fill="hold">
                                          <p:stCondLst>
                                            <p:cond delay="0"/>
                                          </p:stCondLst>
                                        </p:cTn>
                                        <p:tgtEl>
                                          <p:spTgt spid="71"/>
                                        </p:tgtEl>
                                        <p:attrNameLst>
                                          <p:attrName>style.visibility</p:attrName>
                                        </p:attrNameLst>
                                      </p:cBhvr>
                                      <p:to>
                                        <p:strVal val="visible"/>
                                      </p:to>
                                    </p:set>
                                    <p:anim calcmode="lin" valueType="num">
                                      <p:cBhvr additive="base">
                                        <p:cTn id="32" dur="500" fill="hold"/>
                                        <p:tgtEl>
                                          <p:spTgt spid="71"/>
                                        </p:tgtEl>
                                        <p:attrNameLst>
                                          <p:attrName>ppt_x</p:attrName>
                                        </p:attrNameLst>
                                      </p:cBhvr>
                                      <p:tavLst>
                                        <p:tav tm="0">
                                          <p:val>
                                            <p:strVal val="#ppt_x"/>
                                          </p:val>
                                        </p:tav>
                                        <p:tav tm="100000">
                                          <p:val>
                                            <p:strVal val="#ppt_x"/>
                                          </p:val>
                                        </p:tav>
                                      </p:tavLst>
                                    </p:anim>
                                    <p:anim calcmode="lin" valueType="num">
                                      <p:cBhvr additive="base">
                                        <p:cTn id="33" dur="500" fill="hold"/>
                                        <p:tgtEl>
                                          <p:spTgt spid="71"/>
                                        </p:tgtEl>
                                        <p:attrNameLst>
                                          <p:attrName>ppt_y</p:attrName>
                                        </p:attrNameLst>
                                      </p:cBhvr>
                                      <p:tavLst>
                                        <p:tav tm="0">
                                          <p:val>
                                            <p:strVal val="1+#ppt_h/2"/>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1" presetClass="entr" presetSubtype="0" fill="hold" grpId="0" nodeType="clickEffect">
                                  <p:stCondLst>
                                    <p:cond delay="0"/>
                                  </p:stCondLst>
                                  <p:childTnLst>
                                    <p:set>
                                      <p:cBhvr>
                                        <p:cTn id="37" dur="1" fill="hold">
                                          <p:stCondLst>
                                            <p:cond delay="0"/>
                                          </p:stCondLst>
                                        </p:cTn>
                                        <p:tgtEl>
                                          <p:spTgt spid="32"/>
                                        </p:tgtEl>
                                        <p:attrNameLst>
                                          <p:attrName>style.visibility</p:attrName>
                                        </p:attrNameLst>
                                      </p:cBhvr>
                                      <p:to>
                                        <p:strVal val="visible"/>
                                      </p:to>
                                    </p:set>
                                  </p:childTnLst>
                                </p:cTn>
                              </p:par>
                              <p:par>
                                <p:cTn id="38" presetID="1" presetClass="entr" presetSubtype="0" fill="hold" nodeType="withEffect">
                                  <p:stCondLst>
                                    <p:cond delay="0"/>
                                  </p:stCondLst>
                                  <p:childTnLst>
                                    <p:set>
                                      <p:cBhvr>
                                        <p:cTn id="39" dur="1" fill="hold">
                                          <p:stCondLst>
                                            <p:cond delay="0"/>
                                          </p:stCondLst>
                                        </p:cTn>
                                        <p:tgtEl>
                                          <p:spTgt spid="85"/>
                                        </p:tgtEl>
                                        <p:attrNameLst>
                                          <p:attrName>style.visibility</p:attrName>
                                        </p:attrNameLst>
                                      </p:cBhvr>
                                      <p:to>
                                        <p:strVal val="visible"/>
                                      </p:to>
                                    </p:set>
                                  </p:childTnLst>
                                </p:cTn>
                              </p:par>
                            </p:childTnLst>
                          </p:cTn>
                        </p:par>
                      </p:childTnLst>
                    </p:cTn>
                  </p:par>
                  <p:par>
                    <p:cTn id="40" fill="hold">
                      <p:stCondLst>
                        <p:cond delay="indefinite"/>
                      </p:stCondLst>
                      <p:childTnLst>
                        <p:par>
                          <p:cTn id="41" fill="hold">
                            <p:stCondLst>
                              <p:cond delay="0"/>
                            </p:stCondLst>
                            <p:childTnLst>
                              <p:par>
                                <p:cTn id="42" presetID="1" presetClass="entr" presetSubtype="0" fill="hold" grpId="0" nodeType="clickEffect">
                                  <p:stCondLst>
                                    <p:cond delay="0"/>
                                  </p:stCondLst>
                                  <p:childTnLst>
                                    <p:set>
                                      <p:cBhvr>
                                        <p:cTn id="43" dur="1" fill="hold">
                                          <p:stCondLst>
                                            <p:cond delay="0"/>
                                          </p:stCondLst>
                                        </p:cTn>
                                        <p:tgtEl>
                                          <p:spTgt spid="70"/>
                                        </p:tgtEl>
                                        <p:attrNameLst>
                                          <p:attrName>style.visibility</p:attrName>
                                        </p:attrNameLst>
                                      </p:cBhvr>
                                      <p:to>
                                        <p:strVal val="visible"/>
                                      </p:to>
                                    </p:set>
                                  </p:childTnLst>
                                </p:cTn>
                              </p:par>
                              <p:par>
                                <p:cTn id="44" presetID="1" presetClass="entr" presetSubtype="0" fill="hold" nodeType="withEffect">
                                  <p:stCondLst>
                                    <p:cond delay="0"/>
                                  </p:stCondLst>
                                  <p:childTnLst>
                                    <p:set>
                                      <p:cBhvr>
                                        <p:cTn id="45" dur="1" fill="hold">
                                          <p:stCondLst>
                                            <p:cond delay="0"/>
                                          </p:stCondLst>
                                        </p:cTn>
                                        <p:tgtEl>
                                          <p:spTgt spid="77"/>
                                        </p:tgtEl>
                                        <p:attrNameLst>
                                          <p:attrName>style.visibility</p:attrName>
                                        </p:attrNameLst>
                                      </p:cBhvr>
                                      <p:to>
                                        <p:strVal val="visible"/>
                                      </p:to>
                                    </p:set>
                                  </p:childTnLst>
                                </p:cTn>
                              </p:par>
                            </p:childTnLst>
                          </p:cTn>
                        </p:par>
                      </p:childTnLst>
                    </p:cTn>
                  </p:par>
                  <p:par>
                    <p:cTn id="46" fill="hold">
                      <p:stCondLst>
                        <p:cond delay="indefinite"/>
                      </p:stCondLst>
                      <p:childTnLst>
                        <p:par>
                          <p:cTn id="47" fill="hold">
                            <p:stCondLst>
                              <p:cond delay="0"/>
                            </p:stCondLst>
                            <p:childTnLst>
                              <p:par>
                                <p:cTn id="48" presetID="1" presetClass="entr" presetSubtype="0" fill="hold" grpId="0" nodeType="clickEffect">
                                  <p:stCondLst>
                                    <p:cond delay="0"/>
                                  </p:stCondLst>
                                  <p:childTnLst>
                                    <p:set>
                                      <p:cBhvr>
                                        <p:cTn id="49" dur="1" fill="hold">
                                          <p:stCondLst>
                                            <p:cond delay="0"/>
                                          </p:stCondLst>
                                        </p:cTn>
                                        <p:tgtEl>
                                          <p:spTgt spid="54"/>
                                        </p:tgtEl>
                                        <p:attrNameLst>
                                          <p:attrName>style.visibility</p:attrName>
                                        </p:attrNameLst>
                                      </p:cBhvr>
                                      <p:to>
                                        <p:strVal val="visible"/>
                                      </p:to>
                                    </p:set>
                                  </p:childTnLst>
                                </p:cTn>
                              </p:par>
                              <p:par>
                                <p:cTn id="50" presetID="1" presetClass="entr" presetSubtype="0" fill="hold" grpId="0" nodeType="withEffect">
                                  <p:stCondLst>
                                    <p:cond delay="0"/>
                                  </p:stCondLst>
                                  <p:childTnLst>
                                    <p:set>
                                      <p:cBhvr>
                                        <p:cTn id="51" dur="1" fill="hold">
                                          <p:stCondLst>
                                            <p:cond delay="0"/>
                                          </p:stCondLst>
                                        </p:cTn>
                                        <p:tgtEl>
                                          <p:spTgt spid="79"/>
                                        </p:tgtEl>
                                        <p:attrNameLst>
                                          <p:attrName>style.visibility</p:attrName>
                                        </p:attrNameLst>
                                      </p:cBhvr>
                                      <p:to>
                                        <p:strVal val="visible"/>
                                      </p:to>
                                    </p:set>
                                  </p:childTnLst>
                                </p:cTn>
                              </p:par>
                              <p:par>
                                <p:cTn id="52" presetID="1" presetClass="entr" presetSubtype="0" fill="hold" nodeType="withEffect">
                                  <p:stCondLst>
                                    <p:cond delay="0"/>
                                  </p:stCondLst>
                                  <p:childTnLst>
                                    <p:set>
                                      <p:cBhvr>
                                        <p:cTn id="53" dur="1" fill="hold">
                                          <p:stCondLst>
                                            <p:cond delay="0"/>
                                          </p:stCondLst>
                                        </p:cTn>
                                        <p:tgtEl>
                                          <p:spTgt spid="55"/>
                                        </p:tgtEl>
                                        <p:attrNameLst>
                                          <p:attrName>style.visibility</p:attrName>
                                        </p:attrNameLst>
                                      </p:cBhvr>
                                      <p:to>
                                        <p:strVal val="visible"/>
                                      </p:to>
                                    </p:set>
                                  </p:childTnLst>
                                </p:cTn>
                              </p:par>
                            </p:childTnLst>
                          </p:cTn>
                        </p:par>
                      </p:childTnLst>
                    </p:cTn>
                  </p:par>
                  <p:par>
                    <p:cTn id="54" fill="hold">
                      <p:stCondLst>
                        <p:cond delay="indefinite"/>
                      </p:stCondLst>
                      <p:childTnLst>
                        <p:par>
                          <p:cTn id="55" fill="hold">
                            <p:stCondLst>
                              <p:cond delay="0"/>
                            </p:stCondLst>
                            <p:childTnLst>
                              <p:par>
                                <p:cTn id="56" presetID="1" presetClass="entr" presetSubtype="0" fill="hold" grpId="0" nodeType="clickEffect">
                                  <p:stCondLst>
                                    <p:cond delay="0"/>
                                  </p:stCondLst>
                                  <p:childTnLst>
                                    <p:set>
                                      <p:cBhvr>
                                        <p:cTn id="57" dur="1" fill="hold">
                                          <p:stCondLst>
                                            <p:cond delay="0"/>
                                          </p:stCondLst>
                                        </p:cTn>
                                        <p:tgtEl>
                                          <p:spTgt spid="86"/>
                                        </p:tgtEl>
                                        <p:attrNameLst>
                                          <p:attrName>style.visibility</p:attrName>
                                        </p:attrNameLst>
                                      </p:cBhvr>
                                      <p:to>
                                        <p:strVal val="visible"/>
                                      </p:to>
                                    </p:set>
                                  </p:childTnLst>
                                </p:cTn>
                              </p:par>
                            </p:childTnLst>
                          </p:cTn>
                        </p:par>
                      </p:childTnLst>
                    </p:cTn>
                  </p:par>
                  <p:par>
                    <p:cTn id="58" fill="hold">
                      <p:stCondLst>
                        <p:cond delay="indefinite"/>
                      </p:stCondLst>
                      <p:childTnLst>
                        <p:par>
                          <p:cTn id="59" fill="hold">
                            <p:stCondLst>
                              <p:cond delay="0"/>
                            </p:stCondLst>
                            <p:childTnLst>
                              <p:par>
                                <p:cTn id="60" presetID="1" presetClass="entr" presetSubtype="0" fill="hold" nodeType="clickEffect">
                                  <p:stCondLst>
                                    <p:cond delay="0"/>
                                  </p:stCondLst>
                                  <p:childTnLst>
                                    <p:set>
                                      <p:cBhvr>
                                        <p:cTn id="61" dur="1" fill="hold">
                                          <p:stCondLst>
                                            <p:cond delay="0"/>
                                          </p:stCondLst>
                                        </p:cTn>
                                        <p:tgtEl>
                                          <p:spTgt spid="41"/>
                                        </p:tgtEl>
                                        <p:attrNameLst>
                                          <p:attrName>style.visibility</p:attrName>
                                        </p:attrNameLst>
                                      </p:cBhvr>
                                      <p:to>
                                        <p:strVal val="visible"/>
                                      </p:to>
                                    </p:set>
                                  </p:childTnLst>
                                </p:cTn>
                              </p:par>
                            </p:childTnLst>
                          </p:cTn>
                        </p:par>
                      </p:childTnLst>
                    </p:cTn>
                  </p:par>
                  <p:par>
                    <p:cTn id="62" fill="hold">
                      <p:stCondLst>
                        <p:cond delay="indefinite"/>
                      </p:stCondLst>
                      <p:childTnLst>
                        <p:par>
                          <p:cTn id="63" fill="hold">
                            <p:stCondLst>
                              <p:cond delay="0"/>
                            </p:stCondLst>
                            <p:childTnLst>
                              <p:par>
                                <p:cTn id="64" presetID="1" presetClass="entr" presetSubtype="0" fill="hold" grpId="0" nodeType="clickEffect">
                                  <p:stCondLst>
                                    <p:cond delay="0"/>
                                  </p:stCondLst>
                                  <p:childTnLst>
                                    <p:set>
                                      <p:cBhvr>
                                        <p:cTn id="65" dur="1" fill="hold">
                                          <p:stCondLst>
                                            <p:cond delay="0"/>
                                          </p:stCondLst>
                                        </p:cTn>
                                        <p:tgtEl>
                                          <p:spTgt spid="23"/>
                                        </p:tgtEl>
                                        <p:attrNameLst>
                                          <p:attrName>style.visibility</p:attrName>
                                        </p:attrNameLst>
                                      </p:cBhvr>
                                      <p:to>
                                        <p:strVal val="visible"/>
                                      </p:to>
                                    </p:set>
                                  </p:childTnLst>
                                </p:cTn>
                              </p:par>
                              <p:par>
                                <p:cTn id="66" presetID="1" presetClass="entr" presetSubtype="0" fill="hold" grpId="0" nodeType="withEffect">
                                  <p:stCondLst>
                                    <p:cond delay="0"/>
                                  </p:stCondLst>
                                  <p:childTnLst>
                                    <p:set>
                                      <p:cBhvr>
                                        <p:cTn id="67" dur="1" fill="hold">
                                          <p:stCondLst>
                                            <p:cond delay="0"/>
                                          </p:stCondLst>
                                        </p:cTn>
                                        <p:tgtEl>
                                          <p:spTgt spid="56"/>
                                        </p:tgtEl>
                                        <p:attrNameLst>
                                          <p:attrName>style.visibility</p:attrName>
                                        </p:attrNameLst>
                                      </p:cBhvr>
                                      <p:to>
                                        <p:strVal val="visible"/>
                                      </p:to>
                                    </p:set>
                                  </p:childTnLst>
                                </p:cTn>
                              </p:par>
                              <p:par>
                                <p:cTn id="68" presetID="1" presetClass="entr" presetSubtype="0" fill="hold" nodeType="withEffect">
                                  <p:stCondLst>
                                    <p:cond delay="0"/>
                                  </p:stCondLst>
                                  <p:childTnLst>
                                    <p:set>
                                      <p:cBhvr>
                                        <p:cTn id="69" dur="1" fill="hold">
                                          <p:stCondLst>
                                            <p:cond delay="0"/>
                                          </p:stCondLst>
                                        </p:cTn>
                                        <p:tgtEl>
                                          <p:spTgt spid="74"/>
                                        </p:tgtEl>
                                        <p:attrNameLst>
                                          <p:attrName>style.visibility</p:attrName>
                                        </p:attrNameLst>
                                      </p:cBhvr>
                                      <p:to>
                                        <p:strVal val="visible"/>
                                      </p:to>
                                    </p:set>
                                  </p:childTnLst>
                                </p:cTn>
                              </p:par>
                            </p:childTnLst>
                          </p:cTn>
                        </p:par>
                      </p:childTnLst>
                    </p:cTn>
                  </p:par>
                  <p:par>
                    <p:cTn id="70" fill="hold">
                      <p:stCondLst>
                        <p:cond delay="indefinite"/>
                      </p:stCondLst>
                      <p:childTnLst>
                        <p:par>
                          <p:cTn id="71" fill="hold">
                            <p:stCondLst>
                              <p:cond delay="0"/>
                            </p:stCondLst>
                            <p:childTnLst>
                              <p:par>
                                <p:cTn id="72" presetID="1" presetClass="entr" presetSubtype="0" fill="hold" grpId="0" nodeType="clickEffect">
                                  <p:stCondLst>
                                    <p:cond delay="0"/>
                                  </p:stCondLst>
                                  <p:childTnLst>
                                    <p:set>
                                      <p:cBhvr>
                                        <p:cTn id="73" dur="1" fill="hold">
                                          <p:stCondLst>
                                            <p:cond delay="0"/>
                                          </p:stCondLst>
                                        </p:cTn>
                                        <p:tgtEl>
                                          <p:spTgt spid="68"/>
                                        </p:tgtEl>
                                        <p:attrNameLst>
                                          <p:attrName>style.visibility</p:attrName>
                                        </p:attrNameLst>
                                      </p:cBhvr>
                                      <p:to>
                                        <p:strVal val="visible"/>
                                      </p:to>
                                    </p:set>
                                  </p:childTnLst>
                                </p:cTn>
                              </p:par>
                              <p:par>
                                <p:cTn id="74" presetID="1" presetClass="entr" presetSubtype="0" fill="hold" nodeType="withEffect">
                                  <p:stCondLst>
                                    <p:cond delay="0"/>
                                  </p:stCondLst>
                                  <p:childTnLst>
                                    <p:set>
                                      <p:cBhvr>
                                        <p:cTn id="75" dur="1" fill="hold">
                                          <p:stCondLst>
                                            <p:cond delay="0"/>
                                          </p:stCondLst>
                                        </p:cTn>
                                        <p:tgtEl>
                                          <p:spTgt spid="73"/>
                                        </p:tgtEl>
                                        <p:attrNameLst>
                                          <p:attrName>style.visibility</p:attrName>
                                        </p:attrNameLst>
                                      </p:cBhvr>
                                      <p:to>
                                        <p:strVal val="visible"/>
                                      </p:to>
                                    </p:set>
                                  </p:childTnLst>
                                </p:cTn>
                              </p:par>
                              <p:par>
                                <p:cTn id="76" presetID="1" presetClass="entr" presetSubtype="0" fill="hold" grpId="0" nodeType="withEffect">
                                  <p:stCondLst>
                                    <p:cond delay="0"/>
                                  </p:stCondLst>
                                  <p:childTnLst>
                                    <p:set>
                                      <p:cBhvr>
                                        <p:cTn id="77" dur="1" fill="hold">
                                          <p:stCondLst>
                                            <p:cond delay="0"/>
                                          </p:stCondLst>
                                        </p:cTn>
                                        <p:tgtEl>
                                          <p:spTgt spid="80"/>
                                        </p:tgtEl>
                                        <p:attrNameLst>
                                          <p:attrName>style.visibility</p:attrName>
                                        </p:attrNameLst>
                                      </p:cBhvr>
                                      <p:to>
                                        <p:strVal val="visible"/>
                                      </p:to>
                                    </p:set>
                                  </p:childTnLst>
                                </p:cTn>
                              </p:par>
                            </p:childTnLst>
                          </p:cTn>
                        </p:par>
                      </p:childTnLst>
                    </p:cTn>
                  </p:par>
                  <p:par>
                    <p:cTn id="78" fill="hold">
                      <p:stCondLst>
                        <p:cond delay="indefinite"/>
                      </p:stCondLst>
                      <p:childTnLst>
                        <p:par>
                          <p:cTn id="79" fill="hold">
                            <p:stCondLst>
                              <p:cond delay="0"/>
                            </p:stCondLst>
                            <p:childTnLst>
                              <p:par>
                                <p:cTn id="80" presetID="1" presetClass="entr" presetSubtype="0" fill="hold" grpId="0" nodeType="clickEffect">
                                  <p:stCondLst>
                                    <p:cond delay="0"/>
                                  </p:stCondLst>
                                  <p:childTnLst>
                                    <p:set>
                                      <p:cBhvr>
                                        <p:cTn id="81" dur="1" fill="hold">
                                          <p:stCondLst>
                                            <p:cond delay="0"/>
                                          </p:stCondLst>
                                        </p:cTn>
                                        <p:tgtEl>
                                          <p:spTgt spid="72"/>
                                        </p:tgtEl>
                                        <p:attrNameLst>
                                          <p:attrName>style.visibility</p:attrName>
                                        </p:attrNameLst>
                                      </p:cBhvr>
                                      <p:to>
                                        <p:strVal val="visible"/>
                                      </p:to>
                                    </p:set>
                                  </p:childTnLst>
                                </p:cTn>
                              </p:par>
                              <p:par>
                                <p:cTn id="82" presetID="1" presetClass="entr" presetSubtype="0" fill="hold" nodeType="withEffect">
                                  <p:stCondLst>
                                    <p:cond delay="0"/>
                                  </p:stCondLst>
                                  <p:childTnLst>
                                    <p:set>
                                      <p:cBhvr>
                                        <p:cTn id="83" dur="1" fill="hold">
                                          <p:stCondLst>
                                            <p:cond delay="0"/>
                                          </p:stCondLst>
                                        </p:cTn>
                                        <p:tgtEl>
                                          <p:spTgt spid="78"/>
                                        </p:tgtEl>
                                        <p:attrNameLst>
                                          <p:attrName>style.visibility</p:attrName>
                                        </p:attrNameLst>
                                      </p:cBhvr>
                                      <p:to>
                                        <p:strVal val="visible"/>
                                      </p:to>
                                    </p:set>
                                  </p:childTnLst>
                                </p:cTn>
                              </p:par>
                            </p:childTnLst>
                          </p:cTn>
                        </p:par>
                      </p:childTnLst>
                    </p:cTn>
                  </p:par>
                  <p:par>
                    <p:cTn id="84" fill="hold">
                      <p:stCondLst>
                        <p:cond delay="indefinite"/>
                      </p:stCondLst>
                      <p:childTnLst>
                        <p:par>
                          <p:cTn id="85" fill="hold">
                            <p:stCondLst>
                              <p:cond delay="0"/>
                            </p:stCondLst>
                            <p:childTnLst>
                              <p:par>
                                <p:cTn id="86" presetID="1" presetClass="entr" presetSubtype="0" fill="hold" grpId="0" nodeType="clickEffect">
                                  <p:stCondLst>
                                    <p:cond delay="0"/>
                                  </p:stCondLst>
                                  <p:childTnLst>
                                    <p:set>
                                      <p:cBhvr>
                                        <p:cTn id="87" dur="1" fill="hold">
                                          <p:stCondLst>
                                            <p:cond delay="0"/>
                                          </p:stCondLst>
                                        </p:cTn>
                                        <p:tgtEl>
                                          <p:spTgt spid="58"/>
                                        </p:tgtEl>
                                        <p:attrNameLst>
                                          <p:attrName>style.visibility</p:attrName>
                                        </p:attrNameLst>
                                      </p:cBhvr>
                                      <p:to>
                                        <p:strVal val="visible"/>
                                      </p:to>
                                    </p:set>
                                  </p:childTnLst>
                                </p:cTn>
                              </p:par>
                              <p:par>
                                <p:cTn id="88" presetID="1" presetClass="entr" presetSubtype="0" fill="hold" nodeType="withEffect">
                                  <p:stCondLst>
                                    <p:cond delay="0"/>
                                  </p:stCondLst>
                                  <p:childTnLst>
                                    <p:set>
                                      <p:cBhvr>
                                        <p:cTn id="89" dur="1" fill="hold">
                                          <p:stCondLst>
                                            <p:cond delay="0"/>
                                          </p:stCondLst>
                                        </p:cTn>
                                        <p:tgtEl>
                                          <p:spTgt spid="5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 grpId="0" animBg="1"/>
      <p:bldP spid="56" grpId="0" animBg="1"/>
      <p:bldP spid="15" grpId="0" animBg="1"/>
      <p:bldP spid="67" grpId="0" animBg="1"/>
      <p:bldP spid="68" grpId="0" animBg="1"/>
      <p:bldP spid="70" grpId="0" animBg="1"/>
      <p:bldP spid="71" grpId="0" animBg="1"/>
      <p:bldP spid="72" grpId="0" animBg="1"/>
      <p:bldP spid="23" grpId="0" animBg="1"/>
      <p:bldP spid="79" grpId="0" animBg="1"/>
      <p:bldP spid="80" grpId="0" animBg="1"/>
      <p:bldP spid="82" grpId="0" animBg="1"/>
      <p:bldP spid="69" grpId="0" animBg="1"/>
      <p:bldP spid="83" grpId="0" animBg="1"/>
      <p:bldP spid="84" grpId="0" animBg="1"/>
      <p:bldP spid="32" grpId="0" animBg="1"/>
      <p:bldP spid="86" grpId="0" animBg="1"/>
      <p:bldP spid="58"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Platform’s Business Model</a:t>
            </a:r>
            <a:endParaRPr lang="en-US" dirty="0"/>
          </a:p>
        </p:txBody>
      </p:sp>
      <p:sp>
        <p:nvSpPr>
          <p:cNvPr id="3" name="Content Placeholder 2"/>
          <p:cNvSpPr>
            <a:spLocks noGrp="1"/>
          </p:cNvSpPr>
          <p:nvPr>
            <p:ph idx="1"/>
          </p:nvPr>
        </p:nvSpPr>
        <p:spPr/>
        <p:txBody>
          <a:bodyPr>
            <a:normAutofit/>
          </a:bodyPr>
          <a:lstStyle/>
          <a:p>
            <a:r>
              <a:rPr lang="en-US" dirty="0" smtClean="0"/>
              <a:t>Initial phase</a:t>
            </a:r>
          </a:p>
          <a:p>
            <a:pPr lvl="1"/>
            <a:r>
              <a:rPr lang="en-US" dirty="0" smtClean="0"/>
              <a:t>Importance of platform adoption</a:t>
            </a:r>
          </a:p>
          <a:p>
            <a:pPr lvl="1"/>
            <a:r>
              <a:rPr lang="en-US" dirty="0" smtClean="0"/>
              <a:t>Several </a:t>
            </a:r>
            <a:r>
              <a:rPr lang="en-US" dirty="0"/>
              <a:t>of the above mentioned revenue streams </a:t>
            </a:r>
            <a:r>
              <a:rPr lang="en-US" dirty="0" smtClean="0"/>
              <a:t>can be waived</a:t>
            </a:r>
          </a:p>
          <a:p>
            <a:pPr lvl="2"/>
            <a:r>
              <a:rPr lang="en-US" dirty="0" smtClean="0"/>
              <a:t>To </a:t>
            </a:r>
            <a:r>
              <a:rPr lang="en-US" dirty="0"/>
              <a:t>keep entry barriers low for partners to </a:t>
            </a:r>
            <a:r>
              <a:rPr lang="en-US" dirty="0" smtClean="0"/>
              <a:t>join</a:t>
            </a:r>
          </a:p>
          <a:p>
            <a:pPr lvl="3"/>
            <a:endParaRPr lang="en-US" dirty="0"/>
          </a:p>
          <a:p>
            <a:r>
              <a:rPr lang="en-US" dirty="0" smtClean="0"/>
              <a:t>Expansion Phase</a:t>
            </a:r>
          </a:p>
          <a:p>
            <a:pPr lvl="1"/>
            <a:r>
              <a:rPr lang="en-US" dirty="0" smtClean="0"/>
              <a:t>Access fee for End</a:t>
            </a:r>
            <a:r>
              <a:rPr lang="en-US" dirty="0"/>
              <a:t>-users </a:t>
            </a:r>
            <a:r>
              <a:rPr lang="en-US" dirty="0" smtClean="0"/>
              <a:t>to </a:t>
            </a:r>
            <a:r>
              <a:rPr lang="en-US" dirty="0"/>
              <a:t>join </a:t>
            </a:r>
            <a:r>
              <a:rPr lang="en-US" dirty="0" smtClean="0"/>
              <a:t>FIspace</a:t>
            </a:r>
          </a:p>
          <a:p>
            <a:pPr lvl="1"/>
            <a:r>
              <a:rPr lang="en-US" dirty="0" smtClean="0"/>
              <a:t>Usage </a:t>
            </a:r>
            <a:r>
              <a:rPr lang="en-US" dirty="0"/>
              <a:t>or membership </a:t>
            </a:r>
            <a:r>
              <a:rPr lang="en-US" dirty="0" smtClean="0"/>
              <a:t>fee for Business </a:t>
            </a:r>
            <a:r>
              <a:rPr lang="en-US" dirty="0"/>
              <a:t>Configurator </a:t>
            </a:r>
            <a:endParaRPr lang="en-US" dirty="0" smtClean="0"/>
          </a:p>
          <a:p>
            <a:pPr lvl="1"/>
            <a:r>
              <a:rPr lang="en-US" dirty="0" smtClean="0"/>
              <a:t>Revenues from advertisers</a:t>
            </a:r>
          </a:p>
        </p:txBody>
      </p:sp>
    </p:spTree>
    <p:extLst>
      <p:ext uri="{BB962C8B-B14F-4D97-AF65-F5344CB8AC3E}">
        <p14:creationId xmlns:p14="http://schemas.microsoft.com/office/powerpoint/2010/main" val="38811304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3">
                                            <p:txEl>
                                              <p:pRg st="5" end="5"/>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
                                            <p:txEl>
                                              <p:pRg st="7" end="7"/>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FIspace’s</a:t>
            </a:r>
            <a:r>
              <a:rPr lang="en-US" dirty="0" smtClean="0"/>
              <a:t> business advantages for app developers</a:t>
            </a:r>
            <a:endParaRPr lang="en-US" dirty="0"/>
          </a:p>
        </p:txBody>
      </p:sp>
      <p:sp>
        <p:nvSpPr>
          <p:cNvPr id="3" name="Content Placeholder 2"/>
          <p:cNvSpPr>
            <a:spLocks noGrp="1"/>
          </p:cNvSpPr>
          <p:nvPr>
            <p:ph idx="1"/>
          </p:nvPr>
        </p:nvSpPr>
        <p:spPr/>
        <p:txBody>
          <a:bodyPr>
            <a:normAutofit fontScale="70000" lnSpcReduction="20000"/>
          </a:bodyPr>
          <a:lstStyle/>
          <a:p>
            <a:pPr>
              <a:lnSpc>
                <a:spcPct val="120000"/>
              </a:lnSpc>
            </a:pPr>
            <a:r>
              <a:rPr lang="en-US" dirty="0" smtClean="0"/>
              <a:t>FIspace </a:t>
            </a:r>
            <a:r>
              <a:rPr lang="en-US" dirty="0"/>
              <a:t>makes it easier for companies to find, and connect with, each </a:t>
            </a:r>
            <a:r>
              <a:rPr lang="en-US" dirty="0" smtClean="0"/>
              <a:t>other</a:t>
            </a:r>
          </a:p>
          <a:p>
            <a:pPr lvl="1">
              <a:lnSpc>
                <a:spcPct val="120000"/>
              </a:lnSpc>
            </a:pPr>
            <a:r>
              <a:rPr lang="en-US" dirty="0" smtClean="0"/>
              <a:t>Different </a:t>
            </a:r>
            <a:r>
              <a:rPr lang="en-US" dirty="0"/>
              <a:t>types of market players </a:t>
            </a:r>
            <a:r>
              <a:rPr lang="en-US" dirty="0" smtClean="0"/>
              <a:t>can </a:t>
            </a:r>
            <a:r>
              <a:rPr lang="en-US" dirty="0"/>
              <a:t>interact</a:t>
            </a:r>
          </a:p>
          <a:p>
            <a:pPr lvl="1">
              <a:lnSpc>
                <a:spcPct val="120000"/>
              </a:lnSpc>
            </a:pPr>
            <a:r>
              <a:rPr lang="en-GB" dirty="0"/>
              <a:t>Especially of interest to business communities that are dynamic and made up of many small players</a:t>
            </a:r>
          </a:p>
          <a:p>
            <a:pPr lvl="1">
              <a:lnSpc>
                <a:spcPct val="120000"/>
              </a:lnSpc>
            </a:pPr>
            <a:r>
              <a:rPr lang="en-GB" dirty="0"/>
              <a:t>Industries with stable relations can use FIspace to enlarge their business </a:t>
            </a:r>
            <a:r>
              <a:rPr lang="en-GB" dirty="0" smtClean="0"/>
              <a:t>networks</a:t>
            </a:r>
          </a:p>
          <a:p>
            <a:pPr lvl="2">
              <a:lnSpc>
                <a:spcPct val="120000"/>
              </a:lnSpc>
            </a:pPr>
            <a:endParaRPr lang="en-GB" dirty="0" smtClean="0"/>
          </a:p>
          <a:p>
            <a:pPr>
              <a:lnSpc>
                <a:spcPct val="120000"/>
              </a:lnSpc>
            </a:pPr>
            <a:r>
              <a:rPr lang="en-US" dirty="0" smtClean="0"/>
              <a:t>FIspace </a:t>
            </a:r>
            <a:r>
              <a:rPr lang="en-US" dirty="0"/>
              <a:t>allows companies to </a:t>
            </a:r>
            <a:r>
              <a:rPr lang="nl-NL" dirty="0" err="1"/>
              <a:t>find</a:t>
            </a:r>
            <a:r>
              <a:rPr lang="nl-NL" dirty="0"/>
              <a:t>, exchange </a:t>
            </a:r>
            <a:r>
              <a:rPr lang="nl-NL" dirty="0" err="1"/>
              <a:t>and</a:t>
            </a:r>
            <a:r>
              <a:rPr lang="nl-NL" dirty="0"/>
              <a:t> </a:t>
            </a:r>
            <a:r>
              <a:rPr lang="nl-NL" dirty="0" err="1"/>
              <a:t>use</a:t>
            </a:r>
            <a:r>
              <a:rPr lang="nl-NL" dirty="0"/>
              <a:t> </a:t>
            </a:r>
            <a:r>
              <a:rPr lang="nl-NL" dirty="0" err="1"/>
              <a:t>wealth</a:t>
            </a:r>
            <a:r>
              <a:rPr lang="nl-NL" dirty="0"/>
              <a:t> of data sources (IOT, Services, </a:t>
            </a:r>
            <a:r>
              <a:rPr lang="nl-NL" dirty="0" err="1"/>
              <a:t>Legacy</a:t>
            </a:r>
            <a:r>
              <a:rPr lang="nl-NL" dirty="0"/>
              <a:t> Systems</a:t>
            </a:r>
            <a:r>
              <a:rPr lang="nl-NL" dirty="0" smtClean="0"/>
              <a:t>)</a:t>
            </a:r>
          </a:p>
          <a:p>
            <a:pPr lvl="1">
              <a:lnSpc>
                <a:spcPct val="120000"/>
              </a:lnSpc>
            </a:pPr>
            <a:endParaRPr lang="nl-NL" dirty="0" smtClean="0"/>
          </a:p>
          <a:p>
            <a:pPr>
              <a:lnSpc>
                <a:spcPct val="120000"/>
              </a:lnSpc>
            </a:pPr>
            <a:r>
              <a:rPr lang="en-GB" dirty="0"/>
              <a:t>Support for app developers</a:t>
            </a:r>
          </a:p>
          <a:p>
            <a:pPr lvl="1">
              <a:lnSpc>
                <a:spcPct val="120000"/>
              </a:lnSpc>
            </a:pPr>
            <a:r>
              <a:rPr lang="en-GB" dirty="0" smtClean="0"/>
              <a:t>ICT </a:t>
            </a:r>
            <a:r>
              <a:rPr lang="en-GB" dirty="0"/>
              <a:t>companies </a:t>
            </a:r>
            <a:r>
              <a:rPr lang="en-GB" dirty="0" smtClean="0"/>
              <a:t>do </a:t>
            </a:r>
            <a:r>
              <a:rPr lang="en-GB" dirty="0"/>
              <a:t>not need to worry about data flow management for their apps</a:t>
            </a:r>
          </a:p>
          <a:p>
            <a:pPr lvl="1">
              <a:lnSpc>
                <a:spcPct val="120000"/>
              </a:lnSpc>
            </a:pPr>
            <a:r>
              <a:rPr lang="en-GB" dirty="0"/>
              <a:t>Widespread documentation and support material via different channels</a:t>
            </a:r>
          </a:p>
          <a:p>
            <a:pPr lvl="1">
              <a:lnSpc>
                <a:spcPct val="120000"/>
              </a:lnSpc>
            </a:pPr>
            <a:endParaRPr lang="en-GB" dirty="0" smtClean="0"/>
          </a:p>
          <a:p>
            <a:pPr>
              <a:lnSpc>
                <a:spcPct val="120000"/>
              </a:lnSpc>
            </a:pPr>
            <a:r>
              <a:rPr lang="en-GB" dirty="0" smtClean="0"/>
              <a:t>Scaling up</a:t>
            </a:r>
          </a:p>
          <a:p>
            <a:pPr lvl="1">
              <a:lnSpc>
                <a:spcPct val="120000"/>
              </a:lnSpc>
            </a:pPr>
            <a:r>
              <a:rPr lang="en-GB" dirty="0"/>
              <a:t>Importance of the </a:t>
            </a:r>
            <a:r>
              <a:rPr lang="en-US" dirty="0"/>
              <a:t>User base (incl. </a:t>
            </a:r>
            <a:r>
              <a:rPr lang="en-GB" dirty="0"/>
              <a:t>business users with high brand values</a:t>
            </a:r>
            <a:r>
              <a:rPr lang="en-US" dirty="0"/>
              <a:t>)</a:t>
            </a:r>
          </a:p>
          <a:p>
            <a:pPr lvl="1">
              <a:lnSpc>
                <a:spcPct val="120000"/>
              </a:lnSpc>
            </a:pPr>
            <a:r>
              <a:rPr lang="en-GB" dirty="0"/>
              <a:t>The FIspace ecosystem will make it much easier for smaller ICT companies, specialised in a certain industry, to scale up to provide services to a broader, international </a:t>
            </a:r>
            <a:r>
              <a:rPr lang="en-GB" dirty="0" smtClean="0"/>
              <a:t>market</a:t>
            </a:r>
            <a:endParaRPr lang="en-GB" dirty="0"/>
          </a:p>
        </p:txBody>
      </p:sp>
    </p:spTree>
    <p:extLst>
      <p:ext uri="{BB962C8B-B14F-4D97-AF65-F5344CB8AC3E}">
        <p14:creationId xmlns:p14="http://schemas.microsoft.com/office/powerpoint/2010/main" val="41296505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3">
                                            <p:txEl>
                                              <p:pRg st="7" end="7"/>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3">
                                            <p:txEl>
                                              <p:pRg st="8" end="8"/>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3">
                                            <p:txEl>
                                              <p:pRg st="11" end="11"/>
                                            </p:txEl>
                                          </p:spTgt>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3">
                                            <p:txEl>
                                              <p:pRg st="12" end="12"/>
                                            </p:txEl>
                                          </p:spTgt>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3">
                                            <p:txEl>
                                              <p:pRg st="13" end="1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FIspace exploitation</a:t>
            </a:r>
            <a:endParaRPr lang="en-US" dirty="0"/>
          </a:p>
        </p:txBody>
      </p:sp>
      <p:pic>
        <p:nvPicPr>
          <p:cNvPr id="3" name="Picture 2"/>
          <p:cNvPicPr>
            <a:picLocks noChangeAspect="1"/>
          </p:cNvPicPr>
          <p:nvPr/>
        </p:nvPicPr>
        <p:blipFill>
          <a:blip r:embed="rId3"/>
          <a:stretch>
            <a:fillRect/>
          </a:stretch>
        </p:blipFill>
        <p:spPr>
          <a:xfrm>
            <a:off x="-72008" y="2636912"/>
            <a:ext cx="9252520" cy="1849168"/>
          </a:xfrm>
          <a:prstGeom prst="rect">
            <a:avLst/>
          </a:prstGeom>
        </p:spPr>
      </p:pic>
      <p:sp>
        <p:nvSpPr>
          <p:cNvPr id="5" name="TextBox 4"/>
          <p:cNvSpPr txBox="1"/>
          <p:nvPr/>
        </p:nvSpPr>
        <p:spPr>
          <a:xfrm>
            <a:off x="1475656" y="1772816"/>
            <a:ext cx="5904656" cy="646331"/>
          </a:xfrm>
          <a:prstGeom prst="rect">
            <a:avLst/>
          </a:prstGeom>
          <a:noFill/>
        </p:spPr>
        <p:txBody>
          <a:bodyPr wrap="square" rtlCol="0">
            <a:spAutoFit/>
          </a:bodyPr>
          <a:lstStyle/>
          <a:p>
            <a:r>
              <a:rPr lang="en-US" dirty="0"/>
              <a:t>High level view of the roadmap for FIspace sustainability and support for Phase 3 of the FI- PPP </a:t>
            </a:r>
          </a:p>
        </p:txBody>
      </p:sp>
    </p:spTree>
    <p:extLst>
      <p:ext uri="{BB962C8B-B14F-4D97-AF65-F5344CB8AC3E}">
        <p14:creationId xmlns:p14="http://schemas.microsoft.com/office/powerpoint/2010/main" val="40595457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Possible governance structure of FIspace in the commercial </a:t>
            </a:r>
            <a:r>
              <a:rPr lang="en-US" dirty="0" smtClean="0"/>
              <a:t>stage</a:t>
            </a:r>
            <a:endParaRPr lang="en-US" dirty="0"/>
          </a:p>
        </p:txBody>
      </p:sp>
      <p:sp>
        <p:nvSpPr>
          <p:cNvPr id="8" name="Content Placeholder 7"/>
          <p:cNvSpPr>
            <a:spLocks noGrp="1"/>
          </p:cNvSpPr>
          <p:nvPr>
            <p:ph idx="1"/>
          </p:nvPr>
        </p:nvSpPr>
        <p:spPr>
          <a:xfrm>
            <a:off x="457200" y="3284984"/>
            <a:ext cx="8229600" cy="3456384"/>
          </a:xfrm>
        </p:spPr>
        <p:txBody>
          <a:bodyPr>
            <a:normAutofit fontScale="77500" lnSpcReduction="20000"/>
          </a:bodyPr>
          <a:lstStyle/>
          <a:p>
            <a:pPr>
              <a:lnSpc>
                <a:spcPct val="120000"/>
              </a:lnSpc>
            </a:pPr>
            <a:r>
              <a:rPr lang="en-US" dirty="0"/>
              <a:t>The FIspace Foundation will: </a:t>
            </a:r>
          </a:p>
          <a:p>
            <a:pPr lvl="1">
              <a:lnSpc>
                <a:spcPct val="120000"/>
              </a:lnSpc>
            </a:pPr>
            <a:r>
              <a:rPr lang="en-GB" dirty="0" smtClean="0"/>
              <a:t>take </a:t>
            </a:r>
            <a:r>
              <a:rPr lang="en-GB" dirty="0"/>
              <a:t>over all the FIspace know-how (code, standards</a:t>
            </a:r>
            <a:r>
              <a:rPr lang="en-GB" dirty="0" smtClean="0"/>
              <a:t>) </a:t>
            </a:r>
            <a:endParaRPr lang="en-US" dirty="0" smtClean="0"/>
          </a:p>
          <a:p>
            <a:pPr lvl="1">
              <a:lnSpc>
                <a:spcPct val="120000"/>
              </a:lnSpc>
            </a:pPr>
            <a:r>
              <a:rPr lang="en-GB" dirty="0" smtClean="0"/>
              <a:t>encourage </a:t>
            </a:r>
            <a:r>
              <a:rPr lang="en-GB" dirty="0"/>
              <a:t>the use of the know-how in open source projects </a:t>
            </a:r>
            <a:endParaRPr lang="en-GB" dirty="0" smtClean="0"/>
          </a:p>
          <a:p>
            <a:pPr lvl="1">
              <a:lnSpc>
                <a:spcPct val="120000"/>
              </a:lnSpc>
            </a:pPr>
            <a:r>
              <a:rPr lang="en-GB" dirty="0" smtClean="0"/>
              <a:t>allows </a:t>
            </a:r>
            <a:r>
              <a:rPr lang="en-GB" dirty="0"/>
              <a:t>companies to use the open source standards and codes in commercial </a:t>
            </a:r>
            <a:r>
              <a:rPr lang="en-GB" dirty="0" smtClean="0"/>
              <a:t>products </a:t>
            </a:r>
            <a:r>
              <a:rPr lang="en-GB" dirty="0"/>
              <a:t>and services</a:t>
            </a:r>
            <a:endParaRPr lang="en-US" dirty="0" smtClean="0"/>
          </a:p>
          <a:p>
            <a:pPr lvl="1">
              <a:lnSpc>
                <a:spcPct val="120000"/>
              </a:lnSpc>
            </a:pPr>
            <a:r>
              <a:rPr lang="en-US" dirty="0" smtClean="0"/>
              <a:t>be </a:t>
            </a:r>
            <a:r>
              <a:rPr lang="en-US" dirty="0"/>
              <a:t>financially supported by partner contributions</a:t>
            </a:r>
          </a:p>
          <a:p>
            <a:pPr lvl="2">
              <a:lnSpc>
                <a:spcPct val="120000"/>
              </a:lnSpc>
            </a:pPr>
            <a:endParaRPr lang="en-US" dirty="0"/>
          </a:p>
          <a:p>
            <a:pPr>
              <a:lnSpc>
                <a:spcPct val="120000"/>
              </a:lnSpc>
            </a:pPr>
            <a:r>
              <a:rPr lang="en-GB" dirty="0" smtClean="0"/>
              <a:t>FIspace interoperable PAAS </a:t>
            </a:r>
            <a:r>
              <a:rPr lang="en-GB" dirty="0"/>
              <a:t>“instances” </a:t>
            </a:r>
            <a:r>
              <a:rPr lang="en-GB" dirty="0" smtClean="0"/>
              <a:t>offered </a:t>
            </a:r>
            <a:r>
              <a:rPr lang="en-GB" dirty="0"/>
              <a:t>by commercial IT </a:t>
            </a:r>
            <a:r>
              <a:rPr lang="en-GB" dirty="0" smtClean="0"/>
              <a:t>companies</a:t>
            </a:r>
          </a:p>
          <a:p>
            <a:pPr lvl="1">
              <a:lnSpc>
                <a:spcPct val="120000"/>
              </a:lnSpc>
            </a:pPr>
            <a:r>
              <a:rPr lang="en-GB" dirty="0" smtClean="0"/>
              <a:t>Initially </a:t>
            </a:r>
            <a:r>
              <a:rPr lang="en-GB" dirty="0"/>
              <a:t>current FIspace </a:t>
            </a:r>
            <a:r>
              <a:rPr lang="en-GB" dirty="0" smtClean="0"/>
              <a:t>partners</a:t>
            </a:r>
          </a:p>
          <a:p>
            <a:pPr lvl="1">
              <a:lnSpc>
                <a:spcPct val="120000"/>
              </a:lnSpc>
            </a:pPr>
            <a:r>
              <a:rPr lang="en-GB" dirty="0" smtClean="0"/>
              <a:t>In the </a:t>
            </a:r>
            <a:r>
              <a:rPr lang="en-GB" dirty="0"/>
              <a:t>longer </a:t>
            </a:r>
            <a:r>
              <a:rPr lang="en-GB" dirty="0" smtClean="0"/>
              <a:t>term other companies</a:t>
            </a:r>
            <a:endParaRPr lang="en-GB" dirty="0"/>
          </a:p>
        </p:txBody>
      </p:sp>
      <p:graphicFrame>
        <p:nvGraphicFramePr>
          <p:cNvPr id="13" name="Content Placeholder 10"/>
          <p:cNvGraphicFramePr>
            <a:graphicFrameLocks/>
          </p:cNvGraphicFramePr>
          <p:nvPr>
            <p:extLst>
              <p:ext uri="{D42A27DB-BD31-4B8C-83A1-F6EECF244321}">
                <p14:modId xmlns:p14="http://schemas.microsoft.com/office/powerpoint/2010/main" val="2893377214"/>
              </p:ext>
            </p:extLst>
          </p:nvPr>
        </p:nvGraphicFramePr>
        <p:xfrm>
          <a:off x="0" y="1046337"/>
          <a:ext cx="9144000" cy="209463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037301840"/>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ppt_x"/>
                                          </p:val>
                                        </p:tav>
                                        <p:tav tm="100000">
                                          <p:val>
                                            <p:strVal val="#ppt_x"/>
                                          </p:val>
                                        </p:tav>
                                      </p:tavLst>
                                    </p:anim>
                                    <p:anim calcmode="lin" valueType="num">
                                      <p:cBhvr additive="base">
                                        <p:cTn id="8"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8">
                                            <p:txEl>
                                              <p:pRg st="0" end="0"/>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8">
                                            <p:txEl>
                                              <p:pRg st="1" end="1"/>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8">
                                            <p:txEl>
                                              <p:pRg st="2" end="2"/>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8">
                                            <p:txEl>
                                              <p:pRg st="3" end="3"/>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8">
                                            <p:txEl>
                                              <p:pRg st="4" end="4"/>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8">
                                            <p:txEl>
                                              <p:pRg st="6" end="6"/>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8">
                                            <p:txEl>
                                              <p:pRg st="7" end="7"/>
                                            </p:txEl>
                                          </p:spTgt>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8">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p:bldGraphic spid="13" grpId="0">
        <p:bldAsOne/>
      </p:bldGraphic>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smtClean="0"/>
              <a:t>Next steps in FIspace exploitation</a:t>
            </a:r>
            <a:endParaRPr lang="en-US" dirty="0"/>
          </a:p>
        </p:txBody>
      </p:sp>
      <p:sp>
        <p:nvSpPr>
          <p:cNvPr id="8" name="Content Placeholder 7"/>
          <p:cNvSpPr>
            <a:spLocks noGrp="1"/>
          </p:cNvSpPr>
          <p:nvPr>
            <p:ph idx="1"/>
          </p:nvPr>
        </p:nvSpPr>
        <p:spPr/>
        <p:txBody>
          <a:bodyPr>
            <a:normAutofit fontScale="77500" lnSpcReduction="20000"/>
          </a:bodyPr>
          <a:lstStyle/>
          <a:p>
            <a:pPr>
              <a:lnSpc>
                <a:spcPct val="120000"/>
              </a:lnSpc>
            </a:pPr>
            <a:r>
              <a:rPr lang="en-US" dirty="0"/>
              <a:t>Identify prospective </a:t>
            </a:r>
            <a:r>
              <a:rPr lang="en-US" dirty="0" smtClean="0"/>
              <a:t>members</a:t>
            </a:r>
          </a:p>
          <a:p>
            <a:pPr lvl="1">
              <a:lnSpc>
                <a:spcPct val="120000"/>
              </a:lnSpc>
            </a:pPr>
            <a:r>
              <a:rPr lang="en-US" dirty="0" smtClean="0"/>
              <a:t>All </a:t>
            </a:r>
            <a:r>
              <a:rPr lang="en-US" dirty="0"/>
              <a:t>current FIspace consortium members will be invited to participate in forming of the FIspace </a:t>
            </a:r>
            <a:r>
              <a:rPr lang="en-US" dirty="0" smtClean="0"/>
              <a:t>Foundation</a:t>
            </a:r>
          </a:p>
          <a:p>
            <a:pPr lvl="2">
              <a:lnSpc>
                <a:spcPct val="120000"/>
              </a:lnSpc>
            </a:pPr>
            <a:endParaRPr lang="en-US" dirty="0" smtClean="0"/>
          </a:p>
          <a:p>
            <a:pPr>
              <a:lnSpc>
                <a:spcPct val="120000"/>
              </a:lnSpc>
            </a:pPr>
            <a:r>
              <a:rPr lang="en-US" dirty="0" smtClean="0"/>
              <a:t>Exploitation Agreement</a:t>
            </a:r>
          </a:p>
          <a:p>
            <a:pPr lvl="1">
              <a:lnSpc>
                <a:spcPct val="120000"/>
              </a:lnSpc>
            </a:pPr>
            <a:r>
              <a:rPr lang="en-US" dirty="0"/>
              <a:t>T</a:t>
            </a:r>
            <a:r>
              <a:rPr lang="en-US" dirty="0" smtClean="0"/>
              <a:t>o </a:t>
            </a:r>
            <a:r>
              <a:rPr lang="en-US" dirty="0"/>
              <a:t>formalize the modalities and the conditions that will govern the commercial exploitation of the project results. </a:t>
            </a:r>
          </a:p>
          <a:p>
            <a:pPr lvl="1">
              <a:lnSpc>
                <a:spcPct val="120000"/>
              </a:lnSpc>
            </a:pPr>
            <a:r>
              <a:rPr lang="en-US" dirty="0" smtClean="0"/>
              <a:t>Timeline</a:t>
            </a:r>
          </a:p>
          <a:p>
            <a:pPr lvl="2">
              <a:lnSpc>
                <a:spcPct val="120000"/>
              </a:lnSpc>
            </a:pPr>
            <a:r>
              <a:rPr lang="en-US" dirty="0" smtClean="0"/>
              <a:t>Term </a:t>
            </a:r>
            <a:r>
              <a:rPr lang="en-US" dirty="0"/>
              <a:t>Sheet </a:t>
            </a:r>
            <a:r>
              <a:rPr lang="en-US" dirty="0" smtClean="0"/>
              <a:t>finalized </a:t>
            </a:r>
            <a:r>
              <a:rPr lang="en-US" dirty="0"/>
              <a:t>by the end of </a:t>
            </a:r>
            <a:r>
              <a:rPr lang="en-US" dirty="0" smtClean="0"/>
              <a:t>August</a:t>
            </a:r>
          </a:p>
          <a:p>
            <a:pPr lvl="2">
              <a:lnSpc>
                <a:spcPct val="120000"/>
              </a:lnSpc>
            </a:pPr>
            <a:r>
              <a:rPr lang="en-US" dirty="0" smtClean="0"/>
              <a:t>Draft EA voted early October</a:t>
            </a:r>
          </a:p>
          <a:p>
            <a:pPr lvl="2">
              <a:lnSpc>
                <a:spcPct val="120000"/>
              </a:lnSpc>
            </a:pPr>
            <a:r>
              <a:rPr lang="en-US" dirty="0" smtClean="0"/>
              <a:t>Final </a:t>
            </a:r>
            <a:r>
              <a:rPr lang="en-US" dirty="0"/>
              <a:t>EA </a:t>
            </a:r>
            <a:r>
              <a:rPr lang="en-US" dirty="0" smtClean="0"/>
              <a:t>in </a:t>
            </a:r>
            <a:r>
              <a:rPr lang="en-US" dirty="0"/>
              <a:t>place by the end of December </a:t>
            </a:r>
            <a:r>
              <a:rPr lang="en-US" dirty="0" smtClean="0"/>
              <a:t>2014 </a:t>
            </a:r>
          </a:p>
          <a:p>
            <a:pPr lvl="3">
              <a:lnSpc>
                <a:spcPct val="120000"/>
              </a:lnSpc>
            </a:pPr>
            <a:endParaRPr lang="en-US" dirty="0" smtClean="0"/>
          </a:p>
          <a:p>
            <a:pPr>
              <a:lnSpc>
                <a:spcPct val="120000"/>
              </a:lnSpc>
            </a:pPr>
            <a:r>
              <a:rPr lang="en-US" dirty="0"/>
              <a:t>Start-up </a:t>
            </a:r>
            <a:r>
              <a:rPr lang="en-US" dirty="0" smtClean="0"/>
              <a:t>of FIspace </a:t>
            </a:r>
            <a:r>
              <a:rPr lang="en-US" dirty="0"/>
              <a:t>exploitation</a:t>
            </a:r>
          </a:p>
          <a:p>
            <a:pPr lvl="1">
              <a:lnSpc>
                <a:spcPct val="120000"/>
              </a:lnSpc>
            </a:pPr>
            <a:r>
              <a:rPr lang="en-US" dirty="0" smtClean="0"/>
              <a:t>Individual </a:t>
            </a:r>
            <a:r>
              <a:rPr lang="en-US" dirty="0"/>
              <a:t>exploitation plans of all </a:t>
            </a:r>
            <a:r>
              <a:rPr lang="en-US" dirty="0" smtClean="0"/>
              <a:t>FIspace partners</a:t>
            </a:r>
          </a:p>
          <a:p>
            <a:pPr lvl="1">
              <a:lnSpc>
                <a:spcPct val="120000"/>
              </a:lnSpc>
            </a:pPr>
            <a:r>
              <a:rPr lang="en-US" dirty="0" smtClean="0"/>
              <a:t>The </a:t>
            </a:r>
            <a:r>
              <a:rPr lang="en-US" dirty="0"/>
              <a:t>creation of commercial activities by companies based on FIspace is a very important step in the </a:t>
            </a:r>
            <a:r>
              <a:rPr lang="en-US" dirty="0" smtClean="0"/>
              <a:t>sustainable commercialization </a:t>
            </a:r>
            <a:r>
              <a:rPr lang="en-US" dirty="0"/>
              <a:t>of the FIspace </a:t>
            </a:r>
            <a:r>
              <a:rPr lang="en-US" dirty="0" smtClean="0"/>
              <a:t>platform</a:t>
            </a:r>
            <a:endParaRPr lang="en-US" dirty="0"/>
          </a:p>
        </p:txBody>
      </p:sp>
    </p:spTree>
    <p:extLst>
      <p:ext uri="{BB962C8B-B14F-4D97-AF65-F5344CB8AC3E}">
        <p14:creationId xmlns:p14="http://schemas.microsoft.com/office/powerpoint/2010/main" val="24435260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8">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8">
                                            <p:txEl>
                                              <p:pRg st="3" end="3"/>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8">
                                            <p:txEl>
                                              <p:pRg st="4" end="4"/>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8">
                                            <p:txEl>
                                              <p:pRg st="5" end="5"/>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8">
                                            <p:txEl>
                                              <p:pRg st="6" end="6"/>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8">
                                            <p:txEl>
                                              <p:pRg st="7" end="7"/>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8">
                                            <p:txEl>
                                              <p:pRg st="8" end="8"/>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8">
                                            <p:txEl>
                                              <p:pRg st="10" end="10"/>
                                            </p:txEl>
                                          </p:spTgt>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8">
                                            <p:txEl>
                                              <p:pRg st="11" end="11"/>
                                            </p:txEl>
                                          </p:spTgt>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8">
                                            <p:txEl>
                                              <p:pRg st="12" end="1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p:bldLst>
  </p:timing>
</p:sld>
</file>

<file path=ppt/theme/theme1.xml><?xml version="1.0" encoding="utf-8"?>
<a:theme xmlns:a="http://schemas.openxmlformats.org/drawingml/2006/main" name="FIspace-PowerPoint-Template_V02">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FIspace-PowerPoint-Template_V02</Template>
  <TotalTime>2759</TotalTime>
  <Words>1133</Words>
  <Application>Microsoft Office PowerPoint</Application>
  <PresentationFormat>On-screen Show (4:3)</PresentationFormat>
  <Paragraphs>136</Paragraphs>
  <Slides>10</Slides>
  <Notes>7</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FIspace-PowerPoint-Template_V02</vt:lpstr>
      <vt:lpstr>Business Models and Exploitation</vt:lpstr>
      <vt:lpstr>Open Collaboration and Exploitation (WP500)</vt:lpstr>
      <vt:lpstr>FIspace approach for Software Mass Customisation</vt:lpstr>
      <vt:lpstr>Potential revenue streams for FIspace</vt:lpstr>
      <vt:lpstr>The Platform’s Business Model</vt:lpstr>
      <vt:lpstr>FIspace’s business advantages for app developers</vt:lpstr>
      <vt:lpstr>FIspace exploitation</vt:lpstr>
      <vt:lpstr>Possible governance structure of FIspace in the commercial stage</vt:lpstr>
      <vt:lpstr>Next steps in FIspace exploitation</vt:lpstr>
      <vt:lpstr>Questions?</vt:lpstr>
    </vt:vector>
  </TitlesOfParts>
  <Manager/>
  <Company>ENoLL</Company>
  <LinksUpToDate>false</LinksUpToDate>
  <SharedDoc>false</SharedDoc>
  <HyperlinkBase/>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FIspace Project</dc:title>
  <dc:subject/>
  <dc:creator>ENoLL</dc:creator>
  <cp:keywords>FIspace</cp:keywords>
  <dc:description/>
  <cp:lastModifiedBy>Sjaak Wolfert </cp:lastModifiedBy>
  <cp:revision>183</cp:revision>
  <cp:lastPrinted>2014-07-23T14:57:37Z</cp:lastPrinted>
  <dcterms:created xsi:type="dcterms:W3CDTF">2014-03-10T14:17:55Z</dcterms:created>
  <dcterms:modified xsi:type="dcterms:W3CDTF">2014-07-25T14:16:12Z</dcterms:modified>
  <cp:category>Presentation</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Project">
    <vt:lpwstr>FIspace</vt:lpwstr>
  </property>
  <property fmtid="{D5CDD505-2E9C-101B-9397-08002B2CF9AE}" pid="3" name="_AdHocReviewCycleID">
    <vt:i4>751344684</vt:i4>
  </property>
  <property fmtid="{D5CDD505-2E9C-101B-9397-08002B2CF9AE}" pid="4" name="_NewReviewCycle">
    <vt:lpwstr/>
  </property>
  <property fmtid="{D5CDD505-2E9C-101B-9397-08002B2CF9AE}" pid="5" name="_EmailSubject">
    <vt:lpwstr>Fispace Deliverable de la Open Call</vt:lpwstr>
  </property>
  <property fmtid="{D5CDD505-2E9C-101B-9397-08002B2CF9AE}" pid="6" name="_AuthorEmail">
    <vt:lpwstr>elies.prunes@atos.net</vt:lpwstr>
  </property>
  <property fmtid="{D5CDD505-2E9C-101B-9397-08002B2CF9AE}" pid="7" name="_AuthorEmailDisplayName">
    <vt:lpwstr>Prunes Soler, Elies</vt:lpwstr>
  </property>
</Properties>
</file>