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60" r:id="rId2"/>
    <p:sldId id="261" r:id="rId3"/>
    <p:sldId id="262" r:id="rId4"/>
    <p:sldId id="268" r:id="rId5"/>
    <p:sldId id="270" r:id="rId6"/>
    <p:sldId id="271" r:id="rId7"/>
    <p:sldId id="272" r:id="rId8"/>
    <p:sldId id="273" r:id="rId9"/>
    <p:sldId id="274" r:id="rId10"/>
    <p:sldId id="275" r:id="rId11"/>
    <p:sldId id="267" r:id="rId12"/>
    <p:sldId id="266" r:id="rId13"/>
    <p:sldId id="276" r:id="rId14"/>
    <p:sldId id="277" r:id="rId15"/>
    <p:sldId id="278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70693" autoAdjust="0"/>
  </p:normalViewPr>
  <p:slideViewPr>
    <p:cSldViewPr snapToObjects="1">
      <p:cViewPr varScale="1">
        <p:scale>
          <a:sx n="107" d="100"/>
          <a:sy n="107" d="100"/>
        </p:scale>
        <p:origin x="-84" y="-138"/>
      </p:cViewPr>
      <p:guideLst>
        <p:guide orient="horz" pos="79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AA78-E785-44B6-AE65-E7B9048B844C}" type="datetimeFigureOut">
              <a:rPr lang="en-GB" smtClean="0"/>
              <a:pPr/>
              <a:t>25/07/2014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BF071-7576-40B2-BE8C-81BE515D7A6B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930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80" y="248"/>
            <a:ext cx="9158560" cy="68580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18" y="-760301"/>
            <a:ext cx="5919787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25/07/2014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23" y="5595560"/>
            <a:ext cx="33162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501008"/>
            <a:ext cx="4827136" cy="1944216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1069" y="4869160"/>
            <a:ext cx="3195731" cy="112623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noProof="0" smtClean="0"/>
              <a:t>Haga clic para modificar el estilo de subtítulo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25/07/2014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25/07/2014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25/07/2014</a:t>
            </a:fld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25/07/2014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25/07/2014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‹Nº›</a:t>
            </a:fld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GB" noProof="0" smtClean="0"/>
              <a:pPr/>
              <a:t>25/07/2014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2000" y="6356350"/>
            <a:ext cx="213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34" y="6056791"/>
            <a:ext cx="2300356" cy="65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414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space.e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0000" y="3553200"/>
            <a:ext cx="4827136" cy="1584000"/>
          </a:xfrm>
        </p:spPr>
        <p:txBody>
          <a:bodyPr/>
          <a:lstStyle/>
          <a:p>
            <a:r>
              <a:rPr lang="en-US" sz="2400" dirty="0" err="1" smtClean="0"/>
              <a:t>FIspace</a:t>
            </a:r>
            <a:r>
              <a:rPr lang="tr-TR" sz="2400" dirty="0" smtClean="0"/>
              <a:t> </a:t>
            </a:r>
            <a:r>
              <a:rPr lang="es-ES_tradnl" sz="2400" dirty="0" smtClean="0"/>
              <a:t>Project </a:t>
            </a:r>
            <a:r>
              <a:rPr lang="de-DE" sz="2400" dirty="0" smtClean="0"/>
              <a:t>Webinar (I)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1800" dirty="0" err="1" smtClean="0"/>
              <a:t>July</a:t>
            </a:r>
            <a:r>
              <a:rPr lang="de-DE" sz="1800" dirty="0" smtClean="0"/>
              <a:t> 24th, 2014</a:t>
            </a:r>
            <a:br>
              <a:rPr lang="de-DE" sz="1800" dirty="0" smtClean="0"/>
            </a:br>
            <a:r>
              <a:rPr lang="de-DE" sz="1800" dirty="0" smtClean="0"/>
              <a:t/>
            </a:r>
            <a:br>
              <a:rPr lang="de-DE" sz="1800" dirty="0" smtClean="0"/>
            </a:br>
            <a:r>
              <a:rPr lang="en-GB" sz="2400" b="0" dirty="0" err="1" smtClean="0"/>
              <a:t>FIspace</a:t>
            </a:r>
            <a:r>
              <a:rPr lang="en-GB" sz="2400" b="0" dirty="0" smtClean="0"/>
              <a:t> core platform Features</a:t>
            </a:r>
            <a:endParaRPr lang="en-GB" sz="2400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6000" y="5328000"/>
            <a:ext cx="4424400" cy="666000"/>
          </a:xfrm>
        </p:spPr>
        <p:txBody>
          <a:bodyPr>
            <a:normAutofit fontScale="92500" lnSpcReduction="20000"/>
          </a:bodyPr>
          <a:lstStyle/>
          <a:p>
            <a:r>
              <a:rPr lang="en-GB" sz="1300" b="1" dirty="0" smtClean="0"/>
              <a:t>Said </a:t>
            </a:r>
            <a:r>
              <a:rPr lang="en-GB" sz="1300" b="1" dirty="0" err="1" smtClean="0"/>
              <a:t>Rahma</a:t>
            </a:r>
            <a:endParaRPr lang="en-GB" sz="1300" b="1" dirty="0" smtClean="0"/>
          </a:p>
          <a:p>
            <a:r>
              <a:rPr lang="en-GB" sz="1400" i="1" dirty="0" smtClean="0"/>
              <a:t>Software Project Manager</a:t>
            </a:r>
          </a:p>
          <a:p>
            <a:r>
              <a:rPr lang="en-GB" sz="1400" dirty="0" smtClean="0"/>
              <a:t>ATOS Spain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summary of platform features </a:t>
            </a:r>
            <a:r>
              <a:rPr lang="en-US" dirty="0" smtClean="0"/>
              <a:t>(VI)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Main Security Privacy Trust (SPT) features:</a:t>
            </a:r>
          </a:p>
          <a:p>
            <a:pPr lvl="1" algn="just"/>
            <a:r>
              <a:rPr lang="en-US" dirty="0" smtClean="0"/>
              <a:t>Identity and Trust management</a:t>
            </a:r>
          </a:p>
          <a:p>
            <a:pPr lvl="1" algn="just"/>
            <a:r>
              <a:rPr lang="en-US" dirty="0" smtClean="0"/>
              <a:t>Access Control (validate a user identification, user only access the information and data they are allowed to access,…)</a:t>
            </a:r>
          </a:p>
          <a:p>
            <a:pPr lvl="1" algn="just"/>
            <a:r>
              <a:rPr lang="en-US" dirty="0" smtClean="0"/>
              <a:t>Authentication (authenticating individual users, third-party systems, networked resources,…)</a:t>
            </a:r>
          </a:p>
          <a:p>
            <a:pPr lvl="1" algn="just"/>
            <a:r>
              <a:rPr lang="en-US" dirty="0" smtClean="0"/>
              <a:t>Data Security (data encryption and decryption based on credentials)</a:t>
            </a:r>
          </a:p>
          <a:p>
            <a:pPr lvl="1" algn="just"/>
            <a:r>
              <a:rPr lang="en-US" dirty="0" smtClean="0"/>
              <a:t>Security Assurance (provide strong security assurance that commercial information and transactions are secure)</a:t>
            </a:r>
          </a:p>
          <a:p>
            <a:pPr lvl="1" algn="just"/>
            <a:r>
              <a:rPr lang="en-US" dirty="0" smtClean="0"/>
              <a:t>Provide developer support to ensure the correct usage of necessary security mechanisms in </a:t>
            </a:r>
            <a:r>
              <a:rPr lang="en-US" dirty="0" err="1" smtClean="0"/>
              <a:t>FIspace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413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Roadmap</a:t>
            </a:r>
            <a:endParaRPr lang="en-GB" dirty="0"/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457200" y="1268413"/>
            <a:ext cx="8229600" cy="475287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dirty="0" smtClean="0"/>
              <a:t>Based on the </a:t>
            </a:r>
            <a:r>
              <a:rPr lang="en-GB" dirty="0" err="1" smtClean="0"/>
              <a:t>FIspace</a:t>
            </a:r>
            <a:r>
              <a:rPr lang="en-GB" dirty="0" smtClean="0"/>
              <a:t> project planning </a:t>
            </a:r>
            <a:r>
              <a:rPr lang="en-GB" sz="1600" dirty="0" smtClean="0"/>
              <a:t>(switch to excel document reference for the presentation of the planning)</a:t>
            </a:r>
            <a:endParaRPr lang="en-GB" dirty="0" smtClean="0"/>
          </a:p>
          <a:p>
            <a:pPr algn="just"/>
            <a:r>
              <a:rPr lang="en-GB" dirty="0" smtClean="0"/>
              <a:t>Planning based on month and milestones from M12 to M24</a:t>
            </a:r>
          </a:p>
          <a:p>
            <a:pPr algn="just"/>
            <a:r>
              <a:rPr lang="en-GB" dirty="0"/>
              <a:t>M</a:t>
            </a:r>
            <a:r>
              <a:rPr lang="en-GB" dirty="0" smtClean="0"/>
              <a:t>ilestones: MS12 (April 2014), MS15 (June 2014), MS18 (September 2014), MS21 (December 2014), MS24 (March 2015)</a:t>
            </a:r>
          </a:p>
          <a:p>
            <a:pPr algn="just"/>
            <a:r>
              <a:rPr lang="en-GB" dirty="0" smtClean="0"/>
              <a:t>Each month is organized in release cycle pairs (2 cycles by month)</a:t>
            </a:r>
          </a:p>
          <a:p>
            <a:pPr algn="just"/>
            <a:r>
              <a:rPr lang="en-GB" dirty="0" smtClean="0"/>
              <a:t>The software release tasks include integration tasks in several integration environment(PIE IE, PE), delivery of code and binaries</a:t>
            </a:r>
          </a:p>
          <a:p>
            <a:pPr algn="just"/>
            <a:r>
              <a:rPr lang="en-GB" dirty="0" smtClean="0"/>
              <a:t>Software project management and development is based on Agile concept and best practices, the methodology is based on Scrum methodology</a:t>
            </a:r>
          </a:p>
        </p:txBody>
      </p:sp>
    </p:spTree>
    <p:extLst>
      <p:ext uri="{BB962C8B-B14F-4D97-AF65-F5344CB8AC3E}">
        <p14:creationId xmlns:p14="http://schemas.microsoft.com/office/powerpoint/2010/main" val="1592882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</a:t>
            </a:r>
            <a:r>
              <a:rPr lang="en-US" dirty="0" smtClean="0"/>
              <a:t>developers (I)</a:t>
            </a:r>
            <a:endParaRPr lang="en-GB" dirty="0"/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457200" y="1268413"/>
            <a:ext cx="8229600" cy="47528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/>
              <a:t>The SDK provides tool-support for the development of </a:t>
            </a:r>
            <a:r>
              <a:rPr lang="en-US" sz="1600" dirty="0" err="1"/>
              <a:t>FIspace</a:t>
            </a:r>
            <a:r>
              <a:rPr lang="en-US" sz="1600" dirty="0"/>
              <a:t> </a:t>
            </a:r>
            <a:r>
              <a:rPr lang="en-US" sz="1600" dirty="0" smtClean="0"/>
              <a:t>Apps (Eclipse plugins and </a:t>
            </a:r>
            <a:r>
              <a:rPr lang="en-US" sz="1600" dirty="0" err="1" smtClean="0"/>
              <a:t>FIspace</a:t>
            </a:r>
            <a:r>
              <a:rPr lang="en-US" sz="1600" dirty="0" smtClean="0"/>
              <a:t> </a:t>
            </a:r>
            <a:r>
              <a:rPr lang="en-US" sz="1600" dirty="0" smtClean="0"/>
              <a:t>Studio)</a:t>
            </a:r>
          </a:p>
          <a:p>
            <a:pPr algn="just"/>
            <a:r>
              <a:rPr lang="en-US" sz="1600" dirty="0"/>
              <a:t>The SDK will ease the work of App developers during the implementation of the Apps, providing specific tools and libraries that hide the more complex aspects of the </a:t>
            </a:r>
            <a:r>
              <a:rPr lang="en-US" sz="1600" dirty="0" smtClean="0"/>
              <a:t>platform</a:t>
            </a:r>
            <a:endParaRPr lang="en-GB" sz="2000" dirty="0" smtClean="0"/>
          </a:p>
        </p:txBody>
      </p:sp>
      <p:pic>
        <p:nvPicPr>
          <p:cNvPr id="4" name="3 Imagen"/>
          <p:cNvPicPr/>
          <p:nvPr/>
        </p:nvPicPr>
        <p:blipFill>
          <a:blip r:embed="rId2"/>
          <a:stretch>
            <a:fillRect/>
          </a:stretch>
        </p:blipFill>
        <p:spPr>
          <a:xfrm>
            <a:off x="1603693" y="2564904"/>
            <a:ext cx="5936615" cy="333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91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</a:t>
            </a:r>
            <a:r>
              <a:rPr lang="en-US" dirty="0" smtClean="0"/>
              <a:t>developers (II)</a:t>
            </a:r>
            <a:endParaRPr lang="en-GB" dirty="0"/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457200" y="1268413"/>
            <a:ext cx="8229600" cy="4752875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Main SDK features (I):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 SDK provide collection of plugins and wizard developed for the Eclipse platform and corresponding IDE</a:t>
            </a:r>
          </a:p>
          <a:p>
            <a:pPr lvl="1" algn="just"/>
            <a:r>
              <a:rPr lang="en-US" dirty="0" err="1" smtClean="0"/>
              <a:t>FIspace-bcoeditor</a:t>
            </a:r>
            <a:r>
              <a:rPr lang="en-US" dirty="0" smtClean="0"/>
              <a:t> plugin: responsible for providing the ACSI editor tool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-converter plugin: provide data conversion utilities (JSON, XML, CSV, EDI…)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-doc plugin: improve the Java doc generation by </a:t>
            </a:r>
            <a:r>
              <a:rPr lang="en-US" dirty="0" err="1" smtClean="0"/>
              <a:t>FIspace</a:t>
            </a:r>
            <a:r>
              <a:rPr lang="en-US" dirty="0" smtClean="0"/>
              <a:t> using maven capabilities in Eclipse</a:t>
            </a:r>
          </a:p>
          <a:p>
            <a:pPr lvl="1" algn="just"/>
            <a:r>
              <a:rPr lang="en-US" dirty="0" err="1" smtClean="0"/>
              <a:t>FIspace-epmeditor</a:t>
            </a:r>
            <a:r>
              <a:rPr lang="en-US" dirty="0" smtClean="0"/>
              <a:t> plugin: EPM editor plugin is responsible for providing the EPM authoring tool (Proton)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-graphic plugin: this plugin is to integrate systems, orchestrate Web services, or smoothly connect anything to anything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-perspective plugin: manage the different perspective and views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-preferences plugin: manage the workspace and workbench preferences</a:t>
            </a:r>
          </a:p>
          <a:p>
            <a:pPr lvl="1" algn="just"/>
            <a:r>
              <a:rPr lang="en-US" dirty="0" err="1" smtClean="0"/>
              <a:t>FIspace-pubsub</a:t>
            </a:r>
            <a:r>
              <a:rPr lang="en-US" dirty="0" smtClean="0"/>
              <a:t> plugin: manage the pub/sub functionalities and capabilities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-REST plugin: provide REST tools to test API access and check the result returned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</a:t>
            </a:r>
            <a:r>
              <a:rPr lang="en-US" dirty="0" err="1" smtClean="0"/>
              <a:t>sdi</a:t>
            </a:r>
            <a:r>
              <a:rPr lang="en-US" dirty="0" smtClean="0"/>
              <a:t>-connector plugin: provide facilities to manage, use and call the SDI REST API</a:t>
            </a:r>
          </a:p>
        </p:txBody>
      </p:sp>
    </p:spTree>
    <p:extLst>
      <p:ext uri="{BB962C8B-B14F-4D97-AF65-F5344CB8AC3E}">
        <p14:creationId xmlns:p14="http://schemas.microsoft.com/office/powerpoint/2010/main" val="41265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</a:t>
            </a:r>
            <a:r>
              <a:rPr lang="en-US" dirty="0" smtClean="0"/>
              <a:t>developers (III)</a:t>
            </a:r>
            <a:endParaRPr lang="en-GB" dirty="0"/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457200" y="1268413"/>
            <a:ext cx="8229600" cy="4752875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Main SDK features (II):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-SOAP plugin: tool to provide SOAP code generator from a selected WSDL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-uploader plugin: provide facilities to upload the widget to the </a:t>
            </a:r>
            <a:r>
              <a:rPr lang="en-US" dirty="0" err="1" smtClean="0"/>
              <a:t>FIspace</a:t>
            </a:r>
            <a:r>
              <a:rPr lang="en-US" dirty="0" smtClean="0"/>
              <a:t> front-end and through the </a:t>
            </a:r>
            <a:r>
              <a:rPr lang="en-US" dirty="0" err="1" smtClean="0"/>
              <a:t>Wirecloud</a:t>
            </a:r>
            <a:r>
              <a:rPr lang="en-US" dirty="0" smtClean="0"/>
              <a:t> GE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-wizard plugin: provide the creation of </a:t>
            </a:r>
            <a:r>
              <a:rPr lang="en-US" dirty="0" err="1" smtClean="0"/>
              <a:t>FIspace</a:t>
            </a:r>
            <a:r>
              <a:rPr lang="en-US" dirty="0" smtClean="0"/>
              <a:t> applications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-archetypes plugin: Archetype is a Maven project </a:t>
            </a:r>
            <a:r>
              <a:rPr lang="en-US" dirty="0" err="1" smtClean="0"/>
              <a:t>templating</a:t>
            </a:r>
            <a:r>
              <a:rPr lang="en-US" dirty="0" smtClean="0"/>
              <a:t> toolkit that allows creating application  and generating project and code from templates</a:t>
            </a:r>
          </a:p>
          <a:p>
            <a:pPr lvl="1" algn="just"/>
            <a:r>
              <a:rPr lang="en-US" dirty="0" err="1" smtClean="0"/>
              <a:t>FIspace-xmleditor</a:t>
            </a:r>
            <a:r>
              <a:rPr lang="en-US" dirty="0" smtClean="0"/>
              <a:t> plugin: </a:t>
            </a:r>
            <a:r>
              <a:rPr lang="en-US" dirty="0" err="1" smtClean="0"/>
              <a:t>FIspace</a:t>
            </a:r>
            <a:r>
              <a:rPr lang="en-US" dirty="0" smtClean="0"/>
              <a:t> XML editor provides structured form-based UI for viewing and editing the </a:t>
            </a:r>
            <a:r>
              <a:rPr lang="en-US" dirty="0" err="1" smtClean="0"/>
              <a:t>Wirecloud</a:t>
            </a:r>
            <a:r>
              <a:rPr lang="en-US" dirty="0" smtClean="0"/>
              <a:t> xml file (config.xml)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-</a:t>
            </a:r>
            <a:r>
              <a:rPr lang="en-US" dirty="0" err="1" smtClean="0"/>
              <a:t>loggin</a:t>
            </a:r>
            <a:r>
              <a:rPr lang="en-US" dirty="0" smtClean="0"/>
              <a:t>-feature plugin: the </a:t>
            </a:r>
            <a:r>
              <a:rPr lang="en-US" dirty="0" err="1" smtClean="0"/>
              <a:t>FIspace</a:t>
            </a:r>
            <a:r>
              <a:rPr lang="en-US" dirty="0" smtClean="0"/>
              <a:t> logging plugin enables users to store and classify the logs generated by </a:t>
            </a:r>
            <a:r>
              <a:rPr lang="en-US" dirty="0" err="1" smtClean="0"/>
              <a:t>FIspace</a:t>
            </a:r>
            <a:r>
              <a:rPr lang="en-US" dirty="0" smtClean="0"/>
              <a:t> apps in order to make easy the app development process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 </a:t>
            </a:r>
            <a:r>
              <a:rPr lang="en-US" dirty="0" err="1" smtClean="0"/>
              <a:t>pluginX</a:t>
            </a:r>
            <a:r>
              <a:rPr lang="en-US" dirty="0" smtClean="0"/>
              <a:t> update-site: allow to update the plugins from update-site as a reference point for installation and update of the corresponding plugin</a:t>
            </a:r>
          </a:p>
          <a:p>
            <a:pPr lvl="1" algn="just"/>
            <a:r>
              <a:rPr lang="en-US" dirty="0" err="1" smtClean="0"/>
              <a:t>FIspace</a:t>
            </a:r>
            <a:r>
              <a:rPr lang="en-US" dirty="0" smtClean="0"/>
              <a:t> Studio Tool: </a:t>
            </a:r>
            <a:r>
              <a:rPr lang="en-US" dirty="0" err="1" smtClean="0"/>
              <a:t>FIspace</a:t>
            </a:r>
            <a:r>
              <a:rPr lang="en-US" dirty="0" smtClean="0"/>
              <a:t> Studio is a binary distribution providing all of </a:t>
            </a:r>
            <a:r>
              <a:rPr lang="en-US" dirty="0" err="1" smtClean="0"/>
              <a:t>FIspace</a:t>
            </a:r>
            <a:r>
              <a:rPr lang="en-US" dirty="0" smtClean="0"/>
              <a:t> SDK plugins. Specifically it is a </a:t>
            </a:r>
            <a:r>
              <a:rPr lang="en-US" dirty="0" err="1" smtClean="0"/>
              <a:t>customised</a:t>
            </a:r>
            <a:r>
              <a:rPr lang="en-US" dirty="0" smtClean="0"/>
              <a:t> Eclipse IDE designed and preconfigured for the specific needs of </a:t>
            </a:r>
            <a:r>
              <a:rPr lang="en-US" dirty="0" err="1" smtClean="0"/>
              <a:t>FIspace</a:t>
            </a:r>
            <a:r>
              <a:rPr lang="en-US" dirty="0" smtClean="0"/>
              <a:t> SDK</a:t>
            </a:r>
          </a:p>
        </p:txBody>
      </p:sp>
    </p:spTree>
    <p:extLst>
      <p:ext uri="{BB962C8B-B14F-4D97-AF65-F5344CB8AC3E}">
        <p14:creationId xmlns:p14="http://schemas.microsoft.com/office/powerpoint/2010/main" val="1537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Tools for </a:t>
            </a:r>
            <a:r>
              <a:rPr lang="en-US" dirty="0" smtClean="0"/>
              <a:t>developers (IV)</a:t>
            </a:r>
            <a:endParaRPr lang="en-GB" dirty="0"/>
          </a:p>
        </p:txBody>
      </p:sp>
      <p:sp>
        <p:nvSpPr>
          <p:cNvPr id="3" name="Inhaltsplatzhalter 4"/>
          <p:cNvSpPr txBox="1">
            <a:spLocks/>
          </p:cNvSpPr>
          <p:nvPr/>
        </p:nvSpPr>
        <p:spPr>
          <a:xfrm>
            <a:off x="457200" y="1268413"/>
            <a:ext cx="8229600" cy="47528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Others tools:</a:t>
            </a:r>
          </a:p>
          <a:p>
            <a:pPr lvl="1" algn="just"/>
            <a:r>
              <a:rPr lang="en-US" dirty="0" smtClean="0"/>
              <a:t>Tools based on Java SDK for java development applications</a:t>
            </a:r>
          </a:p>
          <a:p>
            <a:pPr lvl="1" algn="just"/>
            <a:r>
              <a:rPr lang="en-US" dirty="0" smtClean="0"/>
              <a:t>Maven tools</a:t>
            </a:r>
          </a:p>
          <a:p>
            <a:pPr lvl="1" algn="just"/>
            <a:r>
              <a:rPr lang="en-US" dirty="0" smtClean="0"/>
              <a:t>Tools compatible with Java technologies</a:t>
            </a:r>
          </a:p>
          <a:p>
            <a:pPr lvl="1" algn="just"/>
            <a:r>
              <a:rPr lang="en-US" dirty="0" smtClean="0"/>
              <a:t>Other Tools and SDK compatible to standard and interface protocols (specification and technologies) as REST, SOAP, XML, HTML, </a:t>
            </a:r>
            <a:r>
              <a:rPr lang="en-US" dirty="0" err="1" smtClean="0"/>
              <a:t>Javascript</a:t>
            </a:r>
            <a:r>
              <a:rPr lang="en-US" dirty="0" smtClean="0"/>
              <a:t>, Web standard, Web services technologies,…</a:t>
            </a:r>
          </a:p>
        </p:txBody>
      </p:sp>
    </p:spTree>
    <p:extLst>
      <p:ext uri="{BB962C8B-B14F-4D97-AF65-F5344CB8AC3E}">
        <p14:creationId xmlns:p14="http://schemas.microsoft.com/office/powerpoint/2010/main" val="39602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491069" y="5328000"/>
            <a:ext cx="3195731" cy="666000"/>
          </a:xfrm>
        </p:spPr>
        <p:txBody>
          <a:bodyPr>
            <a:normAutofit fontScale="70000" lnSpcReduction="20000"/>
          </a:bodyPr>
          <a:lstStyle/>
          <a:p>
            <a:r>
              <a:rPr lang="en-GB" sz="1800" dirty="0" smtClean="0"/>
              <a:t>Said </a:t>
            </a:r>
            <a:r>
              <a:rPr lang="en-GB" sz="1800" dirty="0" err="1" smtClean="0"/>
              <a:t>Rahma</a:t>
            </a:r>
            <a:endParaRPr lang="en-GB" sz="1800" dirty="0" smtClean="0"/>
          </a:p>
          <a:p>
            <a:r>
              <a:rPr lang="en-GB" sz="1800" dirty="0" smtClean="0">
                <a:hlinkClick r:id="rId2"/>
              </a:rPr>
              <a:t>www.FIspace.eu</a:t>
            </a:r>
            <a:endParaRPr lang="en-US" sz="180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Table</a:t>
            </a:r>
            <a:r>
              <a:rPr lang="es-ES_tradnl" dirty="0" smtClean="0"/>
              <a:t> of </a:t>
            </a:r>
            <a:r>
              <a:rPr lang="es-ES_tradnl" dirty="0" err="1" smtClean="0"/>
              <a:t>content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Overview</a:t>
            </a:r>
          </a:p>
          <a:p>
            <a:r>
              <a:rPr lang="en-US" dirty="0" smtClean="0"/>
              <a:t>High level summary of platform features</a:t>
            </a:r>
          </a:p>
          <a:p>
            <a:r>
              <a:rPr lang="en-US" dirty="0" smtClean="0"/>
              <a:t>Roadmap</a:t>
            </a:r>
          </a:p>
          <a:p>
            <a:r>
              <a:rPr lang="en-US" dirty="0" smtClean="0"/>
              <a:t>Tools for developers</a:t>
            </a:r>
          </a:p>
          <a:p>
            <a:r>
              <a:rPr lang="en-US" dirty="0" smtClean="0"/>
              <a:t>Questions</a:t>
            </a:r>
          </a:p>
          <a:p>
            <a:pPr lvl="1">
              <a:buNone/>
            </a:pPr>
            <a:endParaRPr lang="en-GB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Inhaltsplatzhalter 4"/>
          <p:cNvSpPr txBox="1">
            <a:spLocks/>
          </p:cNvSpPr>
          <p:nvPr/>
        </p:nvSpPr>
        <p:spPr>
          <a:xfrm>
            <a:off x="457200" y="1268413"/>
            <a:ext cx="8229600" cy="475287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dirty="0" err="1" smtClean="0"/>
              <a:t>FIspace</a:t>
            </a:r>
            <a:r>
              <a:rPr lang="en-GB" dirty="0" smtClean="0"/>
              <a:t> core platform</a:t>
            </a:r>
          </a:p>
          <a:p>
            <a:pPr lvl="1" algn="just"/>
            <a:r>
              <a:rPr lang="en-GB" dirty="0" smtClean="0"/>
              <a:t>Core components, operative environment (Cloud Service Bus), SDK</a:t>
            </a: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42" y="2204864"/>
            <a:ext cx="7390516" cy="36774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- Core components</a:t>
            </a:r>
            <a:endParaRPr lang="en-GB" dirty="0"/>
          </a:p>
        </p:txBody>
      </p:sp>
      <p:sp>
        <p:nvSpPr>
          <p:cNvPr id="4" name="Inhaltsplatzhalter 4"/>
          <p:cNvSpPr txBox="1">
            <a:spLocks/>
          </p:cNvSpPr>
          <p:nvPr/>
        </p:nvSpPr>
        <p:spPr>
          <a:xfrm>
            <a:off x="457200" y="1268413"/>
            <a:ext cx="8229600" cy="4752875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600" dirty="0" smtClean="0"/>
              <a:t>User Front-End</a:t>
            </a:r>
          </a:p>
          <a:p>
            <a:pPr lvl="1" algn="just"/>
            <a:r>
              <a:rPr lang="en-GB" sz="2300" dirty="0"/>
              <a:t>The User Front-End </a:t>
            </a:r>
            <a:r>
              <a:rPr lang="en-GB" sz="2300" dirty="0" smtClean="0"/>
              <a:t>is </a:t>
            </a:r>
            <a:r>
              <a:rPr lang="en-GB" sz="2300" dirty="0"/>
              <a:t>the main </a:t>
            </a:r>
            <a:r>
              <a:rPr lang="en-GB" sz="2300" dirty="0" smtClean="0"/>
              <a:t>users interface of </a:t>
            </a:r>
            <a:r>
              <a:rPr lang="en-GB" sz="2300" dirty="0"/>
              <a:t>the platform </a:t>
            </a:r>
            <a:r>
              <a:rPr lang="en-GB" sz="2300" dirty="0" smtClean="0"/>
              <a:t>to access the services </a:t>
            </a:r>
            <a:r>
              <a:rPr lang="en-GB" sz="2300" dirty="0"/>
              <a:t>and Apps, and constitutes a configurable and graphical user interface</a:t>
            </a:r>
            <a:endParaRPr lang="en-GB" sz="2300" dirty="0" smtClean="0"/>
          </a:p>
          <a:p>
            <a:pPr algn="just"/>
            <a:r>
              <a:rPr lang="en-GB" sz="2600" dirty="0" smtClean="0"/>
              <a:t>System &amp; Data Integration (SDI)</a:t>
            </a:r>
            <a:endParaRPr lang="en-GB" sz="2600" dirty="0"/>
          </a:p>
          <a:p>
            <a:pPr lvl="1" algn="just"/>
            <a:r>
              <a:rPr lang="en-GB" sz="2300" dirty="0"/>
              <a:t>The </a:t>
            </a:r>
            <a:r>
              <a:rPr lang="en-GB" sz="2300" dirty="0" smtClean="0"/>
              <a:t>SDI is the main entry point and interface (based on API) between the platform and the “outside world” allowing the </a:t>
            </a:r>
            <a:r>
              <a:rPr lang="en-GB" sz="2300" dirty="0"/>
              <a:t>integration of existing </a:t>
            </a:r>
            <a:r>
              <a:rPr lang="en-GB" sz="2300" dirty="0" smtClean="0"/>
              <a:t>systems (external systems </a:t>
            </a:r>
            <a:r>
              <a:rPr lang="en-GB" sz="2300" dirty="0"/>
              <a:t>and </a:t>
            </a:r>
            <a:r>
              <a:rPr lang="en-GB" sz="2300" dirty="0" smtClean="0"/>
              <a:t>services)</a:t>
            </a:r>
            <a:endParaRPr lang="en-GB" sz="2300" dirty="0"/>
          </a:p>
          <a:p>
            <a:pPr algn="just"/>
            <a:r>
              <a:rPr lang="en-GB" sz="2600" dirty="0" smtClean="0"/>
              <a:t>B2B Collaboration Core (B2B)</a:t>
            </a:r>
            <a:endParaRPr lang="en-GB" sz="2600" dirty="0"/>
          </a:p>
          <a:p>
            <a:pPr lvl="1" algn="just"/>
            <a:r>
              <a:rPr lang="en-US" sz="2300" dirty="0" smtClean="0"/>
              <a:t>B2B </a:t>
            </a:r>
            <a:r>
              <a:rPr lang="en-US" sz="2300" dirty="0"/>
              <a:t>Core ensures that all information and status updates are provided to each involved stakeholder in </a:t>
            </a:r>
            <a:r>
              <a:rPr lang="en-US" sz="2300" dirty="0" smtClean="0"/>
              <a:t>real-time allowing the </a:t>
            </a:r>
            <a:r>
              <a:rPr lang="en-US" sz="2300" dirty="0"/>
              <a:t>creation, management, execution, and monitoring of collaborative business </a:t>
            </a:r>
            <a:r>
              <a:rPr lang="en-US" sz="2300" dirty="0" smtClean="0"/>
              <a:t>processes based on the Event Processing Module (EPM) and Business Collaboration Module (BCM) components </a:t>
            </a:r>
            <a:endParaRPr lang="en-GB" sz="2300" dirty="0"/>
          </a:p>
          <a:p>
            <a:pPr algn="just"/>
            <a:r>
              <a:rPr lang="en-GB" sz="2600" dirty="0" smtClean="0"/>
              <a:t>App </a:t>
            </a:r>
            <a:r>
              <a:rPr lang="en-GB" sz="2600" dirty="0"/>
              <a:t>S</a:t>
            </a:r>
            <a:r>
              <a:rPr lang="en-GB" sz="2600" dirty="0" smtClean="0"/>
              <a:t>tore (Store)</a:t>
            </a:r>
            <a:endParaRPr lang="en-GB" sz="2600" dirty="0"/>
          </a:p>
          <a:p>
            <a:pPr lvl="1" algn="just"/>
            <a:r>
              <a:rPr lang="en-US" sz="2300" dirty="0"/>
              <a:t>The App Store provides the tool-supported infrastructure for providing, finding, and purchasing </a:t>
            </a:r>
            <a:r>
              <a:rPr lang="en-US" sz="2300" dirty="0" err="1"/>
              <a:t>FIspace</a:t>
            </a:r>
            <a:r>
              <a:rPr lang="en-US" sz="2300" dirty="0"/>
              <a:t> Apps</a:t>
            </a:r>
            <a:endParaRPr lang="en-GB" sz="2300" dirty="0"/>
          </a:p>
          <a:p>
            <a:pPr algn="just"/>
            <a:r>
              <a:rPr lang="en-GB" sz="2600" dirty="0" smtClean="0"/>
              <a:t>Cloud Service Bus (CSB)</a:t>
            </a:r>
            <a:endParaRPr lang="en-GB" sz="2600" dirty="0"/>
          </a:p>
          <a:p>
            <a:pPr lvl="1" algn="just"/>
            <a:r>
              <a:rPr lang="en-US" sz="2300" dirty="0" smtClean="0"/>
              <a:t>The </a:t>
            </a:r>
            <a:r>
              <a:rPr lang="en-US" sz="2300" dirty="0"/>
              <a:t>Cloud Service Bus </a:t>
            </a:r>
            <a:r>
              <a:rPr lang="en-US" sz="2300" dirty="0" smtClean="0"/>
              <a:t>provides event </a:t>
            </a:r>
            <a:r>
              <a:rPr lang="en-US" sz="2300" dirty="0"/>
              <a:t>bus and pub/sub </a:t>
            </a:r>
            <a:r>
              <a:rPr lang="en-US" sz="2300" dirty="0" smtClean="0"/>
              <a:t>capabilities. The CSB </a:t>
            </a:r>
            <a:r>
              <a:rPr lang="en-US" sz="2300" dirty="0"/>
              <a:t>is </a:t>
            </a:r>
            <a:r>
              <a:rPr lang="en-US" sz="2300" dirty="0" smtClean="0"/>
              <a:t>part </a:t>
            </a:r>
            <a:r>
              <a:rPr lang="en-US" sz="2300" dirty="0"/>
              <a:t>of the Operating Environment </a:t>
            </a:r>
            <a:r>
              <a:rPr lang="en-US" sz="2300" dirty="0" smtClean="0"/>
              <a:t>that ensures </a:t>
            </a:r>
            <a:r>
              <a:rPr lang="en-US" sz="2300" dirty="0"/>
              <a:t>the technical interoperability and communication of </a:t>
            </a:r>
            <a:r>
              <a:rPr lang="en-US" sz="2300" dirty="0" err="1" smtClean="0"/>
              <a:t>FIspace</a:t>
            </a:r>
            <a:r>
              <a:rPr lang="en-US" sz="2300" dirty="0" smtClean="0"/>
              <a:t> </a:t>
            </a:r>
            <a:r>
              <a:rPr lang="en-US" sz="2300" dirty="0"/>
              <a:t>components and </a:t>
            </a:r>
            <a:r>
              <a:rPr lang="en-US" sz="2300" dirty="0" err="1"/>
              <a:t>FIspace</a:t>
            </a:r>
            <a:r>
              <a:rPr lang="en-US" sz="2300" dirty="0"/>
              <a:t> </a:t>
            </a:r>
            <a:r>
              <a:rPr lang="en-US" sz="2300" dirty="0" smtClean="0"/>
              <a:t>Apps</a:t>
            </a:r>
            <a:endParaRPr lang="en-GB" sz="2300" dirty="0"/>
          </a:p>
          <a:p>
            <a:pPr algn="just"/>
            <a:r>
              <a:rPr lang="en-GB" sz="2600" dirty="0" smtClean="0"/>
              <a:t>Security Privacy Trust </a:t>
            </a:r>
            <a:r>
              <a:rPr lang="en-GB" sz="2600" dirty="0"/>
              <a:t>(</a:t>
            </a:r>
            <a:r>
              <a:rPr lang="en-GB" sz="2600" dirty="0" smtClean="0"/>
              <a:t>SPT)</a:t>
            </a:r>
            <a:endParaRPr lang="en-GB" sz="2600" dirty="0"/>
          </a:p>
          <a:p>
            <a:pPr lvl="1" algn="just"/>
            <a:r>
              <a:rPr lang="en-US" sz="2300" dirty="0"/>
              <a:t>The </a:t>
            </a:r>
            <a:r>
              <a:rPr lang="en-US" sz="2300" dirty="0" smtClean="0"/>
              <a:t>Security </a:t>
            </a:r>
            <a:r>
              <a:rPr lang="en-US" sz="2300" dirty="0"/>
              <a:t>Privacy &amp; Trust framework provides secure and reliable access </a:t>
            </a:r>
            <a:r>
              <a:rPr lang="en-US" sz="2300" dirty="0" smtClean="0"/>
              <a:t>and exchange of confidential </a:t>
            </a:r>
            <a:r>
              <a:rPr lang="en-US" sz="2300" dirty="0"/>
              <a:t>business information and transactions using secure authentication and authorization </a:t>
            </a:r>
            <a:r>
              <a:rPr lang="en-US" sz="2300" dirty="0" smtClean="0"/>
              <a:t>methods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041791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summary of platform features (I)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en-US" sz="2600" dirty="0" smtClean="0"/>
              <a:t>Main User Front-End features:</a:t>
            </a:r>
          </a:p>
          <a:p>
            <a:pPr lvl="1" algn="just"/>
            <a:r>
              <a:rPr lang="en-US" sz="2300" dirty="0" smtClean="0"/>
              <a:t>Customizable user dashboards</a:t>
            </a:r>
          </a:p>
          <a:p>
            <a:pPr lvl="1" algn="just"/>
            <a:r>
              <a:rPr lang="en-US" sz="2300" dirty="0" smtClean="0"/>
              <a:t>Social networking and collaboration features</a:t>
            </a:r>
          </a:p>
          <a:p>
            <a:pPr lvl="1" algn="just"/>
            <a:r>
              <a:rPr lang="en-US" sz="2300" dirty="0" smtClean="0"/>
              <a:t>Access from anywhere across multiple devices</a:t>
            </a:r>
          </a:p>
          <a:p>
            <a:pPr algn="just"/>
            <a:r>
              <a:rPr lang="en-US" sz="2600" dirty="0" smtClean="0"/>
              <a:t>Overview of the Front-End features:</a:t>
            </a:r>
          </a:p>
          <a:p>
            <a:pPr lvl="1" algn="just"/>
            <a:r>
              <a:rPr lang="en-US" sz="2300" dirty="0" smtClean="0"/>
              <a:t>Secure access (Login/Logout)</a:t>
            </a:r>
          </a:p>
          <a:p>
            <a:pPr lvl="1" algn="just"/>
            <a:r>
              <a:rPr lang="en-US" sz="2300" dirty="0" smtClean="0"/>
              <a:t>Profile management (users, companies and personal profile, search profiles)</a:t>
            </a:r>
          </a:p>
          <a:p>
            <a:pPr lvl="1" algn="just"/>
            <a:r>
              <a:rPr lang="en-US" sz="2300" dirty="0" smtClean="0"/>
              <a:t>Personal task management</a:t>
            </a:r>
          </a:p>
          <a:p>
            <a:pPr lvl="1" algn="just"/>
            <a:r>
              <a:rPr lang="en-US" sz="2300" dirty="0" smtClean="0"/>
              <a:t>Social network (Likes, share relevant news, announcement capabilities, Friends/companies suggestions, indirect relations and most followed companies, reputation &amp; recommendation, basic user analytics, measurement of profile completed,…)</a:t>
            </a:r>
          </a:p>
          <a:p>
            <a:pPr lvl="1" algn="just"/>
            <a:r>
              <a:rPr lang="en-US" sz="2300" dirty="0" smtClean="0"/>
              <a:t>Real-time messaging (chat)</a:t>
            </a:r>
          </a:p>
          <a:p>
            <a:pPr lvl="1" algn="just"/>
            <a:r>
              <a:rPr lang="en-US" sz="2300" dirty="0" smtClean="0"/>
              <a:t>Email management (News and posts)</a:t>
            </a:r>
          </a:p>
          <a:p>
            <a:pPr lvl="1" algn="just"/>
            <a:r>
              <a:rPr lang="en-US" sz="2300" dirty="0" smtClean="0"/>
              <a:t>Notification management</a:t>
            </a:r>
          </a:p>
          <a:p>
            <a:pPr lvl="1" algn="just"/>
            <a:r>
              <a:rPr lang="en-US" sz="2300" dirty="0" smtClean="0"/>
              <a:t>Dashboard GUI customization (themes, languages, visual aspects, colors, fonts,…)</a:t>
            </a:r>
          </a:p>
          <a:p>
            <a:pPr lvl="1" algn="just"/>
            <a:r>
              <a:rPr lang="en-US" sz="2300" dirty="0" smtClean="0"/>
              <a:t>Administration of group (create and join communities,…)</a:t>
            </a:r>
          </a:p>
          <a:p>
            <a:pPr lvl="1" algn="just"/>
            <a:r>
              <a:rPr lang="en-US" sz="2300" dirty="0" smtClean="0"/>
              <a:t>Advanced search and filtering capabilities</a:t>
            </a:r>
          </a:p>
          <a:p>
            <a:pPr lvl="1" algn="just"/>
            <a:r>
              <a:rPr lang="en-US" sz="2300" dirty="0" smtClean="0"/>
              <a:t>Geolocation integration mechanism (for user location information)</a:t>
            </a:r>
          </a:p>
          <a:p>
            <a:pPr lvl="1" algn="just"/>
            <a:r>
              <a:rPr lang="en-US" sz="2300" dirty="0" err="1" smtClean="0"/>
              <a:t>FIspace</a:t>
            </a:r>
            <a:r>
              <a:rPr lang="en-US" sz="2300" dirty="0" smtClean="0"/>
              <a:t> Mobile Application</a:t>
            </a:r>
          </a:p>
          <a:p>
            <a:pPr lvl="1" algn="just"/>
            <a:r>
              <a:rPr lang="en-US" sz="2300" dirty="0" smtClean="0"/>
              <a:t>Guided tour, help documentation</a:t>
            </a:r>
          </a:p>
        </p:txBody>
      </p:sp>
    </p:spTree>
    <p:extLst>
      <p:ext uri="{BB962C8B-B14F-4D97-AF65-F5344CB8AC3E}">
        <p14:creationId xmlns:p14="http://schemas.microsoft.com/office/powerpoint/2010/main" val="119258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summary of platform features (</a:t>
            </a:r>
            <a:r>
              <a:rPr lang="en-US" dirty="0" smtClean="0"/>
              <a:t>II)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Main System &amp; Data Integration (SDI) features:</a:t>
            </a:r>
          </a:p>
          <a:p>
            <a:pPr lvl="1" algn="just"/>
            <a:r>
              <a:rPr lang="en-US" dirty="0" smtClean="0"/>
              <a:t>Support for connecting business and legacy systems</a:t>
            </a:r>
          </a:p>
          <a:p>
            <a:pPr lvl="1" algn="just"/>
            <a:r>
              <a:rPr lang="en-US" dirty="0" smtClean="0"/>
              <a:t>Support for connecting external services</a:t>
            </a:r>
          </a:p>
          <a:p>
            <a:pPr lvl="1" algn="just"/>
            <a:r>
              <a:rPr lang="en-US" dirty="0" smtClean="0"/>
              <a:t>Support for handling heterogeneous data by means of mechanisms for data mediation</a:t>
            </a:r>
          </a:p>
          <a:p>
            <a:pPr lvl="1" algn="just"/>
            <a:r>
              <a:rPr lang="en-US" dirty="0" smtClean="0"/>
              <a:t>Provide domain message generation mechanism</a:t>
            </a:r>
          </a:p>
          <a:p>
            <a:pPr lvl="1" algn="just"/>
            <a:r>
              <a:rPr lang="en-US" dirty="0" smtClean="0"/>
              <a:t>The SDI offers two different types of communication, depending on the resources to communicate:</a:t>
            </a:r>
          </a:p>
          <a:p>
            <a:pPr lvl="2" algn="just"/>
            <a:r>
              <a:rPr lang="en-US" dirty="0" smtClean="0"/>
              <a:t>For internal communications or communications between the different components of the </a:t>
            </a:r>
            <a:r>
              <a:rPr lang="en-US" dirty="0" err="1" smtClean="0"/>
              <a:t>FIspace</a:t>
            </a:r>
            <a:r>
              <a:rPr lang="en-US" dirty="0" smtClean="0"/>
              <a:t> platform. </a:t>
            </a:r>
          </a:p>
          <a:p>
            <a:pPr lvl="2" algn="just"/>
            <a:r>
              <a:rPr lang="en-US" dirty="0" smtClean="0"/>
              <a:t>To communicate with external systems</a:t>
            </a:r>
          </a:p>
          <a:p>
            <a:pPr lvl="2" algn="just"/>
            <a:r>
              <a:rPr lang="en-US" dirty="0" smtClean="0"/>
              <a:t>Provide a set of API as a generic REST API to support adding and using new capabilities at runtime (including messages and REST endpoints to connect external systems)</a:t>
            </a:r>
          </a:p>
        </p:txBody>
      </p:sp>
    </p:spTree>
    <p:extLst>
      <p:ext uri="{BB962C8B-B14F-4D97-AF65-F5344CB8AC3E}">
        <p14:creationId xmlns:p14="http://schemas.microsoft.com/office/powerpoint/2010/main" val="299777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summary of platform features (</a:t>
            </a:r>
            <a:r>
              <a:rPr lang="en-US" dirty="0" smtClean="0"/>
              <a:t>III)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Main B2B features:</a:t>
            </a:r>
          </a:p>
          <a:p>
            <a:pPr lvl="1" algn="just"/>
            <a:r>
              <a:rPr lang="en-US" dirty="0" smtClean="0"/>
              <a:t>Provide collaboration capabilities (BCM Engine)</a:t>
            </a:r>
          </a:p>
          <a:p>
            <a:pPr lvl="2" algn="just"/>
            <a:r>
              <a:rPr lang="en-US" dirty="0" smtClean="0"/>
              <a:t>Capture the information of so-called Business entities</a:t>
            </a:r>
          </a:p>
          <a:p>
            <a:pPr lvl="2" algn="just"/>
            <a:r>
              <a:rPr lang="en-US" dirty="0" smtClean="0"/>
              <a:t>Exchange information among collaborating stakeholders</a:t>
            </a:r>
          </a:p>
          <a:p>
            <a:pPr lvl="2" algn="just"/>
            <a:r>
              <a:rPr lang="en-US" dirty="0" smtClean="0"/>
              <a:t>Manage the status and control the collaborative business processes</a:t>
            </a:r>
          </a:p>
          <a:p>
            <a:pPr lvl="2" algn="just"/>
            <a:r>
              <a:rPr lang="en-US" dirty="0" smtClean="0"/>
              <a:t>Orchestrate the different processes from different stakeholders and assure the correct sequence of the tasks execution</a:t>
            </a:r>
          </a:p>
          <a:p>
            <a:pPr lvl="1" algn="just"/>
            <a:r>
              <a:rPr lang="en-US" dirty="0" smtClean="0"/>
              <a:t>Provide Event Processing capabilities (EPM Engine)</a:t>
            </a:r>
          </a:p>
          <a:p>
            <a:pPr lvl="2" algn="just"/>
            <a:r>
              <a:rPr lang="en-US" dirty="0" smtClean="0"/>
              <a:t>Detection and analysis of events coming from activities in the collaborative process</a:t>
            </a:r>
          </a:p>
          <a:p>
            <a:pPr lvl="2" algn="just"/>
            <a:r>
              <a:rPr lang="en-US" dirty="0" smtClean="0"/>
              <a:t>Events monitoring (coming from external systems or sensors)</a:t>
            </a:r>
          </a:p>
          <a:p>
            <a:pPr lvl="2" algn="just"/>
            <a:r>
              <a:rPr lang="en-US" dirty="0" smtClean="0"/>
              <a:t>Support of situation detection capabilities: reactive and proactive</a:t>
            </a:r>
          </a:p>
          <a:p>
            <a:pPr lvl="1" algn="just"/>
            <a:r>
              <a:rPr lang="en-US" dirty="0" smtClean="0"/>
              <a:t>Provide authoring tools based on the ACSI (Artifact-Centric Service Interoperation) project, that allow defining business entities resp. event rules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9023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summary of platform features </a:t>
            </a:r>
            <a:r>
              <a:rPr lang="en-US" dirty="0" smtClean="0"/>
              <a:t>(IV)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US" dirty="0" smtClean="0"/>
              <a:t>Main App Store features:</a:t>
            </a:r>
          </a:p>
          <a:p>
            <a:pPr lvl="1" algn="just"/>
            <a:r>
              <a:rPr lang="en-US" dirty="0" smtClean="0"/>
              <a:t>Provide the software infrastructure to support the provisioning, discovery, purchase, and use of </a:t>
            </a:r>
            <a:r>
              <a:rPr lang="en-US" dirty="0" err="1" smtClean="0"/>
              <a:t>FIspace</a:t>
            </a:r>
            <a:r>
              <a:rPr lang="en-US" dirty="0" smtClean="0"/>
              <a:t> Apps, including a registry of Apps</a:t>
            </a:r>
          </a:p>
          <a:p>
            <a:pPr lvl="1" algn="just"/>
            <a:r>
              <a:rPr lang="en-US" dirty="0" smtClean="0"/>
              <a:t>Provide Facilities for financial management of the </a:t>
            </a:r>
            <a:r>
              <a:rPr lang="en-US" dirty="0" err="1" smtClean="0"/>
              <a:t>FIspace</a:t>
            </a:r>
            <a:r>
              <a:rPr lang="en-US" dirty="0" smtClean="0"/>
              <a:t> Apps (pricing, payment, revenue sharing)</a:t>
            </a:r>
          </a:p>
          <a:p>
            <a:pPr lvl="1" algn="just"/>
            <a:r>
              <a:rPr lang="en-US" dirty="0" smtClean="0"/>
              <a:t>Provide the means and the tool-supported infrastructure to manage the App Store</a:t>
            </a:r>
          </a:p>
          <a:p>
            <a:pPr lvl="2" algn="just"/>
            <a:r>
              <a:rPr lang="en-US" dirty="0" smtClean="0"/>
              <a:t>Functionalities and capabilities among others:</a:t>
            </a:r>
          </a:p>
          <a:p>
            <a:pPr lvl="3" algn="just"/>
            <a:r>
              <a:rPr lang="en-US" dirty="0" smtClean="0"/>
              <a:t>Manage business contract</a:t>
            </a:r>
          </a:p>
          <a:p>
            <a:pPr lvl="3" algn="just"/>
            <a:r>
              <a:rPr lang="en-US" dirty="0" smtClean="0"/>
              <a:t>Register Apps (information related to the Apps, what, who,…)</a:t>
            </a:r>
          </a:p>
          <a:p>
            <a:pPr lvl="3" algn="just"/>
            <a:r>
              <a:rPr lang="en-US" dirty="0" smtClean="0"/>
              <a:t>Provide the access to the </a:t>
            </a:r>
            <a:r>
              <a:rPr lang="en-US" dirty="0" err="1" smtClean="0"/>
              <a:t>FIspace</a:t>
            </a:r>
            <a:r>
              <a:rPr lang="en-US" dirty="0" smtClean="0"/>
              <a:t> Apps</a:t>
            </a:r>
          </a:p>
          <a:p>
            <a:pPr lvl="3" algn="just"/>
            <a:r>
              <a:rPr lang="en-US" dirty="0" smtClean="0"/>
              <a:t>Search and Find </a:t>
            </a:r>
            <a:r>
              <a:rPr lang="en-US" dirty="0" err="1" smtClean="0"/>
              <a:t>FIspace</a:t>
            </a:r>
            <a:r>
              <a:rPr lang="en-US" dirty="0" smtClean="0"/>
              <a:t> Apps</a:t>
            </a:r>
          </a:p>
          <a:p>
            <a:pPr lvl="3" algn="just"/>
            <a:r>
              <a:rPr lang="en-US" dirty="0" smtClean="0"/>
              <a:t>Purchase </a:t>
            </a:r>
            <a:r>
              <a:rPr lang="en-US" dirty="0" err="1" smtClean="0"/>
              <a:t>FIspace</a:t>
            </a:r>
            <a:r>
              <a:rPr lang="en-US" dirty="0" smtClean="0"/>
              <a:t> Apps</a:t>
            </a:r>
          </a:p>
          <a:p>
            <a:pPr lvl="3" algn="just"/>
            <a:r>
              <a:rPr lang="en-US" dirty="0" smtClean="0"/>
              <a:t>Manage the Apps repository</a:t>
            </a:r>
          </a:p>
          <a:p>
            <a:pPr lvl="1" algn="just"/>
            <a:r>
              <a:rPr lang="en-US" dirty="0" smtClean="0"/>
              <a:t>Store configuration widget and GUI (Graphical User Interface)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60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level summary of platform features </a:t>
            </a:r>
            <a:r>
              <a:rPr lang="en-US" dirty="0" smtClean="0"/>
              <a:t>(V)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Main CSB features:</a:t>
            </a:r>
          </a:p>
          <a:p>
            <a:pPr lvl="1" algn="just"/>
            <a:r>
              <a:rPr lang="en-US" dirty="0" smtClean="0"/>
              <a:t>Provide the middleware that enables the integration of different </a:t>
            </a:r>
            <a:r>
              <a:rPr lang="en-US" dirty="0" err="1" smtClean="0"/>
              <a:t>FIspace</a:t>
            </a:r>
            <a:r>
              <a:rPr lang="en-US" dirty="0" smtClean="0"/>
              <a:t> service components and applications</a:t>
            </a:r>
          </a:p>
          <a:p>
            <a:pPr lvl="1" algn="just"/>
            <a:r>
              <a:rPr lang="en-US" dirty="0" smtClean="0"/>
              <a:t>Provide event bus and pub/sub capabilities, queuing, synchronous request/response, asynchronous request/response, time-limited asynchronous request/response, network time service (NTP protocol)</a:t>
            </a:r>
          </a:p>
          <a:p>
            <a:pPr lvl="1" algn="just"/>
            <a:r>
              <a:rPr lang="en-US" dirty="0" smtClean="0"/>
              <a:t>Provides a set of integration interfaces and qualities of service</a:t>
            </a:r>
          </a:p>
          <a:p>
            <a:pPr lvl="1" algn="just"/>
            <a:r>
              <a:rPr lang="en-US" dirty="0" smtClean="0"/>
              <a:t>Allows flexibility, federation and consistency of the platform operations</a:t>
            </a:r>
          </a:p>
          <a:p>
            <a:pPr lvl="1" algn="just"/>
            <a:r>
              <a:rPr lang="en-US" dirty="0" smtClean="0"/>
              <a:t>High scalability and availability (virtually unlimited scalability)</a:t>
            </a:r>
          </a:p>
          <a:p>
            <a:pPr lvl="1" algn="just"/>
            <a:r>
              <a:rPr lang="en-US" dirty="0" smtClean="0"/>
              <a:t>Support a wide spectrum of information exchange scenarios, ranging from best effort notifications, to guaranteed delivery of transactional data</a:t>
            </a:r>
          </a:p>
        </p:txBody>
      </p:sp>
    </p:spTree>
    <p:extLst>
      <p:ext uri="{BB962C8B-B14F-4D97-AF65-F5344CB8AC3E}">
        <p14:creationId xmlns:p14="http://schemas.microsoft.com/office/powerpoint/2010/main" val="382824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space-Software_Project_Management_Planning-v0.1-20140508-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FIspace-Software_Project_Management_Planning-v0.1-20140508-00</Template>
  <TotalTime>0</TotalTime>
  <Words>1538</Words>
  <Application>Microsoft Office PowerPoint</Application>
  <PresentationFormat>Presentación en pantalla (4:3)</PresentationFormat>
  <Paragraphs>146</Paragraphs>
  <Slides>16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FIspace-Software_Project_Management_Planning-v0.1-20140508-00</vt:lpstr>
      <vt:lpstr>FIspace Project Webinar (I) July 24th, 2014  FIspace core platform Features</vt:lpstr>
      <vt:lpstr>Table of content</vt:lpstr>
      <vt:lpstr>Overview</vt:lpstr>
      <vt:lpstr>Overview - Core components</vt:lpstr>
      <vt:lpstr>High level summary of platform features (I)</vt:lpstr>
      <vt:lpstr>High level summary of platform features (II)</vt:lpstr>
      <vt:lpstr>High level summary of platform features (III)</vt:lpstr>
      <vt:lpstr>High level summary of platform features (IV)</vt:lpstr>
      <vt:lpstr>High level summary of platform features (V)</vt:lpstr>
      <vt:lpstr>High level summary of platform features (VI)</vt:lpstr>
      <vt:lpstr>Roadmap</vt:lpstr>
      <vt:lpstr>Tools for developers (I)</vt:lpstr>
      <vt:lpstr>Tools for developers (II)</vt:lpstr>
      <vt:lpstr>Tools for developers (III)</vt:lpstr>
      <vt:lpstr>Tools for developers (IV)</vt:lpstr>
      <vt:lpstr>Thank you!</vt:lpstr>
    </vt:vector>
  </TitlesOfParts>
  <Company>Atos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FIspace Project</dc:title>
  <dc:creator>Rahma Rodriguez, Said</dc:creator>
  <cp:keywords>FIspace</cp:keywords>
  <cp:lastModifiedBy>Rahma Rodriguez, Said</cp:lastModifiedBy>
  <cp:revision>101</cp:revision>
  <dcterms:created xsi:type="dcterms:W3CDTF">2014-05-08T16:06:22Z</dcterms:created>
  <dcterms:modified xsi:type="dcterms:W3CDTF">2014-07-25T07:10:03Z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ct">
    <vt:lpwstr>FIspace</vt:lpwstr>
  </property>
</Properties>
</file>