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30" r:id="rId3"/>
    <p:sldId id="337" r:id="rId4"/>
    <p:sldId id="331" r:id="rId5"/>
    <p:sldId id="334" r:id="rId6"/>
    <p:sldId id="317" r:id="rId7"/>
    <p:sldId id="336" r:id="rId8"/>
    <p:sldId id="338" r:id="rId9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C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00" autoAdjust="0"/>
    <p:restoredTop sz="77589" autoAdjust="0"/>
  </p:normalViewPr>
  <p:slideViewPr>
    <p:cSldViewPr snapToObjects="1">
      <p:cViewPr varScale="1">
        <p:scale>
          <a:sx n="72" d="100"/>
          <a:sy n="72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5246BB-6578-4420-9E0E-7B88AF212333}" type="datetimeFigureOut">
              <a:rPr lang="en-GB" smtClean="0"/>
              <a:t>25/03/15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8B2B0-6750-47D5-86E8-C473C83FD3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407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59361-EE4B-49E2-B836-4B63D811DC74}" type="datetimeFigureOut">
              <a:rPr lang="en-GB" smtClean="0"/>
              <a:t>25/03/15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48620-7ACD-4AEB-800D-E6B6B57EDD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810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48620-7ACD-4AEB-800D-E6B6B57EDD8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8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48620-7ACD-4AEB-800D-E6B6B57EDD8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8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48620-7ACD-4AEB-800D-E6B6B57EDD8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68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/>
              <a:t>25/03/15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59" r="3128"/>
          <a:stretch/>
        </p:blipFill>
        <p:spPr bwMode="auto">
          <a:xfrm>
            <a:off x="-14560" y="0"/>
            <a:ext cx="9158560" cy="6859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008209"/>
            <a:ext cx="4827136" cy="624189"/>
          </a:xfrm>
        </p:spPr>
        <p:txBody>
          <a:bodyPr>
            <a:noAutofit/>
          </a:bodyPr>
          <a:lstStyle>
            <a:lvl1pPr algn="l">
              <a:defRPr sz="2900" b="1"/>
            </a:lvl1pPr>
          </a:lstStyle>
          <a:p>
            <a:r>
              <a:rPr lang="tr-TR" dirty="0" smtClean="0"/>
              <a:t>Sunum Başlık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91069" y="5329504"/>
            <a:ext cx="3195731" cy="665890"/>
          </a:xfrm>
        </p:spPr>
        <p:txBody>
          <a:bodyPr>
            <a:normAutofit/>
          </a:bodyPr>
          <a:lstStyle>
            <a:lvl1pPr marL="0" indent="0" algn="r">
              <a:buNone/>
              <a:defRPr sz="1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dirty="0" smtClean="0"/>
              <a:t>Sunum Yapan / 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3068"/>
            <a:ext cx="8229600" cy="47682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/>
              <a:t>25/03/15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934" y="274638"/>
            <a:ext cx="6791071" cy="597073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en-US" sz="28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20388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20388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/>
              <a:t>25/03/15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4359" y="306924"/>
            <a:ext cx="6877172" cy="564788"/>
          </a:xfrm>
        </p:spPr>
        <p:txBody>
          <a:bodyPr>
            <a:normAutofit/>
          </a:bodyPr>
          <a:lstStyle>
            <a:lvl1pPr algn="l">
              <a:defRPr lang="en-US" sz="28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1987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5963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1987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5963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/>
              <a:t>25/03/15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597" y="253114"/>
            <a:ext cx="6898696" cy="618597"/>
          </a:xfr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lang="en-US" sz="2800" b="0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/>
              <a:t>25/03/15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/>
              <a:t>25/03/15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94317-B68E-2848-973F-665EB0157B76}" type="datetimeFigureOut">
              <a:rPr lang="en-US" smtClean="0"/>
              <a:t>25/03/15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6D875-7657-4D45-A526-A1588F6C5E7B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475" y="5857875"/>
            <a:ext cx="22955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ispace.eu/" TargetMode="Externa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4149080"/>
            <a:ext cx="4827136" cy="624189"/>
          </a:xfrm>
        </p:spPr>
        <p:txBody>
          <a:bodyPr/>
          <a:lstStyle/>
          <a:p>
            <a:r>
              <a:rPr lang="en-GB" sz="3400" dirty="0" smtClean="0"/>
              <a:t>Knowledge and Networking</a:t>
            </a:r>
            <a:br>
              <a:rPr lang="en-GB" sz="3400" dirty="0" smtClean="0"/>
            </a:br>
            <a:r>
              <a:rPr lang="en-GB" sz="3600" dirty="0" smtClean="0"/>
              <a:t>Support </a:t>
            </a:r>
            <a:r>
              <a:rPr lang="en-GB" sz="3600" dirty="0" smtClean="0"/>
              <a:t>to Phase 3</a:t>
            </a:r>
            <a:br>
              <a:rPr lang="en-GB" sz="3600" dirty="0" smtClean="0"/>
            </a:br>
            <a:r>
              <a:rPr lang="en-GB" sz="2600" dirty="0" err="1" smtClean="0"/>
              <a:t>NetFutures</a:t>
            </a:r>
            <a:r>
              <a:rPr lang="en-GB" sz="2600" dirty="0" smtClean="0"/>
              <a:t>, 25</a:t>
            </a:r>
            <a:r>
              <a:rPr lang="en-GB" sz="2600" baseline="30000" dirty="0" smtClean="0"/>
              <a:t>th</a:t>
            </a:r>
            <a:r>
              <a:rPr lang="en-GB" sz="2600" dirty="0" smtClean="0"/>
              <a:t> March 2015</a:t>
            </a:r>
            <a:r>
              <a:rPr lang="en-GB" sz="2600" dirty="0" smtClean="0"/>
              <a:t/>
            </a:r>
            <a:br>
              <a:rPr lang="en-GB" sz="2600" dirty="0" smtClean="0"/>
            </a:b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6555" y="5301208"/>
            <a:ext cx="4402832" cy="1390203"/>
          </a:xfrm>
        </p:spPr>
        <p:txBody>
          <a:bodyPr>
            <a:normAutofit/>
          </a:bodyPr>
          <a:lstStyle/>
          <a:p>
            <a:r>
              <a:rPr lang="de-DE" b="1" dirty="0" smtClean="0"/>
              <a:t>Zsuzsanna </a:t>
            </a:r>
            <a:r>
              <a:rPr lang="de-DE" b="1" dirty="0" err="1" smtClean="0"/>
              <a:t>Bodi</a:t>
            </a:r>
            <a:r>
              <a:rPr lang="de-DE" b="1" dirty="0"/>
              <a:t> </a:t>
            </a:r>
            <a:endParaRPr lang="de-DE" dirty="0"/>
          </a:p>
          <a:p>
            <a:r>
              <a:rPr lang="de-DE" dirty="0" smtClean="0"/>
              <a:t>European Network </a:t>
            </a:r>
            <a:r>
              <a:rPr lang="de-DE" dirty="0" err="1" smtClean="0"/>
              <a:t>of</a:t>
            </a:r>
            <a:r>
              <a:rPr lang="de-DE" dirty="0" smtClean="0"/>
              <a:t> Living Labs (</a:t>
            </a:r>
            <a:r>
              <a:rPr lang="de-DE" dirty="0" err="1" smtClean="0"/>
              <a:t>ENoLL</a:t>
            </a:r>
            <a:r>
              <a:rPr lang="de-DE" dirty="0" smtClean="0"/>
              <a:t>)</a:t>
            </a:r>
          </a:p>
          <a:p>
            <a:r>
              <a:rPr lang="de-DE" dirty="0" smtClean="0"/>
              <a:t>  </a:t>
            </a:r>
            <a:endParaRPr lang="de-DE" dirty="0" smtClean="0"/>
          </a:p>
          <a:p>
            <a:endParaRPr lang="en-US" b="1" dirty="0" smtClean="0"/>
          </a:p>
        </p:txBody>
      </p:sp>
    </p:spTree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1340768"/>
            <a:ext cx="8424936" cy="4752528"/>
          </a:xfrm>
          <a:prstGeom prst="rect">
            <a:avLst/>
          </a:prstGeom>
          <a:gradFill flip="none" rotWithShape="1">
            <a:gsLst>
              <a:gs pos="0">
                <a:srgbClr val="FFFF00">
                  <a:alpha val="61000"/>
                </a:srgbClr>
              </a:gs>
              <a:gs pos="100000">
                <a:srgbClr val="FFFFFF">
                  <a:alpha val="61000"/>
                </a:srgbClr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FIspace</a:t>
            </a:r>
            <a:r>
              <a:rPr lang="en-US" dirty="0" smtClean="0"/>
              <a:t> Knowledge Transfer Components</a:t>
            </a:r>
            <a:br>
              <a:rPr lang="en-US" dirty="0" smtClean="0"/>
            </a:br>
            <a:r>
              <a:rPr lang="en-US" dirty="0" smtClean="0"/>
              <a:t>(Functional view)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1187624" y="1484784"/>
            <a:ext cx="2160240" cy="7200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Facilitation (WP500)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580112" y="1484784"/>
            <a:ext cx="2160240" cy="7200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Technical Team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3248420" y="3003862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</a:t>
            </a:r>
            <a:endParaRPr lang="en-US" sz="2000" b="1" dirty="0"/>
          </a:p>
        </p:txBody>
      </p:sp>
      <p:sp>
        <p:nvSpPr>
          <p:cNvPr id="10" name="Oval 9"/>
          <p:cNvSpPr/>
          <p:nvPr/>
        </p:nvSpPr>
        <p:spPr>
          <a:xfrm>
            <a:off x="3307163" y="3950447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075566" y="3510212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</a:t>
            </a:r>
            <a:endParaRPr lang="en-US" sz="2000" b="1" dirty="0"/>
          </a:p>
        </p:txBody>
      </p:sp>
      <p:sp>
        <p:nvSpPr>
          <p:cNvPr id="12" name="Oval 11"/>
          <p:cNvSpPr/>
          <p:nvPr/>
        </p:nvSpPr>
        <p:spPr>
          <a:xfrm>
            <a:off x="5161577" y="3218953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3474994" y="3254904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4041507" y="3505864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364080" y="3254904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4817228" y="3525687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3903926" y="3003862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3760311" y="4221230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4494655" y="3800271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4708429" y="2992778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5238122" y="3756171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4879081" y="4071054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4130500" y="4026954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3677352" y="3756171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3024926" y="2496031"/>
            <a:ext cx="2771210" cy="2520280"/>
          </a:xfrm>
          <a:prstGeom prst="ellipse">
            <a:avLst/>
          </a:prstGeom>
          <a:solidFill>
            <a:schemeClr val="tx2">
              <a:lumMod val="20000"/>
              <a:lumOff val="80000"/>
              <a:alpha val="3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arallelogram 29"/>
          <p:cNvSpPr/>
          <p:nvPr/>
        </p:nvSpPr>
        <p:spPr>
          <a:xfrm>
            <a:off x="934562" y="5252629"/>
            <a:ext cx="2788711" cy="464582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Phase 3 applicants</a:t>
            </a:r>
            <a:endParaRPr lang="en-US" dirty="0"/>
          </a:p>
        </p:txBody>
      </p:sp>
      <p:sp>
        <p:nvSpPr>
          <p:cNvPr id="31" name="Parallelogram 30"/>
          <p:cNvSpPr/>
          <p:nvPr/>
        </p:nvSpPr>
        <p:spPr>
          <a:xfrm>
            <a:off x="4357074" y="5484920"/>
            <a:ext cx="2788711" cy="464582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Phase 3 developers</a:t>
            </a:r>
            <a:endParaRPr lang="en-US" dirty="0"/>
          </a:p>
        </p:txBody>
      </p:sp>
      <p:sp>
        <p:nvSpPr>
          <p:cNvPr id="34" name="Round Same Side Corner Rectangle 33"/>
          <p:cNvSpPr/>
          <p:nvPr/>
        </p:nvSpPr>
        <p:spPr>
          <a:xfrm>
            <a:off x="3635896" y="2708920"/>
            <a:ext cx="1525681" cy="283858"/>
          </a:xfrm>
          <a:prstGeom prst="round2Same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Accelerators</a:t>
            </a:r>
            <a:endParaRPr lang="en-US" dirty="0"/>
          </a:p>
        </p:txBody>
      </p:sp>
      <p:sp>
        <p:nvSpPr>
          <p:cNvPr id="36" name="Left-Right Arrow 35"/>
          <p:cNvSpPr/>
          <p:nvPr/>
        </p:nvSpPr>
        <p:spPr>
          <a:xfrm>
            <a:off x="3313251" y="1628800"/>
            <a:ext cx="2266861" cy="360041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ight Arrow 36"/>
          <p:cNvSpPr/>
          <p:nvPr/>
        </p:nvSpPr>
        <p:spPr>
          <a:xfrm rot="5400000">
            <a:off x="4155022" y="1988841"/>
            <a:ext cx="583723" cy="36003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Left-Right Arrow 37"/>
          <p:cNvSpPr/>
          <p:nvPr/>
        </p:nvSpPr>
        <p:spPr>
          <a:xfrm rot="2940462">
            <a:off x="5393303" y="4619901"/>
            <a:ext cx="1489565" cy="428913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Left-Right Arrow 38"/>
          <p:cNvSpPr/>
          <p:nvPr/>
        </p:nvSpPr>
        <p:spPr>
          <a:xfrm rot="19266203">
            <a:off x="2648557" y="4619186"/>
            <a:ext cx="854018" cy="428913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420615" y="4116465"/>
            <a:ext cx="2344437" cy="646331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sz="3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FIspace</a:t>
            </a:r>
            <a:r>
              <a:rPr 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Lab</a:t>
            </a:r>
          </a:p>
        </p:txBody>
      </p:sp>
    </p:spTree>
    <p:extLst>
      <p:ext uri="{BB962C8B-B14F-4D97-AF65-F5344CB8AC3E}">
        <p14:creationId xmlns:p14="http://schemas.microsoft.com/office/powerpoint/2010/main" val="2146996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6" grpId="0" animBg="1"/>
      <p:bldP spid="30" grpId="0" animBg="1"/>
      <p:bldP spid="31" grpId="0" animBg="1"/>
      <p:bldP spid="34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395536" y="1124744"/>
            <a:ext cx="8424936" cy="5544616"/>
          </a:xfrm>
          <a:prstGeom prst="rect">
            <a:avLst/>
          </a:prstGeom>
          <a:gradFill flip="none" rotWithShape="1">
            <a:gsLst>
              <a:gs pos="0">
                <a:srgbClr val="FFFF00">
                  <a:alpha val="61000"/>
                </a:srgbClr>
              </a:gs>
              <a:gs pos="100000">
                <a:srgbClr val="FFFFFF">
                  <a:alpha val="61000"/>
                </a:srgbClr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FIspace</a:t>
            </a:r>
            <a:r>
              <a:rPr lang="en-US" dirty="0" smtClean="0"/>
              <a:t> Knowledge Transfer Components</a:t>
            </a:r>
            <a:br>
              <a:rPr lang="en-US" dirty="0" smtClean="0"/>
            </a:br>
            <a:r>
              <a:rPr lang="en-US" dirty="0" smtClean="0"/>
              <a:t>(Tools view)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971600" y="1268761"/>
            <a:ext cx="2160240" cy="7200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Facilitation (WP500)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5923782" y="1268760"/>
            <a:ext cx="2160240" cy="72008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Technical Team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3498817" y="4488606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</a:t>
            </a:r>
            <a:endParaRPr lang="en-US" sz="2000" b="1" dirty="0"/>
          </a:p>
        </p:txBody>
      </p:sp>
      <p:sp>
        <p:nvSpPr>
          <p:cNvPr id="10" name="Oval 9"/>
          <p:cNvSpPr/>
          <p:nvPr/>
        </p:nvSpPr>
        <p:spPr>
          <a:xfrm>
            <a:off x="3557560" y="5435191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3325963" y="4994956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</a:t>
            </a:r>
            <a:endParaRPr lang="en-US" sz="2000" b="1" dirty="0"/>
          </a:p>
        </p:txBody>
      </p:sp>
      <p:sp>
        <p:nvSpPr>
          <p:cNvPr id="12" name="Oval 11"/>
          <p:cNvSpPr/>
          <p:nvPr/>
        </p:nvSpPr>
        <p:spPr>
          <a:xfrm>
            <a:off x="5411974" y="4703697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3725391" y="4739648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4291904" y="4990608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614477" y="4739648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5067625" y="5010431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Oval 16"/>
          <p:cNvSpPr/>
          <p:nvPr/>
        </p:nvSpPr>
        <p:spPr>
          <a:xfrm>
            <a:off x="4154323" y="4488606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4010708" y="5705974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4745052" y="5285015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4958826" y="4477522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5488519" y="5240915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5129478" y="5555798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4380897" y="5511698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3927749" y="5240915"/>
            <a:ext cx="453148" cy="54156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3275323" y="3980775"/>
            <a:ext cx="2771210" cy="2520280"/>
          </a:xfrm>
          <a:prstGeom prst="ellipse">
            <a:avLst/>
          </a:prstGeom>
          <a:solidFill>
            <a:schemeClr val="tx2">
              <a:lumMod val="20000"/>
              <a:lumOff val="80000"/>
              <a:alpha val="3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Parallelogram 29"/>
          <p:cNvSpPr/>
          <p:nvPr/>
        </p:nvSpPr>
        <p:spPr>
          <a:xfrm>
            <a:off x="198478" y="4899193"/>
            <a:ext cx="2788711" cy="464582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Phase 3 applicants</a:t>
            </a:r>
            <a:endParaRPr lang="en-US" dirty="0"/>
          </a:p>
        </p:txBody>
      </p:sp>
      <p:sp>
        <p:nvSpPr>
          <p:cNvPr id="31" name="Parallelogram 30"/>
          <p:cNvSpPr/>
          <p:nvPr/>
        </p:nvSpPr>
        <p:spPr>
          <a:xfrm>
            <a:off x="6355289" y="4899193"/>
            <a:ext cx="2788711" cy="464582"/>
          </a:xfrm>
          <a:prstGeom prst="parallelogram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Phase 3 developers</a:t>
            </a:r>
            <a:endParaRPr lang="en-US" dirty="0"/>
          </a:p>
        </p:txBody>
      </p:sp>
      <p:sp>
        <p:nvSpPr>
          <p:cNvPr id="34" name="Round Same Side Corner Rectangle 33"/>
          <p:cNvSpPr/>
          <p:nvPr/>
        </p:nvSpPr>
        <p:spPr>
          <a:xfrm>
            <a:off x="3886293" y="4193664"/>
            <a:ext cx="1525681" cy="283858"/>
          </a:xfrm>
          <a:prstGeom prst="round2Same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Accelerators</a:t>
            </a:r>
            <a:endParaRPr lang="en-US" dirty="0"/>
          </a:p>
        </p:txBody>
      </p:sp>
      <p:sp>
        <p:nvSpPr>
          <p:cNvPr id="36" name="Left-Right Arrow 35"/>
          <p:cNvSpPr/>
          <p:nvPr/>
        </p:nvSpPr>
        <p:spPr>
          <a:xfrm>
            <a:off x="3131840" y="1392688"/>
            <a:ext cx="2791941" cy="360041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Right Arrow 36"/>
          <p:cNvSpPr/>
          <p:nvPr/>
        </p:nvSpPr>
        <p:spPr>
          <a:xfrm rot="5400000">
            <a:off x="4316143" y="1808820"/>
            <a:ext cx="583723" cy="36003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1259632" y="2420888"/>
            <a:ext cx="6624736" cy="792088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TOOLS</a:t>
            </a:r>
          </a:p>
          <a:p>
            <a:pPr algn="ctr"/>
            <a:r>
              <a:rPr lang="en-US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(Website, webinars, </a:t>
            </a:r>
            <a:r>
              <a:rPr lang="en-US" sz="2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tutorials, ISSUE TRACKER)</a:t>
            </a:r>
            <a:endParaRPr lang="en-US" sz="2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0" name="Right Arrow 39"/>
          <p:cNvSpPr/>
          <p:nvPr/>
        </p:nvSpPr>
        <p:spPr>
          <a:xfrm rot="5400000">
            <a:off x="4316143" y="3750069"/>
            <a:ext cx="583723" cy="36003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75656" y="3638227"/>
            <a:ext cx="619268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ight Arrow 40"/>
          <p:cNvSpPr/>
          <p:nvPr/>
        </p:nvSpPr>
        <p:spPr>
          <a:xfrm rot="5400000">
            <a:off x="967422" y="4009242"/>
            <a:ext cx="1088475" cy="36003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 rot="5400000">
            <a:off x="7098763" y="4027788"/>
            <a:ext cx="1139160" cy="3600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9552" y="5912698"/>
            <a:ext cx="2344437" cy="646331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>
            <a:spAutoFit/>
          </a:bodyPr>
          <a:lstStyle/>
          <a:p>
            <a:r>
              <a:rPr lang="en-US" sz="36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FIspace</a:t>
            </a:r>
            <a:r>
              <a:rPr lang="en-US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Lab</a:t>
            </a:r>
          </a:p>
        </p:txBody>
      </p:sp>
    </p:spTree>
    <p:extLst>
      <p:ext uri="{BB962C8B-B14F-4D97-AF65-F5344CB8AC3E}">
        <p14:creationId xmlns:p14="http://schemas.microsoft.com/office/powerpoint/2010/main" val="1117388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6702" y="1325076"/>
            <a:ext cx="7987297" cy="476822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marL="457200" indent="-457200">
              <a:buAutoNum type="arabicParenR"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welcome webinar for accelerators</a:t>
            </a:r>
          </a:p>
          <a:p>
            <a:pPr marL="457200" indent="-457200">
              <a:buAutoNum type="arabicParenR"/>
            </a:pPr>
            <a:r>
              <a:rPr lang="en-US" dirty="0" smtClean="0"/>
              <a:t>Sharing available tutorials via </a:t>
            </a:r>
            <a:r>
              <a:rPr lang="en-US" dirty="0" err="1" smtClean="0"/>
              <a:t>FIspace</a:t>
            </a:r>
            <a:r>
              <a:rPr lang="en-US" dirty="0" smtClean="0"/>
              <a:t> website</a:t>
            </a:r>
          </a:p>
          <a:p>
            <a:pPr marL="457200" indent="-457200">
              <a:buAutoNum type="arabicParenR"/>
            </a:pPr>
            <a:r>
              <a:rPr lang="en-US" dirty="0" smtClean="0"/>
              <a:t>Announcing Q&amp;A Webinars for developers</a:t>
            </a:r>
          </a:p>
          <a:p>
            <a:pPr marL="457200" indent="-457200">
              <a:buAutoNum type="arabicParenR"/>
            </a:pPr>
            <a:r>
              <a:rPr lang="en-US" dirty="0" smtClean="0"/>
              <a:t>Gathering feedback about tutorials from accelerators, developers</a:t>
            </a:r>
          </a:p>
          <a:p>
            <a:pPr marL="457200" indent="-457200">
              <a:buAutoNum type="arabicParenR"/>
            </a:pPr>
            <a:r>
              <a:rPr lang="en-US" dirty="0" smtClean="0"/>
              <a:t>Collecting questions coming from developers</a:t>
            </a:r>
          </a:p>
          <a:p>
            <a:pPr marL="457200" indent="-457200">
              <a:buAutoNum type="arabicParenR"/>
            </a:pPr>
            <a:r>
              <a:rPr lang="en-US" dirty="0" err="1" smtClean="0"/>
              <a:t>Realisation</a:t>
            </a:r>
            <a:r>
              <a:rPr lang="en-US" dirty="0" smtClean="0"/>
              <a:t> of Q&amp;A webinars</a:t>
            </a:r>
          </a:p>
          <a:p>
            <a:pPr marL="457200" indent="-457200">
              <a:buAutoNum type="arabicParenR"/>
            </a:pPr>
            <a:r>
              <a:rPr lang="en-US" dirty="0" smtClean="0"/>
              <a:t>Getting feedback about the webinars</a:t>
            </a:r>
          </a:p>
          <a:p>
            <a:pPr marL="457200" indent="-457200">
              <a:buAutoNum type="arabicParenR"/>
            </a:pPr>
            <a:r>
              <a:rPr lang="en-US" dirty="0" smtClean="0"/>
              <a:t>Collection and consolidation of the incoming questions and feedbacks </a:t>
            </a:r>
          </a:p>
          <a:p>
            <a:pPr marL="457200" indent="-457200">
              <a:buAutoNum type="arabicParenR"/>
            </a:pPr>
            <a:r>
              <a:rPr lang="en-US" dirty="0" smtClean="0"/>
              <a:t>Improving tutorials </a:t>
            </a:r>
          </a:p>
          <a:p>
            <a:pPr marL="457200" indent="-457200">
              <a:buAutoNum type="arabicParenR"/>
            </a:pPr>
            <a:r>
              <a:rPr lang="en-US" dirty="0" smtClean="0"/>
              <a:t>Compilation of FAQ based on the submitted and occurred questions</a:t>
            </a:r>
          </a:p>
          <a:p>
            <a:pPr marL="457200" indent="-457200">
              <a:buAutoNum type="arabicParenR"/>
            </a:pPr>
            <a:r>
              <a:rPr lang="en-US" dirty="0" smtClean="0"/>
              <a:t>Web-meetings, calls with accelerators for knowledge sharing</a:t>
            </a:r>
          </a:p>
          <a:p>
            <a:pPr marL="457200" indent="-457200">
              <a:buAutoNum type="arabicParenR"/>
            </a:pPr>
            <a:r>
              <a:rPr lang="en-US" dirty="0" err="1" smtClean="0"/>
              <a:t>Organising</a:t>
            </a:r>
            <a:r>
              <a:rPr lang="en-US" dirty="0" smtClean="0"/>
              <a:t> further Q&amp;A webinars for developers</a:t>
            </a:r>
          </a:p>
          <a:p>
            <a:pPr marL="457200" indent="-457200">
              <a:buAutoNum type="arabicParenR"/>
            </a:pPr>
            <a:r>
              <a:rPr lang="en-US" dirty="0" err="1" smtClean="0"/>
              <a:t>Bootcamp</a:t>
            </a:r>
            <a:r>
              <a:rPr lang="en-US" dirty="0" smtClean="0"/>
              <a:t> session to </a:t>
            </a:r>
            <a:r>
              <a:rPr lang="en-US" dirty="0" err="1" smtClean="0"/>
              <a:t>realise</a:t>
            </a:r>
            <a:r>
              <a:rPr lang="en-US" dirty="0" smtClean="0"/>
              <a:t> live development activities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2267744" y="238740"/>
            <a:ext cx="6653713" cy="6616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Knowledge transfer - Training actions</a:t>
            </a:r>
            <a:endParaRPr lang="en-GB" dirty="0"/>
          </a:p>
        </p:txBody>
      </p:sp>
      <p:sp>
        <p:nvSpPr>
          <p:cNvPr id="16" name="Chevron 15"/>
          <p:cNvSpPr/>
          <p:nvPr/>
        </p:nvSpPr>
        <p:spPr>
          <a:xfrm rot="5400000">
            <a:off x="340472" y="1268201"/>
            <a:ext cx="648072" cy="33789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Chevron 16"/>
          <p:cNvSpPr/>
          <p:nvPr/>
        </p:nvSpPr>
        <p:spPr>
          <a:xfrm rot="5400000">
            <a:off x="340472" y="1916273"/>
            <a:ext cx="648072" cy="33789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hevron 17"/>
          <p:cNvSpPr/>
          <p:nvPr/>
        </p:nvSpPr>
        <p:spPr>
          <a:xfrm rot="5400000">
            <a:off x="361414" y="2564345"/>
            <a:ext cx="648072" cy="33789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hevron 18"/>
          <p:cNvSpPr/>
          <p:nvPr/>
        </p:nvSpPr>
        <p:spPr>
          <a:xfrm rot="5400000">
            <a:off x="370830" y="3238575"/>
            <a:ext cx="648072" cy="33789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Chevron 19"/>
          <p:cNvSpPr/>
          <p:nvPr/>
        </p:nvSpPr>
        <p:spPr>
          <a:xfrm rot="5400000">
            <a:off x="370830" y="3886647"/>
            <a:ext cx="648072" cy="33789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Chevron 20"/>
          <p:cNvSpPr/>
          <p:nvPr/>
        </p:nvSpPr>
        <p:spPr>
          <a:xfrm rot="5400000">
            <a:off x="370830" y="4534719"/>
            <a:ext cx="648072" cy="33789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Chevron 21"/>
          <p:cNvSpPr/>
          <p:nvPr/>
        </p:nvSpPr>
        <p:spPr>
          <a:xfrm rot="5400000">
            <a:off x="361414" y="5163540"/>
            <a:ext cx="648072" cy="33789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43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91680" y="238740"/>
            <a:ext cx="7229777" cy="661644"/>
          </a:xfrm>
        </p:spPr>
        <p:txBody>
          <a:bodyPr/>
          <a:lstStyle/>
          <a:p>
            <a:r>
              <a:rPr lang="tr-TR" dirty="0" smtClean="0"/>
              <a:t>Knowledge transfer </a:t>
            </a:r>
            <a:r>
              <a:rPr lang="tr-TR" dirty="0" err="1" smtClean="0"/>
              <a:t>via</a:t>
            </a:r>
            <a:r>
              <a:rPr lang="tr-TR" dirty="0" smtClean="0"/>
              <a:t> </a:t>
            </a:r>
            <a:r>
              <a:rPr lang="tr-TR" dirty="0" err="1" smtClean="0"/>
              <a:t>Dissemination</a:t>
            </a:r>
            <a:r>
              <a:rPr lang="tr-TR" dirty="0" smtClean="0"/>
              <a:t> Activities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056783" y="1943509"/>
            <a:ext cx="241176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>
                <a:hlinkClick r:id="rId3"/>
              </a:rPr>
              <a:t>W</a:t>
            </a:r>
            <a:r>
              <a:rPr lang="tr-TR" dirty="0" smtClean="0">
                <a:hlinkClick r:id="rId3"/>
              </a:rPr>
              <a:t>ebsite</a:t>
            </a:r>
            <a:endParaRPr lang="tr-TR" dirty="0" smtClean="0"/>
          </a:p>
          <a:p>
            <a:endParaRPr lang="tr-TR" dirty="0"/>
          </a:p>
          <a:p>
            <a:r>
              <a:rPr lang="tr-TR" dirty="0" err="1" smtClean="0"/>
              <a:t>Brochures</a:t>
            </a:r>
            <a:endParaRPr lang="tr-TR" dirty="0" smtClean="0"/>
          </a:p>
          <a:p>
            <a:endParaRPr lang="tr-TR" dirty="0"/>
          </a:p>
          <a:p>
            <a:r>
              <a:rPr lang="tr-TR" dirty="0" smtClean="0"/>
              <a:t>Other Dissemination Materials</a:t>
            </a:r>
          </a:p>
          <a:p>
            <a:endParaRPr lang="tr-TR" dirty="0"/>
          </a:p>
        </p:txBody>
      </p:sp>
      <p:sp>
        <p:nvSpPr>
          <p:cNvPr id="17" name="Chevron 16"/>
          <p:cNvSpPr/>
          <p:nvPr/>
        </p:nvSpPr>
        <p:spPr>
          <a:xfrm rot="5400000">
            <a:off x="6421460" y="2151934"/>
            <a:ext cx="648072" cy="33789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hevron 17"/>
          <p:cNvSpPr/>
          <p:nvPr/>
        </p:nvSpPr>
        <p:spPr>
          <a:xfrm rot="5400000">
            <a:off x="6421460" y="2800006"/>
            <a:ext cx="648072" cy="33789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hevron 18"/>
          <p:cNvSpPr/>
          <p:nvPr/>
        </p:nvSpPr>
        <p:spPr>
          <a:xfrm rot="5400000">
            <a:off x="6442402" y="3448078"/>
            <a:ext cx="648072" cy="337890"/>
          </a:xfrm>
          <a:prstGeom prst="chevr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3" name="Picture 2" descr="Screen Shot 2014-11-12 at 16.40.0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628800"/>
            <a:ext cx="6423968" cy="3429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5383012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67744" y="238740"/>
            <a:ext cx="6653713" cy="661644"/>
          </a:xfrm>
        </p:spPr>
        <p:txBody>
          <a:bodyPr/>
          <a:lstStyle/>
          <a:p>
            <a:r>
              <a:rPr lang="en-GB" dirty="0" smtClean="0"/>
              <a:t>Knowledge transfer via Tutorials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61503"/>
            <a:ext cx="8291263" cy="48402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2800" b="1" dirty="0" err="1" smtClean="0"/>
              <a:t>FIspace</a:t>
            </a:r>
            <a:r>
              <a:rPr lang="en-AU" sz="2800" b="1" dirty="0" smtClean="0"/>
              <a:t> tutorials available on </a:t>
            </a:r>
            <a:r>
              <a:rPr lang="en-AU" sz="2800" b="1" dirty="0" err="1" smtClean="0"/>
              <a:t>FIspace</a:t>
            </a:r>
            <a:r>
              <a:rPr lang="en-AU" sz="2800" b="1" dirty="0" smtClean="0"/>
              <a:t> website: </a:t>
            </a:r>
            <a:endParaRPr lang="en-GB" sz="28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GB" sz="3600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u="sng" dirty="0" smtClean="0"/>
          </a:p>
          <a:p>
            <a:pPr marL="0" indent="0">
              <a:buNone/>
            </a:pPr>
            <a:endParaRPr lang="en-US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pic>
        <p:nvPicPr>
          <p:cNvPr id="4" name="Picture 3" descr="Screen Shot 2014-11-10 at 10.08.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03" y="2276872"/>
            <a:ext cx="7161769" cy="3276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966812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19672" y="246543"/>
            <a:ext cx="6653713" cy="661644"/>
          </a:xfrm>
        </p:spPr>
        <p:txBody>
          <a:bodyPr/>
          <a:lstStyle/>
          <a:p>
            <a:r>
              <a:rPr lang="tr-TR" dirty="0" err="1" smtClean="0"/>
              <a:t>Experimental</a:t>
            </a:r>
            <a:r>
              <a:rPr lang="tr-TR" dirty="0" smtClean="0"/>
              <a:t> Environment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1976" y="5629890"/>
            <a:ext cx="9029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dirty="0" smtClean="0"/>
              <a:t>Developers can benefit from the FIspace platform replica in order to test their apps.</a:t>
            </a:r>
          </a:p>
        </p:txBody>
      </p:sp>
      <p:pic>
        <p:nvPicPr>
          <p:cNvPr id="3074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124744"/>
            <a:ext cx="8669937" cy="4486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8203033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4149080"/>
            <a:ext cx="4827136" cy="624189"/>
          </a:xfrm>
        </p:spPr>
        <p:txBody>
          <a:bodyPr/>
          <a:lstStyle/>
          <a:p>
            <a:r>
              <a:rPr lang="en-GB" sz="3400" dirty="0" smtClean="0"/>
              <a:t>Join the </a:t>
            </a:r>
            <a:r>
              <a:rPr lang="en-GB" sz="3400" dirty="0" err="1" smtClean="0"/>
              <a:t>Fispace</a:t>
            </a:r>
            <a:r>
              <a:rPr lang="en-GB" sz="3400" dirty="0" smtClean="0"/>
              <a:t> community!</a:t>
            </a:r>
            <a:br>
              <a:rPr lang="en-GB" sz="3400" dirty="0" smtClean="0"/>
            </a:br>
            <a:r>
              <a:rPr lang="en-GB" sz="3400" dirty="0" smtClean="0"/>
              <a:t/>
            </a:r>
            <a:br>
              <a:rPr lang="en-GB" sz="3400" dirty="0" smtClean="0"/>
            </a:br>
            <a:r>
              <a:rPr lang="en-GB" sz="3400" dirty="0" smtClean="0"/>
              <a:t>Thank you!</a:t>
            </a:r>
            <a:r>
              <a:rPr lang="en-GB" sz="3600" dirty="0" smtClean="0"/>
              <a:t/>
            </a:r>
            <a:br>
              <a:rPr lang="en-GB" sz="3600" dirty="0" smtClean="0"/>
            </a:b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6555" y="5301208"/>
            <a:ext cx="4402832" cy="1390203"/>
          </a:xfrm>
        </p:spPr>
        <p:txBody>
          <a:bodyPr>
            <a:normAutofit/>
          </a:bodyPr>
          <a:lstStyle/>
          <a:p>
            <a:r>
              <a:rPr lang="de-DE" b="1" dirty="0" smtClean="0"/>
              <a:t>Zsuzsanna </a:t>
            </a:r>
            <a:r>
              <a:rPr lang="de-DE" b="1" dirty="0" err="1" smtClean="0"/>
              <a:t>Bodi</a:t>
            </a:r>
            <a:r>
              <a:rPr lang="de-DE" b="1" dirty="0"/>
              <a:t> </a:t>
            </a:r>
            <a:endParaRPr lang="de-DE" dirty="0"/>
          </a:p>
          <a:p>
            <a:r>
              <a:rPr lang="de-DE" dirty="0" smtClean="0"/>
              <a:t>European Network </a:t>
            </a:r>
            <a:r>
              <a:rPr lang="de-DE" dirty="0" err="1" smtClean="0"/>
              <a:t>of</a:t>
            </a:r>
            <a:r>
              <a:rPr lang="de-DE" dirty="0" smtClean="0"/>
              <a:t> Living Labs (</a:t>
            </a:r>
            <a:r>
              <a:rPr lang="de-DE" dirty="0" err="1" smtClean="0"/>
              <a:t>ENoLL</a:t>
            </a:r>
            <a:r>
              <a:rPr lang="de-DE" dirty="0" smtClean="0"/>
              <a:t>)</a:t>
            </a:r>
          </a:p>
          <a:p>
            <a:r>
              <a:rPr lang="de-DE" dirty="0" smtClean="0"/>
              <a:t>  </a:t>
            </a:r>
            <a:endParaRPr lang="de-DE" dirty="0" smtClean="0"/>
          </a:p>
          <a:p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751446078"/>
      </p:ext>
    </p:extLst>
  </p:cSld>
  <p:clrMapOvr>
    <a:masterClrMapping/>
  </p:clrMapOvr>
  <p:transition xmlns:p14="http://schemas.microsoft.com/office/powerpoint/2010/main" spd="slow">
    <p:cover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Ispace-PowerPoint-Template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FIspace-PowerPoint-Template</Template>
  <TotalTime>3001</TotalTime>
  <Words>245</Words>
  <Application>Microsoft Macintosh PowerPoint</Application>
  <PresentationFormat>On-screen Show (4:3)</PresentationFormat>
  <Paragraphs>91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FIspace-PowerPoint-Template</vt:lpstr>
      <vt:lpstr>Knowledge and Networking Support to Phase 3 NetFutures, 25th March 2015 </vt:lpstr>
      <vt:lpstr>FIspace Knowledge Transfer Components (Functional view)</vt:lpstr>
      <vt:lpstr>FIspace Knowledge Transfer Components (Tools view)</vt:lpstr>
      <vt:lpstr>PowerPoint Presentation</vt:lpstr>
      <vt:lpstr>Knowledge transfer via Dissemination Activities</vt:lpstr>
      <vt:lpstr>Knowledge transfer via Tutorials</vt:lpstr>
      <vt:lpstr>Experimental Environment</vt:lpstr>
      <vt:lpstr>Join the Fispace community!  Thank you! </vt:lpstr>
    </vt:vector>
  </TitlesOfParts>
  <Company>ATB Institut für Angewandte Systemtechnik Bremen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Management Matters</dc:title>
  <dc:subject>FIspace General Meeting 3</dc:subject>
  <dc:creator>Harald Sundmaeker</dc:creator>
  <cp:keywords>FIspace</cp:keywords>
  <cp:lastModifiedBy>zbodi</cp:lastModifiedBy>
  <cp:revision>286</cp:revision>
  <cp:lastPrinted>2014-03-22T11:36:05Z</cp:lastPrinted>
  <dcterms:created xsi:type="dcterms:W3CDTF">2013-09-05T09:58:32Z</dcterms:created>
  <dcterms:modified xsi:type="dcterms:W3CDTF">2015-03-25T09:09:09Z</dcterms:modified>
  <cp:category>Presentation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oject">
    <vt:lpwstr>FIspace</vt:lpwstr>
  </property>
</Properties>
</file>