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49" r:id="rId2"/>
    <p:sldId id="327" r:id="rId3"/>
    <p:sldId id="311" r:id="rId4"/>
    <p:sldId id="269" r:id="rId5"/>
    <p:sldId id="353" r:id="rId6"/>
    <p:sldId id="273" r:id="rId7"/>
    <p:sldId id="312" r:id="rId8"/>
    <p:sldId id="318" r:id="rId9"/>
    <p:sldId id="319" r:id="rId10"/>
    <p:sldId id="335" r:id="rId11"/>
    <p:sldId id="336" r:id="rId12"/>
    <p:sldId id="337" r:id="rId13"/>
    <p:sldId id="320" r:id="rId14"/>
    <p:sldId id="29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nnar Große Hovest" initials="GG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5166" autoAdjust="0"/>
  </p:normalViewPr>
  <p:slideViewPr>
    <p:cSldViewPr snapToObjects="1">
      <p:cViewPr>
        <p:scale>
          <a:sx n="75" d="100"/>
          <a:sy n="75" d="100"/>
        </p:scale>
        <p:origin x="-1560" y="-144"/>
      </p:cViewPr>
      <p:guideLst>
        <p:guide orient="horz" pos="79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AA78-E785-44B6-AE65-E7B9048B844C}" type="datetimeFigureOut">
              <a:rPr lang="en-GB" smtClean="0"/>
              <a:pPr/>
              <a:t>08/04/15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BF071-7576-40B2-BE8C-81BE515D7A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930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96131C-7150-4BD2-A16B-D6BE917B3B1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551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80" y="248"/>
            <a:ext cx="9158560" cy="68580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18" y="-760301"/>
            <a:ext cx="5919787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23" y="5595560"/>
            <a:ext cx="33162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4827136" cy="1944216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069" y="4869160"/>
            <a:ext cx="3195731" cy="112623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 smtClean="0"/>
              <a:t>Haga clic para modificar el estilo de subtítulo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2000" y="6356350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34" y="6056791"/>
            <a:ext cx="2300356" cy="6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414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bitbucket.org/fispace/core/wiki/Hom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37.131.251.110:8080/fispace-studio/" TargetMode="External"/><Relationship Id="rId4" Type="http://schemas.openxmlformats.org/officeDocument/2006/relationships/hyperlink" Target="https://bitbucket.org/fispace/apps/wiki/tutorial/getting-started/sdk-tutorial" TargetMode="External"/><Relationship Id="rId5" Type="http://schemas.openxmlformats.org/officeDocument/2006/relationships/hyperlink" Target="https://bitbucket.org/fispace/apps/wiki/tutorial/getting-started/FIspaceStudio-tutorial" TargetMode="External"/><Relationship Id="rId6" Type="http://schemas.openxmlformats.org/officeDocument/2006/relationships/hyperlink" Target="http://dev.fispace.eu/doc/wiki/sdk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eclipse.org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9001000" cy="1944216"/>
          </a:xfrm>
        </p:spPr>
        <p:txBody>
          <a:bodyPr/>
          <a:lstStyle/>
          <a:p>
            <a:r>
              <a:rPr lang="es-ES_tradnl" dirty="0"/>
              <a:t/>
            </a:r>
            <a:br>
              <a:rPr lang="es-ES_tradnl" dirty="0"/>
            </a:br>
            <a:r>
              <a:rPr lang="es-ES_tradnl" dirty="0" err="1"/>
              <a:t>NetFutures</a:t>
            </a:r>
            <a:r>
              <a:rPr lang="es-ES_tradnl" dirty="0"/>
              <a:t>- </a:t>
            </a:r>
            <a:r>
              <a:rPr lang="es-ES_tradnl" dirty="0" err="1"/>
              <a:t>FIspace</a:t>
            </a:r>
            <a:r>
              <a:rPr lang="es-ES_tradnl" dirty="0"/>
              <a:t> Tools </a:t>
            </a:r>
            <a:r>
              <a:rPr lang="es-ES_tradnl" dirty="0" err="1"/>
              <a:t>offered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support</a:t>
            </a:r>
            <a:r>
              <a:rPr lang="es-ES_tradnl" dirty="0"/>
              <a:t> </a:t>
            </a:r>
            <a:r>
              <a:rPr lang="es-ES_tradnl" dirty="0" err="1"/>
              <a:t>development</a:t>
            </a:r>
            <a:r>
              <a:rPr lang="es-ES_tradnl" dirty="0"/>
              <a:t> in </a:t>
            </a:r>
            <a:r>
              <a:rPr lang="es-ES_tradnl" dirty="0" err="1" smtClean="0"/>
              <a:t>Fispace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err="1" smtClean="0"/>
              <a:t>NetFutures</a:t>
            </a:r>
            <a:r>
              <a:rPr lang="es-ES_tradnl" dirty="0" smtClean="0"/>
              <a:t> </a:t>
            </a:r>
            <a:r>
              <a:rPr lang="es-ES_tradnl" dirty="0" smtClean="0"/>
              <a:t>2015</a:t>
            </a:r>
            <a:br>
              <a:rPr lang="es-ES_tradnl" dirty="0" smtClean="0"/>
            </a:br>
            <a:r>
              <a:rPr lang="es-ES_tradnl" dirty="0" err="1" smtClean="0"/>
              <a:t>FIspace</a:t>
            </a:r>
            <a:r>
              <a:rPr lang="es-ES_tradnl" dirty="0" smtClean="0"/>
              <a:t> </a:t>
            </a:r>
            <a:r>
              <a:rPr lang="es-ES_tradnl" dirty="0" err="1" smtClean="0"/>
              <a:t>project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220072" y="4725144"/>
            <a:ext cx="3401411" cy="1656184"/>
          </a:xfrm>
        </p:spPr>
        <p:txBody>
          <a:bodyPr>
            <a:normAutofit fontScale="85000" lnSpcReduction="10000"/>
          </a:bodyPr>
          <a:lstStyle/>
          <a:p>
            <a:r>
              <a:rPr lang="es-ES_tradnl" dirty="0" smtClean="0"/>
              <a:t>Javier Romero Negrín</a:t>
            </a:r>
          </a:p>
          <a:p>
            <a:r>
              <a:rPr lang="es-ES_tradnl" dirty="0" smtClean="0"/>
              <a:t>Javier Hitado Simarro</a:t>
            </a:r>
          </a:p>
          <a:p>
            <a:r>
              <a:rPr lang="es-ES_tradnl" dirty="0" smtClean="0"/>
              <a:t>ATOS</a:t>
            </a:r>
          </a:p>
          <a:p>
            <a:endParaRPr lang="es-ES_tradnl" dirty="0"/>
          </a:p>
          <a:p>
            <a:r>
              <a:rPr lang="es-ES_tradnl" dirty="0" err="1" smtClean="0"/>
              <a:t>Serdar</a:t>
            </a:r>
            <a:r>
              <a:rPr lang="es-ES_tradnl" dirty="0" smtClean="0"/>
              <a:t> </a:t>
            </a:r>
            <a:r>
              <a:rPr lang="es-ES_tradnl" dirty="0" err="1" smtClean="0"/>
              <a:t>Arslan</a:t>
            </a:r>
            <a:endParaRPr lang="es-ES_tradnl" dirty="0" smtClean="0"/>
          </a:p>
          <a:p>
            <a:r>
              <a:rPr lang="es-ES_tradnl" dirty="0" err="1" smtClean="0"/>
              <a:t>KoçSistem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Integrate Widgets</a:t>
            </a:r>
            <a:r>
              <a:rPr lang="en-US" dirty="0" smtClean="0"/>
              <a:t>? Pre-requisites…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The </a:t>
            </a:r>
            <a:r>
              <a:rPr lang="en-US" sz="2800" dirty="0" err="1" smtClean="0"/>
              <a:t>IdM</a:t>
            </a:r>
            <a:r>
              <a:rPr lang="en-US" sz="2800" dirty="0" smtClean="0"/>
              <a:t> service </a:t>
            </a:r>
            <a:r>
              <a:rPr lang="en-US" sz="2800" dirty="0"/>
              <a:t>comes with a </a:t>
            </a:r>
            <a:r>
              <a:rPr lang="en-US" sz="2800" dirty="0" err="1"/>
              <a:t>Javascript</a:t>
            </a:r>
            <a:r>
              <a:rPr lang="en-US" sz="2800" dirty="0"/>
              <a:t> library you can use to secure pure HTML/</a:t>
            </a:r>
            <a:r>
              <a:rPr lang="en-US" sz="2800" dirty="0" err="1"/>
              <a:t>Javascript</a:t>
            </a:r>
            <a:r>
              <a:rPr lang="en-US" sz="2800" dirty="0"/>
              <a:t> applications. </a:t>
            </a: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/>
              <a:t>What do you need?</a:t>
            </a:r>
            <a:endParaRPr lang="en-US" sz="2800" b="1" dirty="0"/>
          </a:p>
          <a:p>
            <a:r>
              <a:rPr lang="en-US" sz="2800" dirty="0" smtClean="0"/>
              <a:t>Basic understanding of </a:t>
            </a:r>
            <a:r>
              <a:rPr lang="en-US" sz="2800" dirty="0" err="1" smtClean="0"/>
              <a:t>Javascript</a:t>
            </a:r>
            <a:r>
              <a:rPr lang="en-US" sz="2800" dirty="0" smtClean="0"/>
              <a:t> and HTML</a:t>
            </a:r>
          </a:p>
          <a:p>
            <a:r>
              <a:rPr lang="en-US" sz="2800" dirty="0" smtClean="0"/>
              <a:t>Configuration </a:t>
            </a:r>
            <a:r>
              <a:rPr lang="en-US" sz="2800" dirty="0" err="1" smtClean="0"/>
              <a:t>json</a:t>
            </a:r>
            <a:r>
              <a:rPr lang="en-US" sz="2800" dirty="0" smtClean="0"/>
              <a:t> file created using FIspace frontend. </a:t>
            </a:r>
          </a:p>
          <a:p>
            <a:r>
              <a:rPr lang="en-US" sz="2800" dirty="0" err="1" smtClean="0"/>
              <a:t>Config.xml</a:t>
            </a:r>
            <a:r>
              <a:rPr lang="en-US" sz="2800" dirty="0" smtClean="0"/>
              <a:t> file created using FIspace Studio. </a:t>
            </a:r>
          </a:p>
          <a:p>
            <a:r>
              <a:rPr lang="en-US" sz="2800" dirty="0" err="1" smtClean="0"/>
              <a:t>JQuery</a:t>
            </a:r>
            <a:r>
              <a:rPr lang="en-US" sz="2800" dirty="0" smtClean="0"/>
              <a:t> JS Library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62495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Integrate Widgets?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After generating </a:t>
            </a:r>
            <a:r>
              <a:rPr lang="en-US" dirty="0" err="1" smtClean="0"/>
              <a:t>config.xml</a:t>
            </a:r>
            <a:r>
              <a:rPr lang="en-US" dirty="0" smtClean="0"/>
              <a:t> using FIspace Studio, create an HTML file like below to see if the user is authenticated.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034" y="2924944"/>
            <a:ext cx="8692966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75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Object</a:t>
            </a:r>
            <a:endParaRPr lang="en-US" b="1" dirty="0" smtClean="0"/>
          </a:p>
          <a:p>
            <a:r>
              <a:rPr lang="en-US" b="1" dirty="0" smtClean="0"/>
              <a:t>authenticated</a:t>
            </a:r>
            <a:r>
              <a:rPr lang="en-US" dirty="0" smtClean="0"/>
              <a:t> </a:t>
            </a:r>
            <a:r>
              <a:rPr lang="en-US" dirty="0"/>
              <a:t>- true if the user is authenticated</a:t>
            </a:r>
          </a:p>
          <a:p>
            <a:r>
              <a:rPr lang="en-US" b="1" dirty="0" smtClean="0"/>
              <a:t>token</a:t>
            </a:r>
            <a:r>
              <a:rPr lang="en-US" dirty="0" smtClean="0"/>
              <a:t> </a:t>
            </a:r>
            <a:r>
              <a:rPr lang="en-US" dirty="0"/>
              <a:t>- the base64 encoded token that can be sent in the Authorization header in requests to services</a:t>
            </a:r>
          </a:p>
          <a:p>
            <a:r>
              <a:rPr lang="en-US" b="1" dirty="0" err="1" smtClean="0"/>
              <a:t>tokenParsed</a:t>
            </a:r>
            <a:r>
              <a:rPr lang="en-US" dirty="0" smtClean="0"/>
              <a:t> </a:t>
            </a:r>
            <a:r>
              <a:rPr lang="en-US" dirty="0"/>
              <a:t>- the parsed token</a:t>
            </a:r>
          </a:p>
          <a:p>
            <a:r>
              <a:rPr lang="en-US" b="1" dirty="0" smtClean="0"/>
              <a:t>subject</a:t>
            </a:r>
            <a:r>
              <a:rPr lang="en-US" dirty="0" smtClean="0"/>
              <a:t> </a:t>
            </a:r>
            <a:r>
              <a:rPr lang="en-US" dirty="0"/>
              <a:t>- the user </a:t>
            </a:r>
            <a:r>
              <a:rPr lang="en-US" dirty="0" smtClean="0"/>
              <a:t>id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/>
              <a:t>Parsed </a:t>
            </a:r>
            <a:r>
              <a:rPr lang="en-US" b="1" dirty="0" smtClean="0"/>
              <a:t>Token</a:t>
            </a:r>
            <a:endParaRPr lang="es-ES_tradnl" b="1" dirty="0"/>
          </a:p>
          <a:p>
            <a:r>
              <a:rPr lang="en-US" dirty="0" smtClean="0"/>
              <a:t>name</a:t>
            </a:r>
            <a:endParaRPr lang="en-US" dirty="0"/>
          </a:p>
          <a:p>
            <a:r>
              <a:rPr lang="en-US" dirty="0" smtClean="0"/>
              <a:t>nickname </a:t>
            </a:r>
            <a:endParaRPr lang="en-US" dirty="0"/>
          </a:p>
          <a:p>
            <a:r>
              <a:rPr lang="en-US" dirty="0" err="1"/>
              <a:t>preferred_username</a:t>
            </a:r>
            <a:r>
              <a:rPr lang="en-US" dirty="0"/>
              <a:t> </a:t>
            </a:r>
          </a:p>
          <a:p>
            <a:r>
              <a:rPr lang="en-US" dirty="0" smtClean="0"/>
              <a:t>Profile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More information can be found at </a:t>
            </a:r>
            <a:r>
              <a:rPr lang="en-US" dirty="0">
                <a:hlinkClick r:id="rId2"/>
              </a:rPr>
              <a:t>https://bitbucket.org/fispace/core/wiki/Home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33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+mj-lt"/>
              </a:rPr>
              <a:t>SDK Resources</a:t>
            </a:r>
            <a:endParaRPr lang="en-US" sz="2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latin typeface="+mj-lt"/>
              </a:rPr>
              <a:t>FIspace </a:t>
            </a:r>
            <a:r>
              <a:rPr lang="en-US" sz="2400" b="1" dirty="0">
                <a:latin typeface="+mj-lt"/>
              </a:rPr>
              <a:t>SDK</a:t>
            </a:r>
          </a:p>
          <a:p>
            <a:pPr lvl="1"/>
            <a:r>
              <a:rPr lang="en-GB" sz="2400" dirty="0">
                <a:latin typeface="+mj-lt"/>
              </a:rPr>
              <a:t>Collection of plugins developed for the </a:t>
            </a:r>
            <a:r>
              <a:rPr lang="en-GB" sz="2400" dirty="0">
                <a:latin typeface="+mj-lt"/>
                <a:hlinkClick r:id="rId2"/>
              </a:rPr>
              <a:t>Eclipse</a:t>
            </a:r>
            <a:r>
              <a:rPr lang="en-GB" sz="2400" dirty="0">
                <a:latin typeface="+mj-lt"/>
              </a:rPr>
              <a:t> platform.</a:t>
            </a:r>
            <a:endParaRPr lang="en-US" sz="2400" dirty="0">
              <a:latin typeface="+mj-lt"/>
              <a:hlinkClick r:id=""/>
            </a:endParaRPr>
          </a:p>
          <a:p>
            <a:pPr lvl="1"/>
            <a:r>
              <a:rPr lang="en-US" sz="2400" dirty="0">
                <a:latin typeface="+mj-lt"/>
                <a:hlinkClick r:id=""/>
              </a:rPr>
              <a:t>http://37.131.251.110:8080/fispace-updatesite/</a:t>
            </a:r>
            <a:endParaRPr lang="en-US" sz="2400" dirty="0">
              <a:latin typeface="+mj-lt"/>
            </a:endParaRPr>
          </a:p>
          <a:p>
            <a:pPr lvl="1"/>
            <a:endParaRPr lang="en-US" sz="2400" dirty="0">
              <a:latin typeface="+mj-lt"/>
            </a:endParaRPr>
          </a:p>
          <a:p>
            <a:r>
              <a:rPr lang="en-US" sz="2400" b="1" dirty="0">
                <a:latin typeface="+mj-lt"/>
              </a:rPr>
              <a:t>FIspaceStudio Tool </a:t>
            </a:r>
          </a:p>
          <a:p>
            <a:pPr lvl="1"/>
            <a:r>
              <a:rPr lang="en-GB" sz="2400" dirty="0">
                <a:latin typeface="+mj-lt"/>
              </a:rPr>
              <a:t>The binary distribution of FIspace SDK.</a:t>
            </a:r>
          </a:p>
          <a:p>
            <a:pPr lvl="1"/>
            <a:r>
              <a:rPr lang="en-US" sz="2400" dirty="0">
                <a:latin typeface="+mj-lt"/>
                <a:hlinkClick r:id="rId3"/>
              </a:rPr>
              <a:t>http://37.131.251.110:8080/fispace-studio/</a:t>
            </a:r>
            <a:endParaRPr lang="en-US" sz="2400" dirty="0">
              <a:latin typeface="+mj-lt"/>
            </a:endParaRPr>
          </a:p>
          <a:p>
            <a:pPr lvl="1"/>
            <a:endParaRPr lang="en-US" sz="2400" dirty="0">
              <a:latin typeface="+mj-lt"/>
            </a:endParaRPr>
          </a:p>
          <a:p>
            <a:r>
              <a:rPr lang="en-US" sz="2400" b="1" dirty="0">
                <a:latin typeface="+mj-lt"/>
              </a:rPr>
              <a:t>User </a:t>
            </a:r>
            <a:r>
              <a:rPr lang="en-US" sz="2400" b="1" dirty="0" smtClean="0">
                <a:latin typeface="+mj-lt"/>
              </a:rPr>
              <a:t>Guides</a:t>
            </a:r>
            <a:endParaRPr lang="en-US" sz="2400" b="1" dirty="0">
              <a:latin typeface="+mj-lt"/>
            </a:endParaRPr>
          </a:p>
          <a:p>
            <a:pPr lvl="1"/>
            <a:r>
              <a:rPr lang="en-US" sz="2400" dirty="0">
                <a:latin typeface="+mj-lt"/>
                <a:hlinkClick r:id="rId4"/>
              </a:rPr>
              <a:t>https://bitbucket.org/fispace/apps/wiki/tutorial/getting-started/sdk-tutorial</a:t>
            </a:r>
            <a:endParaRPr lang="en-US" sz="2400" dirty="0">
              <a:latin typeface="+mj-lt"/>
            </a:endParaRPr>
          </a:p>
          <a:p>
            <a:pPr lvl="1"/>
            <a:r>
              <a:rPr lang="en-US" sz="2400" dirty="0">
                <a:latin typeface="+mj-lt"/>
                <a:hlinkClick r:id="rId5"/>
              </a:rPr>
              <a:t>https://bitbucket.org/fispace/apps/wiki/tutorial/getting-started/FIspaceStudio-tutorial</a:t>
            </a:r>
            <a:endParaRPr lang="en-US" sz="2400" dirty="0">
              <a:latin typeface="+mj-lt"/>
            </a:endParaRPr>
          </a:p>
          <a:p>
            <a:pPr lvl="1"/>
            <a:r>
              <a:rPr lang="en-US" sz="2400" dirty="0">
                <a:latin typeface="+mj-lt"/>
                <a:hlinkClick r:id="rId6"/>
              </a:rPr>
              <a:t>http://dev.fispace.eu/doc/wiki/sdk</a:t>
            </a:r>
            <a:endParaRPr lang="en-US" sz="2400" dirty="0">
              <a:latin typeface="+mj-lt"/>
            </a:endParaRPr>
          </a:p>
          <a:p>
            <a:endParaRPr lang="en-US" sz="24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40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err="1" smtClean="0"/>
              <a:t>That’s</a:t>
            </a:r>
            <a:r>
              <a:rPr lang="es-ES_tradnl" dirty="0" smtClean="0"/>
              <a:t> </a:t>
            </a:r>
            <a:r>
              <a:rPr lang="es-ES_tradnl" dirty="0" err="1" smtClean="0"/>
              <a:t>all</a:t>
            </a:r>
            <a:r>
              <a:rPr lang="es-ES_tradnl" smtClean="0"/>
              <a:t> folks!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_tradnl" dirty="0" err="1" smtClean="0"/>
              <a:t>Contributors</a:t>
            </a:r>
            <a:r>
              <a:rPr lang="es-ES_tradnl" dirty="0" smtClean="0"/>
              <a:t>:</a:t>
            </a:r>
          </a:p>
          <a:p>
            <a:r>
              <a:rPr lang="es-ES_tradnl" dirty="0" err="1"/>
              <a:t>Seyhun</a:t>
            </a:r>
            <a:r>
              <a:rPr lang="es-ES_tradnl" dirty="0"/>
              <a:t> Mehmet </a:t>
            </a:r>
            <a:r>
              <a:rPr lang="es-ES_tradnl" dirty="0" err="1"/>
              <a:t>Futaci</a:t>
            </a:r>
            <a:endParaRPr lang="es-ES_tradnl" dirty="0"/>
          </a:p>
          <a:p>
            <a:r>
              <a:rPr lang="es-ES_tradnl" dirty="0" smtClean="0"/>
              <a:t>Pablo Nuño</a:t>
            </a:r>
          </a:p>
          <a:p>
            <a:r>
              <a:rPr lang="es-ES_tradnl" dirty="0" smtClean="0"/>
              <a:t>Miryam Villegas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52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FIspace</a:t>
            </a:r>
            <a:r>
              <a:rPr lang="de-DE" dirty="0" smtClean="0"/>
              <a:t> </a:t>
            </a:r>
            <a:r>
              <a:rPr lang="de-DE" dirty="0"/>
              <a:t>Project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Tools </a:t>
            </a:r>
            <a:r>
              <a:rPr lang="de-D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offered</a:t>
            </a: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</a:t>
            </a: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</a:t>
            </a: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developement</a:t>
            </a: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</a:t>
            </a:r>
            <a:r>
              <a:rPr lang="de-D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FIspace</a:t>
            </a:r>
            <a:endParaRPr lang="de-DE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048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by now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3</a:t>
            </a:fld>
            <a:endParaRPr lang="en-US" dirty="0"/>
          </a:p>
        </p:txBody>
      </p:sp>
      <p:graphicFrame>
        <p:nvGraphicFramePr>
          <p:cNvPr id="8" name="7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870778"/>
              </p:ext>
            </p:extLst>
          </p:nvPr>
        </p:nvGraphicFramePr>
        <p:xfrm>
          <a:off x="457201" y="1124744"/>
          <a:ext cx="8077378" cy="4904684"/>
        </p:xfrm>
        <a:graphic>
          <a:graphicData uri="http://schemas.openxmlformats.org/drawingml/2006/table">
            <a:tbl>
              <a:tblPr bandRow="1">
                <a:tableStyleId>{B301B821-A1FF-4177-AEE7-76D212191A09}</a:tableStyleId>
              </a:tblPr>
              <a:tblGrid>
                <a:gridCol w="1907573"/>
                <a:gridCol w="6169805"/>
              </a:tblGrid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</a:rPr>
                        <a:t>FIspace </a:t>
                      </a:r>
                      <a:r>
                        <a:rPr lang="en-GB" sz="1050" b="0" u="none" strike="noStrike" dirty="0">
                          <a:effectLst/>
                        </a:rPr>
                        <a:t>Preferences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Especial dialog pages to indicate </a:t>
                      </a:r>
                      <a:r>
                        <a:rPr lang="en-GB" sz="1050" u="none" strike="noStrike">
                          <a:effectLst/>
                        </a:rPr>
                        <a:t>how </a:t>
                      </a:r>
                      <a:r>
                        <a:rPr lang="en-GB" sz="1050" u="none" strike="noStrike" smtClean="0">
                          <a:effectLst/>
                        </a:rPr>
                        <a:t>Fispace plugins are going </a:t>
                      </a:r>
                      <a:r>
                        <a:rPr lang="en-GB" sz="1050" u="none" strike="noStrike" dirty="0">
                          <a:effectLst/>
                        </a:rPr>
                        <a:t>to operate.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FIspace </a:t>
                      </a:r>
                      <a:r>
                        <a:rPr lang="en-GB" sz="1050" b="0" u="none" strike="noStrike" dirty="0">
                          <a:effectLst/>
                        </a:rPr>
                        <a:t>Perspectives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smtClean="0">
                          <a:effectLst/>
                        </a:rPr>
                        <a:t>FIspace (default) and Fispace</a:t>
                      </a:r>
                      <a:r>
                        <a:rPr lang="en-GB" sz="1050" u="none" strike="noStrike" baseline="0" smtClean="0">
                          <a:effectLst/>
                        </a:rPr>
                        <a:t> Graphics: </a:t>
                      </a:r>
                      <a:r>
                        <a:rPr lang="en-GB" sz="1050" u="none" strike="noStrike" smtClean="0">
                          <a:effectLst/>
                        </a:rPr>
                        <a:t>collection </a:t>
                      </a:r>
                      <a:r>
                        <a:rPr lang="en-GB" sz="1050" u="none" strike="noStrike" dirty="0">
                          <a:effectLst/>
                        </a:rPr>
                        <a:t>and arrangement of views, and its editor area.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FIspace Views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Set of views  provided with the FIspaceStudio.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22138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Project </a:t>
                      </a:r>
                      <a:r>
                        <a:rPr lang="en-GB" sz="1050" b="0" u="none" strike="noStrike" dirty="0">
                          <a:effectLst/>
                        </a:rPr>
                        <a:t>Wizard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 smtClean="0">
                          <a:effectLst/>
                        </a:rPr>
                        <a:t>Six archetypes </a:t>
                      </a:r>
                      <a:r>
                        <a:rPr lang="en-GB" sz="1050" u="none" strike="noStrike" dirty="0">
                          <a:effectLst/>
                        </a:rPr>
                        <a:t>have been defined to generate the different FIspace projects</a:t>
                      </a:r>
                      <a:r>
                        <a:rPr lang="en-GB" sz="1050" u="none" strike="noStrike" dirty="0" smtClean="0">
                          <a:effectLst/>
                        </a:rPr>
                        <a:t>. 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267583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Generate </a:t>
                      </a:r>
                      <a:r>
                        <a:rPr lang="en-GB" sz="1050" b="0" u="none" strike="noStrike">
                          <a:effectLst/>
                        </a:rPr>
                        <a:t>project </a:t>
                      </a:r>
                      <a:r>
                        <a:rPr lang="en-GB" sz="1050" b="0" u="none" strike="noStrike" smtClean="0">
                          <a:effectLst/>
                        </a:rPr>
                        <a:t>doc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Java doc generation by FIspace using maven capabilities in Eclipse.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25325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Using the AcsiEditor - BCO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ACSI editor is a web based tool used by BCM module of B2B component for the creation of business entities.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361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Using the </a:t>
                      </a:r>
                      <a:r>
                        <a:rPr lang="en-GB" sz="1050" b="0" u="none" strike="noStrike" dirty="0">
                          <a:effectLst/>
                        </a:rPr>
                        <a:t>ProtonEditor</a:t>
                      </a:r>
                      <a:r>
                        <a:rPr lang="en-GB" sz="1050" u="none" strike="noStrike" dirty="0">
                          <a:effectLst/>
                        </a:rPr>
                        <a:t> – EPM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Access to </a:t>
                      </a:r>
                      <a:r>
                        <a:rPr lang="en-GB" sz="1050" b="0" u="none" strike="noStrike" dirty="0">
                          <a:effectLst/>
                        </a:rPr>
                        <a:t>PROTON</a:t>
                      </a:r>
                      <a:r>
                        <a:rPr lang="en-GB" sz="1050" u="none" strike="noStrike" dirty="0">
                          <a:effectLst/>
                        </a:rPr>
                        <a:t>, a web-based tool used by EPM module of B2B component for the creation of partners and the corresponding events.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250789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Editor for the Widget Config.xml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Allows the user to define its app configuration properties in a friendly way.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398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u="none" strike="noStrike" dirty="0">
                          <a:effectLst/>
                        </a:rPr>
                        <a:t>SDI Connector </a:t>
                      </a:r>
                      <a:r>
                        <a:rPr lang="en-GB" sz="1050" u="none" strike="noStrike" dirty="0">
                          <a:effectLst/>
                        </a:rPr>
                        <a:t>with the SDI Rest Tool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Used to experiment with SDI module locally. This feature is provided with an eclipse view, allowing end-users to test different services in different machines, not </a:t>
                      </a:r>
                      <a:r>
                        <a:rPr lang="en-GB" sz="1050" u="none" strike="noStrike">
                          <a:effectLst/>
                        </a:rPr>
                        <a:t>only </a:t>
                      </a:r>
                      <a:r>
                        <a:rPr lang="en-GB" sz="1050" u="none" strike="noStrike" smtClean="0">
                          <a:effectLst/>
                        </a:rPr>
                        <a:t>on </a:t>
                      </a:r>
                      <a:r>
                        <a:rPr lang="en-GB" sz="1050" u="none" strike="noStrike" dirty="0">
                          <a:effectLst/>
                        </a:rPr>
                        <a:t>SDI connector plugin.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398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Publish and Subscribe Messages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It shows the capabilities of information transmission from different layers and systems through </a:t>
                      </a:r>
                      <a:r>
                        <a:rPr lang="en-GB" sz="1050" u="none" strike="noStrike" dirty="0" err="1" smtClean="0">
                          <a:effectLst/>
                        </a:rPr>
                        <a:t>RabbitMQ</a:t>
                      </a:r>
                      <a:r>
                        <a:rPr lang="en-GB" sz="1050" u="none" strike="noStrike" dirty="0" smtClean="0">
                          <a:effectLst/>
                        </a:rPr>
                        <a:t>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361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Logging Plugin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It enables users to </a:t>
                      </a:r>
                      <a:r>
                        <a:rPr lang="en-GB" sz="1050" u="none" strike="noStrike">
                          <a:effectLst/>
                        </a:rPr>
                        <a:t>store </a:t>
                      </a:r>
                      <a:r>
                        <a:rPr lang="en-GB" sz="1050" u="none" strike="noStrike" smtClean="0">
                          <a:effectLst/>
                        </a:rPr>
                        <a:t>(in</a:t>
                      </a:r>
                      <a:r>
                        <a:rPr lang="en-GB" sz="1050" u="none" strike="noStrike" baseline="0" smtClean="0">
                          <a:effectLst/>
                        </a:rPr>
                        <a:t> a dedicated server</a:t>
                      </a:r>
                      <a:r>
                        <a:rPr lang="en-GB" sz="1050" u="none" strike="noStrike" smtClean="0">
                          <a:effectLst/>
                        </a:rPr>
                        <a:t>), </a:t>
                      </a:r>
                      <a:r>
                        <a:rPr lang="en-GB" sz="1050" u="none" strike="noStrike" dirty="0">
                          <a:effectLst/>
                        </a:rPr>
                        <a:t>and classify the logs generated by FIspace apps in order to make easy the app development process.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Transforming File Formats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Several standard/widely-used </a:t>
                      </a:r>
                      <a:r>
                        <a:rPr lang="en-GB" sz="1050" b="0" u="none" strike="noStrike" dirty="0">
                          <a:effectLst/>
                        </a:rPr>
                        <a:t>data formats </a:t>
                      </a:r>
                      <a:r>
                        <a:rPr lang="en-GB" sz="1050" u="none" strike="noStrike" dirty="0">
                          <a:effectLst/>
                        </a:rPr>
                        <a:t>can be interchanged by means of this plugin.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REST client applications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Wizard for generating REST clients for the application developers in an easy way.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SOAP client applications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SOAP clients can be generated in an automatic and transparent way for the end user.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361275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FIspace </a:t>
                      </a:r>
                      <a:r>
                        <a:rPr lang="en-GB" sz="1050" b="0" u="none" strike="noStrike" dirty="0">
                          <a:effectLst/>
                        </a:rPr>
                        <a:t>Graphics View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Its purpose is to include a graphical way for the most important FIspace plugins (such as REST/SOAP clients, Publisher/Consumer facilities, </a:t>
                      </a:r>
                      <a:r>
                        <a:rPr lang="en-GB" sz="1050" u="none" strike="noStrike" dirty="0" smtClean="0">
                          <a:effectLst/>
                        </a:rPr>
                        <a:t> the Format Transformer, and widget management).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b="0" u="none" strike="noStrike" dirty="0" err="1" smtClean="0">
                          <a:effectLst/>
                        </a:rPr>
                        <a:t>MySketches</a:t>
                      </a:r>
                      <a:r>
                        <a:rPr lang="en-GB" sz="1050" u="none" strike="noStrike" dirty="0" smtClean="0">
                          <a:effectLst/>
                        </a:rPr>
                        <a:t> </a:t>
                      </a:r>
                      <a:r>
                        <a:rPr lang="en-GB" sz="1050" u="none" strike="noStrike" dirty="0">
                          <a:effectLst/>
                        </a:rPr>
                        <a:t>plugin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effectLst/>
                        </a:rPr>
                        <a:t>Useful for drawing images,  diagrams or do annotations.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Uploader plugin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 validating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uploading widgets to </a:t>
                      </a:r>
                      <a:r>
                        <a:rPr lang="en-US" sz="105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FIspace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platform. Also widget status can be retrieved.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Capability model management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 capability model for Fispace can be managed</a:t>
                      </a:r>
                      <a:r>
                        <a:rPr lang="es-ES_tradnl" sz="105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with this plugin.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OAuth client management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_tradnl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Creation, modification,</a:t>
                      </a:r>
                      <a:r>
                        <a:rPr lang="es-ES_tradnl" sz="105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deletion of Oauth clients by the user.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  <a:tr h="18463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Business process uploader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Wizard for helping the user to config the proper files, and</a:t>
                      </a:r>
                      <a:r>
                        <a:rPr lang="en-US" sz="105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 business process 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uploader to </a:t>
                      </a:r>
                      <a:r>
                        <a:rPr lang="en-US" sz="1050" b="0" i="0" u="none" strike="noStrike" baseline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FIspace</a:t>
                      </a:r>
                      <a:r>
                        <a:rPr lang="en-US" sz="105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platform.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85" marR="8285" marT="8285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03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Selecting</a:t>
            </a:r>
            <a:r>
              <a:rPr lang="es-ES_tradnl" baseline="0" smtClean="0"/>
              <a:t> your own architecture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53068"/>
            <a:ext cx="2314600" cy="2175932"/>
          </a:xfrm>
        </p:spPr>
        <p:txBody>
          <a:bodyPr/>
          <a:lstStyle/>
          <a:p>
            <a:r>
              <a:rPr lang="es-ES_tradnl" smtClean="0">
                <a:latin typeface="Arial Black" panose="020B0A04020102020204" pitchFamily="34" charset="0"/>
              </a:rPr>
              <a:t>Widget</a:t>
            </a: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>
              <a:latin typeface="Broadway" panose="04040905080B02020502" pitchFamily="82" charset="0"/>
            </a:endParaRPr>
          </a:p>
          <a:p>
            <a:endParaRPr lang="es-ES_tradnl">
              <a:latin typeface="Broadway" panose="04040905080B02020502" pitchFamily="82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581" y="159913"/>
            <a:ext cx="936104" cy="744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889" y="116632"/>
            <a:ext cx="1417411" cy="907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2 Marcador de contenido"/>
          <p:cNvSpPr txBox="1">
            <a:spLocks/>
          </p:cNvSpPr>
          <p:nvPr/>
        </p:nvSpPr>
        <p:spPr>
          <a:xfrm>
            <a:off x="457200" y="3557862"/>
            <a:ext cx="2314600" cy="23841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mtClean="0">
                <a:latin typeface="Arial Black" panose="020B0A04020102020204" pitchFamily="34" charset="0"/>
              </a:rPr>
              <a:t>Compact</a:t>
            </a: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>
              <a:latin typeface="Broadway" panose="04040905080B02020502" pitchFamily="82" charset="0"/>
            </a:endParaRPr>
          </a:p>
        </p:txBody>
      </p:sp>
      <p:sp>
        <p:nvSpPr>
          <p:cNvPr id="8" name="2 Marcador de contenido"/>
          <p:cNvSpPr txBox="1">
            <a:spLocks/>
          </p:cNvSpPr>
          <p:nvPr/>
        </p:nvSpPr>
        <p:spPr>
          <a:xfrm>
            <a:off x="4885858" y="1264476"/>
            <a:ext cx="3780442" cy="4396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_tradnl" smtClean="0">
                <a:latin typeface="Arial Black" panose="020B0A04020102020204" pitchFamily="34" charset="0"/>
              </a:rPr>
              <a:t>Decoupled</a:t>
            </a: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 smtClean="0">
              <a:latin typeface="Broadway" panose="04040905080B02020502" pitchFamily="82" charset="0"/>
            </a:endParaRPr>
          </a:p>
          <a:p>
            <a:endParaRPr lang="es-ES_tradnl">
              <a:latin typeface="Broadway" panose="04040905080B02020502" pitchFamily="82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6107" y="2039176"/>
            <a:ext cx="1004590" cy="91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361" y="1893097"/>
            <a:ext cx="1004590" cy="91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730" y="4290189"/>
            <a:ext cx="1004590" cy="91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071069"/>
            <a:ext cx="938041" cy="921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Más"/>
          <p:cNvSpPr/>
          <p:nvPr/>
        </p:nvSpPr>
        <p:spPr>
          <a:xfrm>
            <a:off x="6565580" y="2252086"/>
            <a:ext cx="576064" cy="559104"/>
          </a:xfrm>
          <a:prstGeom prst="mathPlus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71927">
            <a:off x="1575826" y="5042677"/>
            <a:ext cx="1159807" cy="671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68" y="2415349"/>
            <a:ext cx="476292" cy="56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941" y="2992566"/>
            <a:ext cx="682488" cy="29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4342">
            <a:off x="5297961" y="3047099"/>
            <a:ext cx="476292" cy="56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94342">
            <a:off x="4889834" y="3624316"/>
            <a:ext cx="682488" cy="290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Nube"/>
          <p:cNvSpPr/>
          <p:nvPr/>
        </p:nvSpPr>
        <p:spPr>
          <a:xfrm>
            <a:off x="7030450" y="3739882"/>
            <a:ext cx="1504129" cy="1010035"/>
          </a:xfrm>
          <a:prstGeom prst="clou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524" y="4022765"/>
            <a:ext cx="924293" cy="40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9 Conector recto de flecha"/>
          <p:cNvCxnSpPr/>
          <p:nvPr/>
        </p:nvCxnSpPr>
        <p:spPr>
          <a:xfrm>
            <a:off x="7846670" y="2992566"/>
            <a:ext cx="0" cy="680662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flipV="1">
            <a:off x="8028384" y="2992566"/>
            <a:ext cx="0" cy="680662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4</a:t>
            </a:fld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72920"/>
            <a:ext cx="460251" cy="36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016" y="1836583"/>
            <a:ext cx="460251" cy="36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257" y="4107061"/>
            <a:ext cx="460251" cy="366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8 Flecha derecha"/>
          <p:cNvSpPr/>
          <p:nvPr/>
        </p:nvSpPr>
        <p:spPr>
          <a:xfrm rot="18753661">
            <a:off x="5315773" y="4705200"/>
            <a:ext cx="972897" cy="70207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1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 redondeado"/>
          <p:cNvSpPr/>
          <p:nvPr/>
        </p:nvSpPr>
        <p:spPr>
          <a:xfrm>
            <a:off x="1115616" y="4005064"/>
            <a:ext cx="6480720" cy="194421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b"/>
          <a:lstStyle/>
          <a:p>
            <a:pPr algn="ctr"/>
            <a:r>
              <a:rPr lang="en-US" dirty="0" smtClean="0"/>
              <a:t>FISPACE</a:t>
            </a:r>
            <a:endParaRPr lang="en-US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4427984" y="4140079"/>
            <a:ext cx="2592288" cy="120613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err="1" smtClean="0"/>
              <a:t>FIspace</a:t>
            </a:r>
            <a:r>
              <a:rPr lang="en-US" dirty="0" smtClean="0"/>
              <a:t>-Frontend</a:t>
            </a:r>
            <a:endParaRPr lang="en-U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architecture – Widget + Backend</a:t>
            </a:r>
            <a:endParaRPr lang="en-US" dirty="0"/>
          </a:p>
        </p:txBody>
      </p:sp>
      <p:sp>
        <p:nvSpPr>
          <p:cNvPr id="6" name="5 Rectángulo"/>
          <p:cNvSpPr/>
          <p:nvPr/>
        </p:nvSpPr>
        <p:spPr>
          <a:xfrm>
            <a:off x="3271072" y="1412776"/>
            <a:ext cx="2480371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APP </a:t>
            </a:r>
          </a:p>
          <a:p>
            <a:pPr algn="ctr"/>
            <a:r>
              <a:rPr lang="en-US" dirty="0" smtClean="0"/>
              <a:t>BACKEND</a:t>
            </a:r>
            <a:endParaRPr lang="en-US" dirty="0"/>
          </a:p>
        </p:txBody>
      </p:sp>
      <p:sp>
        <p:nvSpPr>
          <p:cNvPr id="7" name="6 Rectángulo"/>
          <p:cNvSpPr/>
          <p:nvPr/>
        </p:nvSpPr>
        <p:spPr>
          <a:xfrm>
            <a:off x="5040052" y="4212087"/>
            <a:ext cx="1368152" cy="64807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 FRONTEND</a:t>
            </a:r>
            <a:endParaRPr lang="en-US" dirty="0"/>
          </a:p>
        </p:txBody>
      </p:sp>
      <p:cxnSp>
        <p:nvCxnSpPr>
          <p:cNvPr id="14" name="13 Conector recto de flecha"/>
          <p:cNvCxnSpPr>
            <a:stCxn id="15" idx="3"/>
            <a:endCxn id="20" idx="0"/>
          </p:cNvCxnSpPr>
          <p:nvPr/>
        </p:nvCxnSpPr>
        <p:spPr>
          <a:xfrm rot="5400000">
            <a:off x="2833203" y="2747542"/>
            <a:ext cx="1052103" cy="958884"/>
          </a:xfrm>
          <a:prstGeom prst="bent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15" idx="5"/>
            <a:endCxn id="7" idx="0"/>
          </p:cNvCxnSpPr>
          <p:nvPr/>
        </p:nvCxnSpPr>
        <p:spPr>
          <a:xfrm rot="16200000" flipH="1">
            <a:off x="4698397" y="3186356"/>
            <a:ext cx="1511154" cy="540308"/>
          </a:xfrm>
          <a:prstGeom prst="bentConnector3">
            <a:avLst>
              <a:gd name="adj1" fmla="val 50000"/>
            </a:avLst>
          </a:prstGeom>
          <a:ln>
            <a:headEnd type="arrow"/>
            <a:tailEnd type="non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5" name="14 Elipse"/>
          <p:cNvSpPr/>
          <p:nvPr/>
        </p:nvSpPr>
        <p:spPr>
          <a:xfrm>
            <a:off x="3560112" y="2024844"/>
            <a:ext cx="1902292" cy="79208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REST </a:t>
            </a:r>
          </a:p>
          <a:p>
            <a:pPr algn="ctr"/>
            <a:r>
              <a:rPr lang="en-US" sz="1600" dirty="0" smtClean="0"/>
              <a:t>+ </a:t>
            </a:r>
            <a:endParaRPr lang="en-US" sz="1600" dirty="0"/>
          </a:p>
          <a:p>
            <a:pPr algn="ctr"/>
            <a:r>
              <a:rPr lang="en-US" sz="1600" b="1" dirty="0" smtClean="0"/>
              <a:t>CORS</a:t>
            </a:r>
            <a:endParaRPr lang="en-US" sz="1600" b="1" dirty="0"/>
          </a:p>
        </p:txBody>
      </p:sp>
      <p:sp>
        <p:nvSpPr>
          <p:cNvPr id="20" name="19 Elipse"/>
          <p:cNvSpPr/>
          <p:nvPr/>
        </p:nvSpPr>
        <p:spPr>
          <a:xfrm>
            <a:off x="2123728" y="3753036"/>
            <a:ext cx="151216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2324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Uploading to FIspace Store 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smtClean="0"/>
              <a:t>Only </a:t>
            </a:r>
          </a:p>
          <a:p>
            <a:endParaRPr lang="es-ES_tradnl"/>
          </a:p>
          <a:p>
            <a:r>
              <a:rPr lang="es-ES_tradnl" smtClean="0"/>
              <a:t>First: (validate &amp; generate .wgt)</a:t>
            </a:r>
          </a:p>
          <a:p>
            <a:endParaRPr lang="es-ES_tradnl" smtClean="0"/>
          </a:p>
          <a:p>
            <a:r>
              <a:rPr lang="es-ES_tradnl" smtClean="0"/>
              <a:t>Second: (deploy &amp; upload app)</a:t>
            </a:r>
            <a:endParaRPr lang="en-US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7972"/>
            <a:ext cx="864096" cy="79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6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039" y="2132856"/>
            <a:ext cx="2942377" cy="876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573016"/>
            <a:ext cx="1669597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7584"/>
            <a:ext cx="1440160" cy="559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170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+mj-lt"/>
              </a:rPr>
              <a:t>SDK plugins: Capability management</a:t>
            </a:r>
            <a:endParaRPr lang="en-US" sz="2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768220"/>
          </a:xfrm>
        </p:spPr>
        <p:txBody>
          <a:bodyPr>
            <a:normAutofit/>
          </a:bodyPr>
          <a:lstStyle/>
          <a:p>
            <a:pPr rtl="0" eaLnBrk="1" latinLnBrk="0" hangingPunct="1"/>
            <a:endParaRPr lang="en-US" sz="2400" b="1" dirty="0" smtClean="0">
              <a:latin typeface="+mj-lt"/>
            </a:endParaRPr>
          </a:p>
          <a:p>
            <a:pPr lvl="1"/>
            <a:endParaRPr lang="en-US" sz="2400" b="1" dirty="0">
              <a:latin typeface="+mj-lt"/>
            </a:endParaRPr>
          </a:p>
          <a:p>
            <a:pPr lvl="1"/>
            <a:endParaRPr lang="en-US" sz="2400" b="1" dirty="0">
              <a:latin typeface="+mj-lt"/>
            </a:endParaRPr>
          </a:p>
          <a:p>
            <a:pPr lvl="1"/>
            <a:endParaRPr lang="en-US" sz="2400" i="1" dirty="0" smtClean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7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2736"/>
            <a:ext cx="6480720" cy="499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430176"/>
            <a:ext cx="2347196" cy="224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681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+mj-lt"/>
              </a:rPr>
              <a:t>Development environment: </a:t>
            </a:r>
            <a:r>
              <a:rPr lang="en-US" sz="2400" dirty="0" smtClean="0"/>
              <a:t>libs connecting </a:t>
            </a:r>
            <a:r>
              <a:rPr lang="en-US" sz="2400" dirty="0" err="1" smtClean="0"/>
              <a:t>FIspace</a:t>
            </a:r>
            <a:endParaRPr lang="en-US" sz="2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552196"/>
          </a:xfrm>
        </p:spPr>
        <p:txBody>
          <a:bodyPr>
            <a:normAutofit/>
          </a:bodyPr>
          <a:lstStyle/>
          <a:p>
            <a:pPr lvl="1"/>
            <a:endParaRPr lang="en-US" sz="2400" b="1" dirty="0">
              <a:latin typeface="+mj-lt"/>
            </a:endParaRPr>
          </a:p>
          <a:p>
            <a:pPr lvl="1"/>
            <a:endParaRPr lang="en-US" sz="2400" b="1" dirty="0">
              <a:latin typeface="+mj-lt"/>
            </a:endParaRPr>
          </a:p>
          <a:p>
            <a:pPr lvl="1"/>
            <a:endParaRPr lang="en-US" sz="2400" i="1" dirty="0" smtClean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8</a:t>
            </a:fld>
            <a:endParaRPr lang="en-US" dirty="0"/>
          </a:p>
        </p:txBody>
      </p:sp>
      <p:pic>
        <p:nvPicPr>
          <p:cNvPr id="6" name="3 Imag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772816"/>
            <a:ext cx="5114250" cy="44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19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+mj-lt"/>
              </a:rPr>
              <a:t>Development environment: </a:t>
            </a:r>
            <a:r>
              <a:rPr lang="en-US" sz="2400" smtClean="0"/>
              <a:t>libs … (schedule)</a:t>
            </a:r>
            <a:endParaRPr lang="en-US" sz="2400" dirty="0">
              <a:latin typeface="+mj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8"/>
            <a:ext cx="8229600" cy="4552196"/>
          </a:xfrm>
        </p:spPr>
        <p:txBody>
          <a:bodyPr>
            <a:normAutofit/>
          </a:bodyPr>
          <a:lstStyle/>
          <a:p>
            <a:pPr lvl="1"/>
            <a:endParaRPr lang="en-US" sz="2400" b="1" dirty="0">
              <a:latin typeface="+mj-lt"/>
            </a:endParaRPr>
          </a:p>
          <a:p>
            <a:pPr lvl="1"/>
            <a:endParaRPr lang="en-US" sz="2400" b="1" dirty="0">
              <a:latin typeface="+mj-lt"/>
            </a:endParaRPr>
          </a:p>
          <a:p>
            <a:pPr lvl="1"/>
            <a:endParaRPr lang="en-US" sz="2400" i="1" dirty="0" smtClean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9</a:t>
            </a:fld>
            <a:endParaRPr lang="en-US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652095"/>
              </p:ext>
            </p:extLst>
          </p:nvPr>
        </p:nvGraphicFramePr>
        <p:xfrm>
          <a:off x="755576" y="1556794"/>
          <a:ext cx="7416824" cy="2194528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350232"/>
                <a:gridCol w="2435714"/>
                <a:gridCol w="1527995"/>
                <a:gridCol w="2102883"/>
              </a:tblGrid>
              <a:tr h="48005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Connector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Services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>
                          <a:effectLst/>
                        </a:rPr>
                        <a:t>Status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Availability (*)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28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JavaScript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</a:rPr>
                        <a:t>CRUD over Capability Model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Not published yet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8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PHP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CRUD over Capability Model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Not published yet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8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C#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CRUD over Capability Model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Testing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April 2015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8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Python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CRUD over Capability Model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To be implemented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April 2015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2895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(*)  Pending to include the USE </a:t>
                      </a:r>
                      <a:r>
                        <a:rPr lang="en-US" sz="1100" u="none" strike="noStrike" dirty="0" smtClean="0">
                          <a:effectLst/>
                        </a:rPr>
                        <a:t>operation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368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Ispace-Software_Project_Management_Planning-v0.1-20140508-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FIspace-Software_Project_Management_Planning-v0.1-20140508-00</Template>
  <TotalTime>1</TotalTime>
  <Words>832</Words>
  <Application>Microsoft Macintosh PowerPoint</Application>
  <PresentationFormat>On-screen Show (4:3)</PresentationFormat>
  <Paragraphs>159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FIspace-Software_Project_Management_Planning-v0.1-20140508-00</vt:lpstr>
      <vt:lpstr> NetFutures- FIspace Tools offered to support development in Fispace NetFutures 2015 FIspace project</vt:lpstr>
      <vt:lpstr>FIspace Project</vt:lpstr>
      <vt:lpstr>Features by now</vt:lpstr>
      <vt:lpstr>Selecting your own architecture</vt:lpstr>
      <vt:lpstr>Application architecture – Widget + Backend</vt:lpstr>
      <vt:lpstr>Uploading to FIspace Store </vt:lpstr>
      <vt:lpstr>SDK plugins: Capability management</vt:lpstr>
      <vt:lpstr>Development environment: libs connecting FIspace</vt:lpstr>
      <vt:lpstr>Development environment: libs … (schedule)</vt:lpstr>
      <vt:lpstr>How to Integrate Widgets? Pre-requisites… </vt:lpstr>
      <vt:lpstr>How to Integrate Widgets?</vt:lpstr>
      <vt:lpstr>Properties</vt:lpstr>
      <vt:lpstr>SDK Resources</vt:lpstr>
      <vt:lpstr>That’s all folks!</vt:lpstr>
    </vt:vector>
  </TitlesOfParts>
  <Company>Atos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FIspace Project</dc:title>
  <dc:creator>Rahma Rodriguez, Said;javier.hitadosimarro@atos.net</dc:creator>
  <cp:keywords>FIspace</cp:keywords>
  <cp:lastModifiedBy>zbodi</cp:lastModifiedBy>
  <cp:revision>304</cp:revision>
  <dcterms:created xsi:type="dcterms:W3CDTF">2014-05-08T16:06:22Z</dcterms:created>
  <dcterms:modified xsi:type="dcterms:W3CDTF">2015-04-08T14:25:15Z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ct">
    <vt:lpwstr>FIspace</vt:lpwstr>
  </property>
  <property fmtid="{D5CDD505-2E9C-101B-9397-08002B2CF9AE}" pid="3" name="_AdHocReviewCycleID">
    <vt:i4>-1928949843</vt:i4>
  </property>
  <property fmtid="{D5CDD505-2E9C-101B-9397-08002B2CF9AE}" pid="4" name="_NewReviewCycle">
    <vt:lpwstr/>
  </property>
  <property fmtid="{D5CDD505-2E9C-101B-9397-08002B2CF9AE}" pid="5" name="_EmailSubject">
    <vt:lpwstr>NetFutures presentations</vt:lpwstr>
  </property>
  <property fmtid="{D5CDD505-2E9C-101B-9397-08002B2CF9AE}" pid="6" name="_AuthorEmail">
    <vt:lpwstr>javier.romero@atos.net</vt:lpwstr>
  </property>
  <property fmtid="{D5CDD505-2E9C-101B-9397-08002B2CF9AE}" pid="7" name="_AuthorEmailDisplayName">
    <vt:lpwstr>Romero Negrin, Javier</vt:lpwstr>
  </property>
</Properties>
</file>