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349" r:id="rId2"/>
    <p:sldId id="352" r:id="rId3"/>
    <p:sldId id="328" r:id="rId4"/>
    <p:sldId id="329" r:id="rId5"/>
    <p:sldId id="330" r:id="rId6"/>
    <p:sldId id="331" r:id="rId7"/>
    <p:sldId id="333" r:id="rId8"/>
    <p:sldId id="334" r:id="rId9"/>
    <p:sldId id="293" r:id="rId10"/>
    <p:sldId id="294" r:id="rId11"/>
    <p:sldId id="295" r:id="rId12"/>
    <p:sldId id="296" r:id="rId13"/>
    <p:sldId id="302" r:id="rId14"/>
    <p:sldId id="303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unnar Große Hovest" initials="GGH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85166" autoAdjust="0"/>
  </p:normalViewPr>
  <p:slideViewPr>
    <p:cSldViewPr snapToObjects="1">
      <p:cViewPr>
        <p:scale>
          <a:sx n="75" d="100"/>
          <a:sy n="75" d="100"/>
        </p:scale>
        <p:origin x="-1560" y="-144"/>
      </p:cViewPr>
      <p:guideLst>
        <p:guide orient="horz" pos="79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commentAuthors" Target="commentAuthors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DAAA78-E785-44B6-AE65-E7B9048B844C}" type="datetimeFigureOut">
              <a:rPr lang="en-GB" smtClean="0"/>
              <a:pPr/>
              <a:t>08/04/15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BF071-7576-40B2-BE8C-81BE515D7A6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59301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4BF071-7576-40B2-BE8C-81BE515D7A6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76988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4BF071-7576-40B2-BE8C-81BE515D7A6B}" type="slidenum">
              <a:rPr lang="en-GB" smtClean="0"/>
              <a:pPr/>
              <a:t>9</a:t>
            </a:fld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-7280" y="248"/>
            <a:ext cx="9158560" cy="6858000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0218" y="-760301"/>
            <a:ext cx="5919787" cy="573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GB" noProof="0" smtClean="0"/>
              <a:pPr/>
              <a:t>08/04/15</a:t>
            </a:fld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123" y="5595560"/>
            <a:ext cx="3316287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3501008"/>
            <a:ext cx="4827136" cy="1944216"/>
          </a:xfrm>
        </p:spPr>
        <p:txBody>
          <a:bodyPr>
            <a:noAutofit/>
          </a:bodyPr>
          <a:lstStyle>
            <a:lvl1pPr algn="l">
              <a:defRPr sz="2900" b="1"/>
            </a:lvl1pPr>
          </a:lstStyle>
          <a:p>
            <a:r>
              <a:rPr lang="es-ES" noProof="0" smtClean="0"/>
              <a:t>Haga clic para modificar el estilo de título del patrón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91069" y="4869160"/>
            <a:ext cx="3195731" cy="1126234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1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noProof="0" smtClean="0"/>
              <a:t>Haga clic para modificar el estilo de subtítulo del patrón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2834" y="242352"/>
            <a:ext cx="6941745" cy="661644"/>
          </a:xfrm>
        </p:spPr>
        <p:txBody>
          <a:bodyPr>
            <a:noAutofit/>
          </a:bodyPr>
          <a:lstStyle>
            <a:lvl1pPr algn="l">
              <a:defRPr sz="2800" b="0"/>
            </a:lvl1pPr>
          </a:lstStyle>
          <a:p>
            <a:r>
              <a:rPr lang="es-ES" noProof="0" smtClean="0"/>
              <a:t>Haga clic para modificar el estilo de título del patrón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GB" noProof="0" smtClean="0"/>
              <a:pPr/>
              <a:t>08/04/15</a:t>
            </a:fld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7528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n-GB" noProof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GB" noProof="0" smtClean="0"/>
              <a:pPr/>
              <a:t>08/04/15</a:t>
            </a:fld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92834" y="242352"/>
            <a:ext cx="6941745" cy="661644"/>
          </a:xfrm>
        </p:spPr>
        <p:txBody>
          <a:bodyPr>
            <a:noAutofit/>
          </a:bodyPr>
          <a:lstStyle>
            <a:lvl1pPr algn="l">
              <a:defRPr sz="2800" b="0"/>
            </a:lvl1pPr>
          </a:lstStyle>
          <a:p>
            <a:r>
              <a:rPr lang="es-ES" noProof="0" smtClean="0"/>
              <a:t>Haga clic para modificar el estilo de título del patrón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noProof="0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08522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68760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noProof="0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08522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n-GB" noProof="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GB" noProof="0" smtClean="0"/>
              <a:pPr/>
              <a:t>08/04/15</a:t>
            </a:fld>
            <a:endParaRPr lang="en-GB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592834" y="242352"/>
            <a:ext cx="6941745" cy="661644"/>
          </a:xfrm>
        </p:spPr>
        <p:txBody>
          <a:bodyPr>
            <a:noAutofit/>
          </a:bodyPr>
          <a:lstStyle>
            <a:lvl1pPr algn="l">
              <a:defRPr sz="2800" b="0"/>
            </a:lvl1pPr>
          </a:lstStyle>
          <a:p>
            <a:r>
              <a:rPr lang="es-ES" noProof="0" smtClean="0"/>
              <a:t>Haga clic para modificar el estilo de título del patrón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GB" noProof="0" smtClean="0"/>
              <a:pPr/>
              <a:t>08/04/15</a:t>
            </a:fld>
            <a:endParaRPr lang="en-GB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92834" y="242352"/>
            <a:ext cx="6941745" cy="661644"/>
          </a:xfrm>
        </p:spPr>
        <p:txBody>
          <a:bodyPr>
            <a:noAutofit/>
          </a:bodyPr>
          <a:lstStyle>
            <a:lvl1pPr algn="l">
              <a:defRPr sz="2800" b="0"/>
            </a:lvl1pPr>
          </a:lstStyle>
          <a:p>
            <a:r>
              <a:rPr lang="es-ES" noProof="0" smtClean="0"/>
              <a:t>Haga clic para modificar el estilo de título del patrón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GB" noProof="0" smtClean="0"/>
              <a:pPr/>
              <a:t>08/04/15</a:t>
            </a:fld>
            <a:endParaRPr lang="en-GB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png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94317-B68E-2848-973F-665EB0157B76}" type="datetimeFigureOut">
              <a:rPr lang="en-GB" noProof="0" smtClean="0"/>
              <a:pPr/>
              <a:t>08/04/15</a:t>
            </a:fld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52000" y="6356350"/>
            <a:ext cx="213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24200" y="6356350"/>
            <a:ext cx="289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6D875-7657-4D45-A526-A1588F6C5E7B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234" y="6056791"/>
            <a:ext cx="2300356" cy="65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414"/>
            <a:ext cx="8229600" cy="4857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n-GB" noProof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eg"/><Relationship Id="rId3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fispace-user-mgmt@fispace.eu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323528" y="3501008"/>
            <a:ext cx="6048672" cy="1944216"/>
          </a:xfrm>
        </p:spPr>
        <p:txBody>
          <a:bodyPr/>
          <a:lstStyle/>
          <a:p>
            <a:r>
              <a:rPr lang="de-DE" sz="32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FIspace</a:t>
            </a:r>
            <a:r>
              <a:rPr lang="de-DE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Security Components</a:t>
            </a:r>
            <a:br>
              <a:rPr lang="de-DE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_tradnl" dirty="0" err="1" smtClean="0"/>
              <a:t>NetFutures</a:t>
            </a:r>
            <a:r>
              <a:rPr lang="es-ES_tradnl" dirty="0" smtClean="0"/>
              <a:t> </a:t>
            </a:r>
            <a:r>
              <a:rPr lang="es-ES_tradnl" dirty="0" smtClean="0"/>
              <a:t>2015</a:t>
            </a:r>
            <a:br>
              <a:rPr lang="es-ES_tradnl" dirty="0" smtClean="0"/>
            </a:br>
            <a:r>
              <a:rPr lang="es-ES_tradnl" dirty="0" err="1" smtClean="0"/>
              <a:t>FIspace</a:t>
            </a:r>
            <a:r>
              <a:rPr lang="es-ES_tradnl" dirty="0" smtClean="0"/>
              <a:t> </a:t>
            </a:r>
            <a:r>
              <a:rPr lang="es-ES_tradnl" dirty="0" err="1" smtClean="0"/>
              <a:t>project</a:t>
            </a:r>
            <a:endParaRPr lang="en-U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220072" y="4725144"/>
            <a:ext cx="3401411" cy="1656184"/>
          </a:xfrm>
        </p:spPr>
        <p:txBody>
          <a:bodyPr>
            <a:normAutofit fontScale="85000" lnSpcReduction="10000"/>
          </a:bodyPr>
          <a:lstStyle/>
          <a:p>
            <a:r>
              <a:rPr lang="es-ES_tradnl" dirty="0" smtClean="0"/>
              <a:t>Javier Romero Negrín</a:t>
            </a:r>
          </a:p>
          <a:p>
            <a:r>
              <a:rPr lang="es-ES_tradnl" dirty="0" smtClean="0"/>
              <a:t>Javier Hitado Simarro</a:t>
            </a:r>
          </a:p>
          <a:p>
            <a:r>
              <a:rPr lang="es-ES_tradnl" dirty="0" smtClean="0"/>
              <a:t>ATOS</a:t>
            </a:r>
          </a:p>
          <a:p>
            <a:endParaRPr lang="es-ES_tradnl" dirty="0"/>
          </a:p>
          <a:p>
            <a:r>
              <a:rPr lang="es-ES_tradnl" dirty="0" err="1" smtClean="0"/>
              <a:t>Serdar</a:t>
            </a:r>
            <a:r>
              <a:rPr lang="es-ES_tradnl" dirty="0" smtClean="0"/>
              <a:t> </a:t>
            </a:r>
            <a:r>
              <a:rPr lang="es-ES_tradnl" dirty="0" err="1" smtClean="0"/>
              <a:t>Arslan</a:t>
            </a:r>
            <a:endParaRPr lang="es-ES_tradnl" dirty="0" smtClean="0"/>
          </a:p>
          <a:p>
            <a:r>
              <a:rPr lang="es-ES_tradnl" dirty="0" err="1" smtClean="0"/>
              <a:t>KoçSistem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78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/>
              <a:t>FIspace</a:t>
            </a:r>
            <a:r>
              <a:rPr lang="es-ES_tradnl" dirty="0" smtClean="0"/>
              <a:t> </a:t>
            </a:r>
            <a:r>
              <a:rPr lang="en-US" dirty="0" smtClean="0"/>
              <a:t>Frontend</a:t>
            </a:r>
            <a:r>
              <a:rPr lang="es-ES_tradnl" dirty="0" smtClean="0"/>
              <a:t> </a:t>
            </a:r>
            <a:r>
              <a:rPr lang="es-ES_tradnl" dirty="0"/>
              <a:t>&amp; </a:t>
            </a:r>
            <a:r>
              <a:rPr lang="en-US" dirty="0" smtClean="0"/>
              <a:t>Security</a:t>
            </a:r>
            <a:endParaRPr lang="en-US" dirty="0"/>
          </a:p>
        </p:txBody>
      </p:sp>
      <p:pic>
        <p:nvPicPr>
          <p:cNvPr id="6146" name="Picture 2" descr="C:\Users\a148624\Desktop\Test Images\user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712" y="2492896"/>
            <a:ext cx="1727076" cy="172707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Inhaltsplatzhalter 4"/>
          <p:cNvSpPr txBox="1">
            <a:spLocks/>
          </p:cNvSpPr>
          <p:nvPr/>
        </p:nvSpPr>
        <p:spPr>
          <a:xfrm>
            <a:off x="457200" y="1268413"/>
            <a:ext cx="8229600" cy="122448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3200" dirty="0"/>
              <a:t>If </a:t>
            </a:r>
            <a:r>
              <a:rPr lang="en-GB" sz="3200" dirty="0" smtClean="0"/>
              <a:t>“App Developer” </a:t>
            </a:r>
            <a:r>
              <a:rPr lang="en-GB" sz="3200" dirty="0"/>
              <a:t>role is assigned to </a:t>
            </a:r>
            <a:r>
              <a:rPr lang="en-GB" sz="3200" dirty="0" smtClean="0"/>
              <a:t>a </a:t>
            </a:r>
            <a:r>
              <a:rPr lang="en-GB" sz="3200" dirty="0"/>
              <a:t>user, </a:t>
            </a:r>
            <a:r>
              <a:rPr lang="en-GB" sz="3200" dirty="0" smtClean="0"/>
              <a:t>a new </a:t>
            </a:r>
            <a:r>
              <a:rPr lang="en-GB" sz="3200" dirty="0"/>
              <a:t>option is shown.</a:t>
            </a:r>
          </a:p>
          <a:p>
            <a:pPr lvl="1">
              <a:buFont typeface="Arial"/>
              <a:buNone/>
            </a:pPr>
            <a:endParaRPr lang="en-GB" u="sng" dirty="0" smtClean="0"/>
          </a:p>
        </p:txBody>
      </p:sp>
      <p:sp>
        <p:nvSpPr>
          <p:cNvPr id="6" name="5 Flecha derecha"/>
          <p:cNvSpPr/>
          <p:nvPr/>
        </p:nvSpPr>
        <p:spPr>
          <a:xfrm>
            <a:off x="2483768" y="2943617"/>
            <a:ext cx="2664296" cy="72008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Inhaltsplatzhalter 4"/>
          <p:cNvSpPr txBox="1">
            <a:spLocks/>
          </p:cNvSpPr>
          <p:nvPr/>
        </p:nvSpPr>
        <p:spPr>
          <a:xfrm>
            <a:off x="390579" y="4581128"/>
            <a:ext cx="8229600" cy="151216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3200" dirty="0"/>
              <a:t>Clicking on this icon, users are going to access to forms related to the </a:t>
            </a:r>
            <a:r>
              <a:rPr lang="en-GB" sz="3200" dirty="0" smtClean="0"/>
              <a:t>OAuth clients management</a:t>
            </a:r>
            <a:endParaRPr lang="en-GB" u="sng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66" r="87466" b="33333"/>
          <a:stretch/>
        </p:blipFill>
        <p:spPr bwMode="auto">
          <a:xfrm>
            <a:off x="5796136" y="2116082"/>
            <a:ext cx="1373834" cy="23111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 Elipse"/>
          <p:cNvSpPr/>
          <p:nvPr/>
        </p:nvSpPr>
        <p:spPr>
          <a:xfrm>
            <a:off x="5762973" y="4120644"/>
            <a:ext cx="1440160" cy="320642"/>
          </a:xfrm>
          <a:prstGeom prst="ellipse">
            <a:avLst/>
          </a:prstGeom>
          <a:noFill/>
          <a:ln w="571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88956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1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animBg="1"/>
      <p:bldP spid="8" grpId="0" build="p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/>
              <a:t>FIspace</a:t>
            </a:r>
            <a:r>
              <a:rPr lang="es-ES_tradnl" dirty="0" smtClean="0"/>
              <a:t> </a:t>
            </a:r>
            <a:r>
              <a:rPr lang="en-US" dirty="0" smtClean="0"/>
              <a:t>Frontend</a:t>
            </a:r>
            <a:r>
              <a:rPr lang="es-ES_tradnl" dirty="0" smtClean="0"/>
              <a:t> </a:t>
            </a:r>
            <a:r>
              <a:rPr lang="es-ES_tradnl" dirty="0"/>
              <a:t>&amp; </a:t>
            </a:r>
            <a:r>
              <a:rPr lang="en-US" dirty="0" smtClean="0"/>
              <a:t>Security</a:t>
            </a:r>
            <a:endParaRPr lang="en-US" dirty="0"/>
          </a:p>
        </p:txBody>
      </p:sp>
      <p:sp>
        <p:nvSpPr>
          <p:cNvPr id="5" name="4 Flecha derecha"/>
          <p:cNvSpPr/>
          <p:nvPr/>
        </p:nvSpPr>
        <p:spPr>
          <a:xfrm>
            <a:off x="2304907" y="1201217"/>
            <a:ext cx="1180465" cy="23959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Inhaltsplatzhalter 4"/>
          <p:cNvSpPr txBox="1">
            <a:spLocks/>
          </p:cNvSpPr>
          <p:nvPr/>
        </p:nvSpPr>
        <p:spPr>
          <a:xfrm>
            <a:off x="3635896" y="1044853"/>
            <a:ext cx="3390884" cy="628340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indent="0" algn="just">
              <a:spcBef>
                <a:spcPct val="20000"/>
              </a:spcBef>
              <a:buFont typeface="Arial"/>
              <a:buNone/>
              <a:defRPr sz="2700"/>
            </a:lvl1pPr>
            <a:lvl2pPr marL="742950" lvl="1" indent="-285750">
              <a:spcBef>
                <a:spcPct val="20000"/>
              </a:spcBef>
              <a:buFont typeface="Arial"/>
              <a:buNone/>
              <a:defRPr sz="2000" u="sng"/>
            </a:lvl2pPr>
            <a:lvl3pPr marL="1143000" indent="-228600">
              <a:spcBef>
                <a:spcPct val="20000"/>
              </a:spcBef>
              <a:buFont typeface="Arial"/>
              <a:buChar char="•"/>
            </a:lvl3pPr>
            <a:lvl4pPr marL="1600200" indent="-228600">
              <a:spcBef>
                <a:spcPct val="20000"/>
              </a:spcBef>
              <a:buFont typeface="Arial"/>
              <a:buChar char="–"/>
              <a:defRPr sz="1600"/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14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en-GB" dirty="0"/>
              <a:t>Create </a:t>
            </a:r>
            <a:r>
              <a:rPr lang="en-GB" dirty="0" smtClean="0"/>
              <a:t>OAuth Client</a:t>
            </a:r>
            <a:endParaRPr lang="en-GB" dirty="0"/>
          </a:p>
        </p:txBody>
      </p:sp>
      <p:sp>
        <p:nvSpPr>
          <p:cNvPr id="10" name="Inhaltsplatzhalter 4"/>
          <p:cNvSpPr txBox="1">
            <a:spLocks/>
          </p:cNvSpPr>
          <p:nvPr/>
        </p:nvSpPr>
        <p:spPr>
          <a:xfrm>
            <a:off x="3639142" y="1548317"/>
            <a:ext cx="4013886" cy="720427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indent="0" algn="just">
              <a:spcBef>
                <a:spcPct val="20000"/>
              </a:spcBef>
              <a:buFont typeface="Arial"/>
              <a:buNone/>
              <a:defRPr sz="2700"/>
            </a:lvl1pPr>
            <a:lvl2pPr marL="742950" lvl="1" indent="-285750">
              <a:spcBef>
                <a:spcPct val="20000"/>
              </a:spcBef>
              <a:buFont typeface="Arial"/>
              <a:buNone/>
              <a:defRPr sz="2000" u="sng"/>
            </a:lvl2pPr>
            <a:lvl3pPr marL="1143000" indent="-228600">
              <a:spcBef>
                <a:spcPct val="20000"/>
              </a:spcBef>
              <a:buFont typeface="Arial"/>
              <a:buChar char="•"/>
            </a:lvl3pPr>
            <a:lvl4pPr marL="1600200" indent="-228600">
              <a:spcBef>
                <a:spcPct val="20000"/>
              </a:spcBef>
              <a:buFont typeface="Arial"/>
              <a:buChar char="–"/>
              <a:defRPr sz="1600"/>
            </a:lvl4pPr>
            <a:lvl5pPr marL="2057400" indent="-228600">
              <a:spcBef>
                <a:spcPct val="20000"/>
              </a:spcBef>
              <a:buFont typeface="Arial"/>
              <a:buChar char="»"/>
              <a:defRPr sz="1400"/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r>
              <a:rPr lang="en-GB" dirty="0" smtClean="0"/>
              <a:t>Get Installation JSON</a:t>
            </a:r>
            <a:endParaRPr lang="en-GB" dirty="0"/>
          </a:p>
        </p:txBody>
      </p:sp>
      <p:sp>
        <p:nvSpPr>
          <p:cNvPr id="11" name="Inhaltsplatzhalter 4"/>
          <p:cNvSpPr txBox="1">
            <a:spLocks/>
          </p:cNvSpPr>
          <p:nvPr/>
        </p:nvSpPr>
        <p:spPr>
          <a:xfrm>
            <a:off x="3635896" y="1989320"/>
            <a:ext cx="5402739" cy="63402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2700" dirty="0" smtClean="0"/>
              <a:t>Edit/Delete OAuth Client</a:t>
            </a:r>
            <a:endParaRPr lang="en-GB" u="sng" dirty="0" smtClean="0"/>
          </a:p>
        </p:txBody>
      </p:sp>
      <p:sp>
        <p:nvSpPr>
          <p:cNvPr id="12" name="11 Flecha derecha"/>
          <p:cNvSpPr/>
          <p:nvPr/>
        </p:nvSpPr>
        <p:spPr>
          <a:xfrm>
            <a:off x="2319128" y="1673193"/>
            <a:ext cx="1168815" cy="23959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12 Flecha derecha"/>
          <p:cNvSpPr/>
          <p:nvPr/>
        </p:nvSpPr>
        <p:spPr>
          <a:xfrm>
            <a:off x="2332514" y="2149128"/>
            <a:ext cx="1168815" cy="23959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6" name="Picture 2" descr="C:\Users\a148624\Desktop\Test Images\user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895" y="1238805"/>
            <a:ext cx="1067527" cy="106752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31" t="10218" r="4147" b="9313"/>
          <a:stretch/>
        </p:blipFill>
        <p:spPr bwMode="auto">
          <a:xfrm>
            <a:off x="1492658" y="2389334"/>
            <a:ext cx="6224829" cy="3532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8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31" t="10268" r="4037" b="15327"/>
          <a:stretch/>
        </p:blipFill>
        <p:spPr bwMode="auto">
          <a:xfrm>
            <a:off x="1399844" y="2495668"/>
            <a:ext cx="6706121" cy="3518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9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00" t="9970" r="3901" b="1190"/>
          <a:stretch/>
        </p:blipFill>
        <p:spPr bwMode="auto">
          <a:xfrm>
            <a:off x="1766044" y="2472139"/>
            <a:ext cx="5678055" cy="3549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3733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10" grpId="0"/>
      <p:bldP spid="11" grpId="0"/>
      <p:bldP spid="12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/>
              <a:t>FIspace</a:t>
            </a:r>
            <a:r>
              <a:rPr lang="es-ES_tradnl" dirty="0" smtClean="0"/>
              <a:t> </a:t>
            </a:r>
            <a:r>
              <a:rPr lang="en-US" dirty="0" smtClean="0"/>
              <a:t>Frontend</a:t>
            </a:r>
            <a:r>
              <a:rPr lang="es-ES_tradnl" dirty="0" smtClean="0"/>
              <a:t> </a:t>
            </a:r>
            <a:r>
              <a:rPr lang="es-ES_tradnl" dirty="0"/>
              <a:t>&amp; </a:t>
            </a:r>
            <a:r>
              <a:rPr lang="en-US" dirty="0" smtClean="0"/>
              <a:t>Security</a:t>
            </a:r>
            <a:endParaRPr lang="en-US" dirty="0"/>
          </a:p>
        </p:txBody>
      </p:sp>
      <p:pic>
        <p:nvPicPr>
          <p:cNvPr id="5122" name="Picture 2" descr="http://images.clipartpanda.com/owner-clipart-k37155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8315" y="3005034"/>
            <a:ext cx="2376264" cy="2376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Inhaltsplatzhalter 4"/>
          <p:cNvSpPr txBox="1">
            <a:spLocks/>
          </p:cNvSpPr>
          <p:nvPr/>
        </p:nvSpPr>
        <p:spPr>
          <a:xfrm>
            <a:off x="458214" y="1484784"/>
            <a:ext cx="8229600" cy="1224483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3200" dirty="0" smtClean="0"/>
              <a:t>User is </a:t>
            </a:r>
            <a:r>
              <a:rPr lang="en-GB" sz="3200" dirty="0"/>
              <a:t>only </a:t>
            </a:r>
            <a:r>
              <a:rPr lang="en-GB" sz="3200" dirty="0" smtClean="0"/>
              <a:t>allowed to edit/delete and get Installation JSON from OAuth clients created by him/herself. </a:t>
            </a:r>
          </a:p>
          <a:p>
            <a:pPr lvl="1">
              <a:buFont typeface="Arial"/>
              <a:buNone/>
            </a:pPr>
            <a:endParaRPr lang="en-GB" u="sng" dirty="0" smtClean="0"/>
          </a:p>
        </p:txBody>
      </p:sp>
      <p:sp>
        <p:nvSpPr>
          <p:cNvPr id="15" name="Inhaltsplatzhalter 4"/>
          <p:cNvSpPr txBox="1">
            <a:spLocks/>
          </p:cNvSpPr>
          <p:nvPr/>
        </p:nvSpPr>
        <p:spPr>
          <a:xfrm>
            <a:off x="565583" y="3352832"/>
            <a:ext cx="4896544" cy="168295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3200" dirty="0" smtClean="0"/>
              <a:t>OAuth clients created by others users are not visible in the application. </a:t>
            </a:r>
          </a:p>
          <a:p>
            <a:pPr lvl="1">
              <a:buFont typeface="Arial"/>
              <a:buNone/>
            </a:pPr>
            <a:endParaRPr lang="en-GB" u="sng" dirty="0" smtClean="0"/>
          </a:p>
        </p:txBody>
      </p:sp>
    </p:spTree>
    <p:extLst>
      <p:ext uri="{BB962C8B-B14F-4D97-AF65-F5344CB8AC3E}">
        <p14:creationId xmlns:p14="http://schemas.microsoft.com/office/powerpoint/2010/main" val="1289321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Welcome Page</a:t>
            </a:r>
            <a:endParaRPr lang="en-US" dirty="0"/>
          </a:p>
        </p:txBody>
      </p:sp>
      <p:pic>
        <p:nvPicPr>
          <p:cNvPr id="3" name="2 Imagen"/>
          <p:cNvPicPr/>
          <p:nvPr/>
        </p:nvPicPr>
        <p:blipFill rotWithShape="1">
          <a:blip r:embed="rId2"/>
          <a:srcRect t="9094" b="3170"/>
          <a:stretch/>
        </p:blipFill>
        <p:spPr bwMode="auto">
          <a:xfrm>
            <a:off x="827584" y="1627209"/>
            <a:ext cx="7560840" cy="4104456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87249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</a:t>
            </a:r>
            <a:r>
              <a:rPr lang="es-ES_tradnl" dirty="0" smtClean="0"/>
              <a:t> </a:t>
            </a:r>
            <a:r>
              <a:rPr lang="en-US" dirty="0" smtClean="0"/>
              <a:t>Profile</a:t>
            </a:r>
            <a:endParaRPr lang="en-US" dirty="0"/>
          </a:p>
        </p:txBody>
      </p:sp>
      <p:pic>
        <p:nvPicPr>
          <p:cNvPr id="3" name="2 Imagen"/>
          <p:cNvPicPr/>
          <p:nvPr/>
        </p:nvPicPr>
        <p:blipFill rotWithShape="1">
          <a:blip r:embed="rId2"/>
          <a:srcRect t="11234"/>
          <a:stretch/>
        </p:blipFill>
        <p:spPr bwMode="auto">
          <a:xfrm>
            <a:off x="863258" y="1772816"/>
            <a:ext cx="7668476" cy="3744416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15216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FIspace</a:t>
            </a:r>
            <a:r>
              <a:rPr lang="de-DE" dirty="0" smtClean="0"/>
              <a:t> </a:t>
            </a:r>
            <a:r>
              <a:rPr lang="de-DE" dirty="0"/>
              <a:t>Project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de-DE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FIspace</a:t>
            </a:r>
            <a:r>
              <a:rPr lang="de-DE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Security Components</a:t>
            </a:r>
          </a:p>
        </p:txBody>
      </p:sp>
    </p:spTree>
    <p:extLst>
      <p:ext uri="{BB962C8B-B14F-4D97-AF65-F5344CB8AC3E}">
        <p14:creationId xmlns:p14="http://schemas.microsoft.com/office/powerpoint/2010/main" val="2855957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 behind FIspace Authentication and Authorization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IDM service of </a:t>
            </a:r>
            <a:r>
              <a:rPr lang="en-US" dirty="0" err="1" smtClean="0"/>
              <a:t>FIspace</a:t>
            </a:r>
            <a:r>
              <a:rPr lang="en-US" dirty="0" smtClean="0"/>
              <a:t> provides SSO </a:t>
            </a:r>
            <a:r>
              <a:rPr lang="en-US" dirty="0"/>
              <a:t>solution for web apps, mobile and RESTful web services. It is an authentication server where users can centrally login, logout, register, and manage their user accounts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Security components provides federative IDM solution using separate domains</a:t>
            </a:r>
            <a:r>
              <a:rPr lang="en-US" dirty="0" smtClean="0"/>
              <a:t>. Each domain secures </a:t>
            </a:r>
            <a:r>
              <a:rPr lang="en-US" dirty="0"/>
              <a:t>and manages security metadata for a set of users, applications, and registered </a:t>
            </a:r>
            <a:r>
              <a:rPr lang="en-US" dirty="0" err="1"/>
              <a:t>oauth</a:t>
            </a:r>
            <a:r>
              <a:rPr lang="en-US" dirty="0"/>
              <a:t> clients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i="1" dirty="0"/>
              <a:t>A</a:t>
            </a:r>
            <a:r>
              <a:rPr lang="en-US" i="1" dirty="0" smtClean="0"/>
              <a:t>ccess </a:t>
            </a:r>
            <a:r>
              <a:rPr lang="en-US" i="1" dirty="0"/>
              <a:t>tokens </a:t>
            </a:r>
            <a:r>
              <a:rPr lang="en-US" i="1" dirty="0" smtClean="0"/>
              <a:t>are used </a:t>
            </a:r>
            <a:r>
              <a:rPr lang="en-US" dirty="0" smtClean="0"/>
              <a:t>to </a:t>
            </a:r>
            <a:r>
              <a:rPr lang="en-US" dirty="0"/>
              <a:t>secure web invocations. Access tokens contains security metadata specifying the identity of the user as well as the role mappings for that user. </a:t>
            </a:r>
          </a:p>
        </p:txBody>
      </p:sp>
    </p:spTree>
    <p:extLst>
      <p:ext uri="{BB962C8B-B14F-4D97-AF65-F5344CB8AC3E}">
        <p14:creationId xmlns:p14="http://schemas.microsoft.com/office/powerpoint/2010/main" val="3549748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 provided by FIspace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US" b="1" dirty="0"/>
          </a:p>
          <a:p>
            <a:r>
              <a:rPr lang="en-US" dirty="0"/>
              <a:t>SSO and Single Log Out for browser applications</a:t>
            </a:r>
          </a:p>
          <a:p>
            <a:r>
              <a:rPr lang="en-US" dirty="0"/>
              <a:t>Social Login </a:t>
            </a:r>
            <a:r>
              <a:rPr lang="en-US"/>
              <a:t>using </a:t>
            </a:r>
            <a:r>
              <a:rPr lang="en-US" smtClean="0"/>
              <a:t>Google</a:t>
            </a:r>
            <a:endParaRPr lang="en-US" dirty="0"/>
          </a:p>
          <a:p>
            <a:r>
              <a:rPr lang="en-US" dirty="0"/>
              <a:t>User Registration</a:t>
            </a:r>
          </a:p>
          <a:p>
            <a:r>
              <a:rPr lang="en-US" dirty="0"/>
              <a:t>Forgot password support. User can have an email sent to them</a:t>
            </a:r>
          </a:p>
          <a:p>
            <a:r>
              <a:rPr lang="en-US" dirty="0" smtClean="0"/>
              <a:t>User </a:t>
            </a:r>
            <a:r>
              <a:rPr lang="en-US" dirty="0"/>
              <a:t>session management. Admin can view user sessions and what applications/clients have an access token. Sessions can be invalidated per realm or per user.</a:t>
            </a:r>
          </a:p>
          <a:p>
            <a:r>
              <a:rPr lang="en-US" dirty="0"/>
              <a:t>Integrated Browser App to REST Service token propagation</a:t>
            </a:r>
          </a:p>
          <a:p>
            <a:r>
              <a:rPr lang="en-US" dirty="0" err="1"/>
              <a:t>OAuth</a:t>
            </a:r>
            <a:r>
              <a:rPr lang="en-US" dirty="0"/>
              <a:t> Bearer token </a:t>
            </a:r>
            <a:r>
              <a:rPr lang="en-US" dirty="0" err="1"/>
              <a:t>auth</a:t>
            </a:r>
            <a:r>
              <a:rPr lang="en-US" dirty="0"/>
              <a:t> for REST Services</a:t>
            </a:r>
          </a:p>
          <a:p>
            <a:r>
              <a:rPr lang="en-US" dirty="0" err="1"/>
              <a:t>OAuth</a:t>
            </a:r>
            <a:r>
              <a:rPr lang="en-US" dirty="0"/>
              <a:t> 2.0 Grant requests</a:t>
            </a:r>
          </a:p>
          <a:p>
            <a:r>
              <a:rPr lang="en-US" dirty="0"/>
              <a:t>SAML Support.</a:t>
            </a:r>
          </a:p>
          <a:p>
            <a:r>
              <a:rPr lang="en-US" dirty="0"/>
              <a:t>Completely centrally managed user and role mapping </a:t>
            </a:r>
            <a:r>
              <a:rPr lang="en-US" dirty="0" smtClean="0"/>
              <a:t>metadata. Minimal </a:t>
            </a:r>
            <a:r>
              <a:rPr lang="en-US" dirty="0"/>
              <a:t>configuration at the application side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3970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happens?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83568" y="1543389"/>
            <a:ext cx="1224136" cy="38164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User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332294" y="1543390"/>
            <a:ext cx="2202285" cy="87807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Resource Owner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332294" y="3013803"/>
            <a:ext cx="2202285" cy="87807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Authentication Server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332294" y="4489540"/>
            <a:ext cx="2202285" cy="87807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Resource Server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907704" y="1772816"/>
            <a:ext cx="442459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1907704" y="2276872"/>
            <a:ext cx="442459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004923" y="1412776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Authentication Request</a:t>
            </a:r>
          </a:p>
          <a:p>
            <a:endParaRPr lang="en-US" dirty="0" smtClean="0"/>
          </a:p>
          <a:p>
            <a:r>
              <a:rPr lang="en-US" dirty="0"/>
              <a:t>Authentication Grant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1893888" y="3225750"/>
            <a:ext cx="442459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1893888" y="3729806"/>
            <a:ext cx="442459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991107" y="2865710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Authentication Grant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Access Token</a:t>
            </a:r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907704" y="4653136"/>
            <a:ext cx="442459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1907704" y="5157192"/>
            <a:ext cx="442459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004923" y="4293096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Access Token</a:t>
            </a:r>
          </a:p>
          <a:p>
            <a:endParaRPr lang="en-US" dirty="0" smtClean="0"/>
          </a:p>
          <a:p>
            <a:r>
              <a:rPr lang="en-US" dirty="0" smtClean="0"/>
              <a:t>Protected Resource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9917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you need to Configure your App?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Basic understanding of oauth2</a:t>
            </a:r>
          </a:p>
          <a:p>
            <a:r>
              <a:rPr lang="en-US" sz="3200" dirty="0" smtClean="0"/>
              <a:t>Registered user with an “app developer” role</a:t>
            </a:r>
          </a:p>
          <a:p>
            <a:r>
              <a:rPr lang="en-US" sz="3200" dirty="0" smtClean="0"/>
              <a:t>Registered application on </a:t>
            </a:r>
            <a:r>
              <a:rPr lang="en-US" sz="3200" dirty="0" err="1" smtClean="0"/>
              <a:t>FIspace</a:t>
            </a:r>
            <a:endParaRPr lang="en-US" sz="3200" dirty="0" smtClean="0"/>
          </a:p>
          <a:p>
            <a:r>
              <a:rPr lang="en-US" sz="3200" dirty="0" smtClean="0"/>
              <a:t>Proper configuration file –unique to your application-</a:t>
            </a:r>
          </a:p>
          <a:p>
            <a:endParaRPr lang="en-US" sz="3200" dirty="0" smtClean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93189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by Step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Create a new user</a:t>
            </a:r>
          </a:p>
          <a:p>
            <a:r>
              <a:rPr lang="en-US" sz="3200" dirty="0"/>
              <a:t>R</a:t>
            </a:r>
            <a:r>
              <a:rPr lang="en-US" sz="3200" dirty="0" smtClean="0"/>
              <a:t>equest an “app developer” role using </a:t>
            </a:r>
            <a:r>
              <a:rPr lang="en-US" sz="3200" dirty="0"/>
              <a:t>email address </a:t>
            </a:r>
            <a:r>
              <a:rPr lang="en-US" sz="3200" dirty="0">
                <a:hlinkClick r:id="rId2"/>
              </a:rPr>
              <a:t>fispace-user-mgmt@</a:t>
            </a:r>
            <a:r>
              <a:rPr lang="en-US" sz="3200" dirty="0" smtClean="0">
                <a:hlinkClick r:id="rId2"/>
              </a:rPr>
              <a:t>fispace.eu</a:t>
            </a:r>
            <a:endParaRPr lang="en-US" sz="3200" dirty="0" smtClean="0"/>
          </a:p>
          <a:p>
            <a:r>
              <a:rPr lang="en-US" sz="3200" dirty="0" smtClean="0"/>
              <a:t>Register your application using </a:t>
            </a:r>
            <a:r>
              <a:rPr lang="en-US" sz="3200" i="1" dirty="0" smtClean="0"/>
              <a:t>Developers</a:t>
            </a:r>
            <a:r>
              <a:rPr lang="en-US" sz="3200" dirty="0" smtClean="0"/>
              <a:t> </a:t>
            </a:r>
            <a:r>
              <a:rPr lang="en-US" sz="3200" dirty="0"/>
              <a:t>Z</a:t>
            </a:r>
            <a:r>
              <a:rPr lang="en-US" sz="3200" dirty="0" smtClean="0"/>
              <a:t>one on FIspace frontend.</a:t>
            </a:r>
          </a:p>
          <a:p>
            <a:r>
              <a:rPr lang="en-US" sz="3200" dirty="0" smtClean="0"/>
              <a:t>Retrieve configuration file unique to your application</a:t>
            </a:r>
          </a:p>
          <a:p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680270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by Step</a:t>
            </a:r>
            <a:endParaRPr lang="en-US" dirty="0"/>
          </a:p>
        </p:txBody>
      </p:sp>
      <p:sp>
        <p:nvSpPr>
          <p:cNvPr id="3" name="2 Rectángulo"/>
          <p:cNvSpPr/>
          <p:nvPr/>
        </p:nvSpPr>
        <p:spPr>
          <a:xfrm>
            <a:off x="323529" y="1268760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2400" dirty="0" smtClean="0"/>
              <a:t>Click “Login” and start with the authentication steps.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67" y="2276872"/>
            <a:ext cx="8856476" cy="360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316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/>
              <a:t>FIspace</a:t>
            </a:r>
            <a:r>
              <a:rPr lang="es-ES_tradnl" dirty="0" smtClean="0"/>
              <a:t> </a:t>
            </a:r>
            <a:r>
              <a:rPr lang="en-US" dirty="0" smtClean="0"/>
              <a:t>Frontend</a:t>
            </a:r>
            <a:r>
              <a:rPr lang="es-ES_tradnl" dirty="0" smtClean="0"/>
              <a:t> </a:t>
            </a:r>
            <a:r>
              <a:rPr lang="es-ES_tradnl" dirty="0"/>
              <a:t>&amp; </a:t>
            </a:r>
            <a:r>
              <a:rPr lang="es-ES_tradnl" dirty="0" smtClean="0"/>
              <a:t>Security</a:t>
            </a:r>
            <a:endParaRPr lang="en-GB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122448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sz="3200" dirty="0" smtClean="0"/>
              <a:t>By default, when a user is new in FIspace he/she will have “User” role.</a:t>
            </a:r>
          </a:p>
          <a:p>
            <a:pPr lvl="1">
              <a:buNone/>
            </a:pPr>
            <a:endParaRPr lang="en-GB" u="sng" dirty="0" smtClean="0"/>
          </a:p>
        </p:txBody>
      </p:sp>
      <p:pic>
        <p:nvPicPr>
          <p:cNvPr id="4098" name="Picture 2" descr="https://cdn4.iconfinder.com/data/icons/free-social-media-icons/512/Us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694" y="3027614"/>
            <a:ext cx="1604141" cy="160414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1 Flecha derecha"/>
          <p:cNvSpPr/>
          <p:nvPr/>
        </p:nvSpPr>
        <p:spPr>
          <a:xfrm>
            <a:off x="2915816" y="3501008"/>
            <a:ext cx="1368152" cy="72008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Inhaltsplatzhalter 4"/>
          <p:cNvSpPr txBox="1">
            <a:spLocks/>
          </p:cNvSpPr>
          <p:nvPr/>
        </p:nvSpPr>
        <p:spPr>
          <a:xfrm>
            <a:off x="4427984" y="2605549"/>
            <a:ext cx="4408451" cy="24482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3200" dirty="0" smtClean="0"/>
              <a:t>“Users” do not have access to the front-end option to manage security registration.</a:t>
            </a:r>
          </a:p>
          <a:p>
            <a:pPr lvl="1">
              <a:buFont typeface="Arial"/>
              <a:buNone/>
            </a:pPr>
            <a:endParaRPr lang="en-GB" u="sng" dirty="0" smtClean="0"/>
          </a:p>
        </p:txBody>
      </p:sp>
      <p:sp>
        <p:nvSpPr>
          <p:cNvPr id="7" name="Inhaltsplatzhalter 4"/>
          <p:cNvSpPr txBox="1">
            <a:spLocks/>
          </p:cNvSpPr>
          <p:nvPr/>
        </p:nvSpPr>
        <p:spPr>
          <a:xfrm>
            <a:off x="381843" y="5157192"/>
            <a:ext cx="8229600" cy="1224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3200" dirty="0" smtClean="0"/>
              <a:t>To change his/her role is necessary to contact with FIspace Administrator </a:t>
            </a:r>
          </a:p>
          <a:p>
            <a:pPr lvl="1">
              <a:buFont typeface="Arial"/>
              <a:buNone/>
            </a:pPr>
            <a:endParaRPr lang="en-GB" u="sng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42" r="88193" b="38336"/>
          <a:stretch/>
        </p:blipFill>
        <p:spPr bwMode="auto">
          <a:xfrm>
            <a:off x="5426407" y="4725144"/>
            <a:ext cx="1205802" cy="18615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1676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2" grpId="0" animBg="1"/>
      <p:bldP spid="6" grpId="0"/>
      <p:bldP spid="7" grpId="0"/>
    </p:bldLst>
  </p:timing>
</p:sld>
</file>

<file path=ppt/theme/theme1.xml><?xml version="1.0" encoding="utf-8"?>
<a:theme xmlns:a="http://schemas.openxmlformats.org/drawingml/2006/main" name="FIspace-Software_Project_Management_Planning-v0.1-20140508-0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FIspace-Software_Project_Management_Planning-v0.1-20140508-00</Template>
  <TotalTime>1</TotalTime>
  <Words>484</Words>
  <Application>Microsoft Macintosh PowerPoint</Application>
  <PresentationFormat>On-screen Show (4:3)</PresentationFormat>
  <Paragraphs>71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FIspace-Software_Project_Management_Planning-v0.1-20140508-00</vt:lpstr>
      <vt:lpstr>FIspace Security Components NetFutures 2015 FIspace project</vt:lpstr>
      <vt:lpstr>FIspace Project</vt:lpstr>
      <vt:lpstr>Technology behind FIspace Authentication and Authorization</vt:lpstr>
      <vt:lpstr>Features provided by FIspace</vt:lpstr>
      <vt:lpstr>What happens?</vt:lpstr>
      <vt:lpstr>What do you need to Configure your App?</vt:lpstr>
      <vt:lpstr>Step by Step</vt:lpstr>
      <vt:lpstr>Step by Step</vt:lpstr>
      <vt:lpstr>FIspace Frontend &amp; Security</vt:lpstr>
      <vt:lpstr>FIspace Frontend &amp; Security</vt:lpstr>
      <vt:lpstr>FIspace Frontend &amp; Security</vt:lpstr>
      <vt:lpstr>FIspace Frontend &amp; Security</vt:lpstr>
      <vt:lpstr>Welcome Page</vt:lpstr>
      <vt:lpstr>User Profile</vt:lpstr>
    </vt:vector>
  </TitlesOfParts>
  <Company>Atos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FIspace Project</dc:title>
  <dc:creator>Rahma Rodriguez, Said;javier.hitadosimarro@atos.net</dc:creator>
  <cp:keywords>FIspace</cp:keywords>
  <cp:lastModifiedBy>zbodi</cp:lastModifiedBy>
  <cp:revision>303</cp:revision>
  <dcterms:created xsi:type="dcterms:W3CDTF">2014-05-08T16:06:22Z</dcterms:created>
  <dcterms:modified xsi:type="dcterms:W3CDTF">2015-04-08T14:22:56Z</dcterms:modified>
  <cp:category>Presentation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oject">
    <vt:lpwstr>FIspace</vt:lpwstr>
  </property>
  <property fmtid="{D5CDD505-2E9C-101B-9397-08002B2CF9AE}" pid="3" name="_AdHocReviewCycleID">
    <vt:i4>-1928949843</vt:i4>
  </property>
  <property fmtid="{D5CDD505-2E9C-101B-9397-08002B2CF9AE}" pid="4" name="_NewReviewCycle">
    <vt:lpwstr/>
  </property>
  <property fmtid="{D5CDD505-2E9C-101B-9397-08002B2CF9AE}" pid="5" name="_EmailSubject">
    <vt:lpwstr>NetFutures presentations</vt:lpwstr>
  </property>
  <property fmtid="{D5CDD505-2E9C-101B-9397-08002B2CF9AE}" pid="6" name="_AuthorEmail">
    <vt:lpwstr>javier.romero@atos.net</vt:lpwstr>
  </property>
  <property fmtid="{D5CDD505-2E9C-101B-9397-08002B2CF9AE}" pid="7" name="_AuthorEmailDisplayName">
    <vt:lpwstr>Romero Negrin, Javier</vt:lpwstr>
  </property>
</Properties>
</file>