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349" r:id="rId2"/>
    <p:sldId id="350" r:id="rId3"/>
    <p:sldId id="263" r:id="rId4"/>
    <p:sldId id="323" r:id="rId5"/>
    <p:sldId id="262" r:id="rId6"/>
    <p:sldId id="259" r:id="rId7"/>
    <p:sldId id="264" r:id="rId8"/>
    <p:sldId id="326" r:id="rId9"/>
    <p:sldId id="279" r:id="rId10"/>
    <p:sldId id="324" r:id="rId11"/>
    <p:sldId id="278" r:id="rId12"/>
    <p:sldId id="265" r:id="rId13"/>
    <p:sldId id="325" r:id="rId14"/>
    <p:sldId id="297" r:id="rId15"/>
    <p:sldId id="298" r:id="rId16"/>
    <p:sldId id="299" r:id="rId17"/>
    <p:sldId id="300" r:id="rId18"/>
    <p:sldId id="301"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unnar Große Hovest" initials="GGH"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5166" autoAdjust="0"/>
  </p:normalViewPr>
  <p:slideViewPr>
    <p:cSldViewPr snapToObjects="1">
      <p:cViewPr>
        <p:scale>
          <a:sx n="75" d="100"/>
          <a:sy n="75" d="100"/>
        </p:scale>
        <p:origin x="-1560" y="-144"/>
      </p:cViewPr>
      <p:guideLst>
        <p:guide orient="horz" pos="799"/>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commentAuthors" Target="commentAuthors.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5-03-19T16:15:17.883" idx="2">
    <p:pos x="124" y="544"/>
    <p:text>Added this new slide to give the audience an overview of the steps to register their apps, which are explained in detail on the following slides
in addition, some words about keycloak are added, to give a short intro about "what is keycloak and how is it used in FIspace"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AAA78-E785-44B6-AE65-E7B9048B844C}" type="datetimeFigureOut">
              <a:rPr lang="en-GB" smtClean="0"/>
              <a:pPr/>
              <a:t>08/04/15</a:t>
            </a:fld>
            <a:endParaRPr lang="en-GB"/>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4BF071-7576-40B2-BE8C-81BE515D7A6B}" type="slidenum">
              <a:rPr lang="en-GB" smtClean="0"/>
              <a:pPr/>
              <a:t>‹#›</a:t>
            </a:fld>
            <a:endParaRPr lang="en-GB"/>
          </a:p>
        </p:txBody>
      </p:sp>
    </p:spTree>
    <p:extLst>
      <p:ext uri="{BB962C8B-B14F-4D97-AF65-F5344CB8AC3E}">
        <p14:creationId xmlns:p14="http://schemas.microsoft.com/office/powerpoint/2010/main" val="270593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834BF071-7576-40B2-BE8C-81BE515D7A6B}" type="slidenum">
              <a:rPr lang="en-GB" smtClean="0"/>
              <a:pPr/>
              <a:t>3</a:t>
            </a:fld>
            <a:endParaRPr lang="en-GB"/>
          </a:p>
        </p:txBody>
      </p:sp>
    </p:spTree>
    <p:extLst>
      <p:ext uri="{BB962C8B-B14F-4D97-AF65-F5344CB8AC3E}">
        <p14:creationId xmlns:p14="http://schemas.microsoft.com/office/powerpoint/2010/main" val="18644853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834BF071-7576-40B2-BE8C-81BE515D7A6B}" type="slidenum">
              <a:rPr lang="en-GB" smtClean="0"/>
              <a:pPr/>
              <a:t>5</a:t>
            </a:fld>
            <a:endParaRPr lang="en-GB"/>
          </a:p>
        </p:txBody>
      </p:sp>
    </p:spTree>
    <p:extLst>
      <p:ext uri="{BB962C8B-B14F-4D97-AF65-F5344CB8AC3E}">
        <p14:creationId xmlns:p14="http://schemas.microsoft.com/office/powerpoint/2010/main" val="3070963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3 Marcador de número de diapositiva"/>
          <p:cNvSpPr>
            <a:spLocks noGrp="1"/>
          </p:cNvSpPr>
          <p:nvPr>
            <p:ph type="sldNum" sz="quarter" idx="10"/>
          </p:nvPr>
        </p:nvSpPr>
        <p:spPr/>
        <p:txBody>
          <a:bodyPr/>
          <a:lstStyle/>
          <a:p>
            <a:fld id="{834BF071-7576-40B2-BE8C-81BE515D7A6B}" type="slidenum">
              <a:rPr lang="en-GB" smtClean="0"/>
              <a:pPr/>
              <a:t>6</a:t>
            </a:fld>
            <a:endParaRPr lang="en-GB"/>
          </a:p>
        </p:txBody>
      </p:sp>
    </p:spTree>
    <p:extLst>
      <p:ext uri="{BB962C8B-B14F-4D97-AF65-F5344CB8AC3E}">
        <p14:creationId xmlns:p14="http://schemas.microsoft.com/office/powerpoint/2010/main" val="3313664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834BF071-7576-40B2-BE8C-81BE515D7A6B}" type="slidenum">
              <a:rPr lang="en-GB" smtClean="0"/>
              <a:pPr/>
              <a:t>7</a:t>
            </a:fld>
            <a:endParaRPr lang="en-GB"/>
          </a:p>
        </p:txBody>
      </p:sp>
    </p:spTree>
    <p:extLst>
      <p:ext uri="{BB962C8B-B14F-4D97-AF65-F5344CB8AC3E}">
        <p14:creationId xmlns:p14="http://schemas.microsoft.com/office/powerpoint/2010/main" val="676663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834BF071-7576-40B2-BE8C-81BE515D7A6B}" type="slidenum">
              <a:rPr lang="en-GB" smtClean="0"/>
              <a:pPr/>
              <a:t>9</a:t>
            </a:fld>
            <a:endParaRPr lang="en-GB"/>
          </a:p>
        </p:txBody>
      </p:sp>
    </p:spTree>
    <p:extLst>
      <p:ext uri="{BB962C8B-B14F-4D97-AF65-F5344CB8AC3E}">
        <p14:creationId xmlns:p14="http://schemas.microsoft.com/office/powerpoint/2010/main" val="67666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n-US" dirty="0"/>
          </a:p>
        </p:txBody>
      </p:sp>
      <p:sp>
        <p:nvSpPr>
          <p:cNvPr id="4" name="3 Marcador de número de diapositiva"/>
          <p:cNvSpPr>
            <a:spLocks noGrp="1"/>
          </p:cNvSpPr>
          <p:nvPr>
            <p:ph type="sldNum" sz="quarter" idx="10"/>
          </p:nvPr>
        </p:nvSpPr>
        <p:spPr/>
        <p:txBody>
          <a:bodyPr/>
          <a:lstStyle/>
          <a:p>
            <a:fld id="{834BF071-7576-40B2-BE8C-81BE515D7A6B}" type="slidenum">
              <a:rPr lang="en-GB" smtClean="0"/>
              <a:pPr/>
              <a:t>11</a:t>
            </a:fld>
            <a:endParaRPr lang="en-GB"/>
          </a:p>
        </p:txBody>
      </p:sp>
    </p:spTree>
    <p:extLst>
      <p:ext uri="{BB962C8B-B14F-4D97-AF65-F5344CB8AC3E}">
        <p14:creationId xmlns:p14="http://schemas.microsoft.com/office/powerpoint/2010/main" val="67666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834BF071-7576-40B2-BE8C-81BE515D7A6B}" type="slidenum">
              <a:rPr lang="en-GB" smtClean="0"/>
              <a:pPr/>
              <a:t>14</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hteck 6"/>
          <p:cNvSpPr/>
          <p:nvPr userDrawn="1"/>
        </p:nvSpPr>
        <p:spPr>
          <a:xfrm>
            <a:off x="-7280" y="248"/>
            <a:ext cx="9158560" cy="6858000"/>
          </a:xfrm>
          <a:prstGeom prst="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pic>
        <p:nvPicPr>
          <p:cNvPr id="2051"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00218" y="-760301"/>
            <a:ext cx="5919787" cy="573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5" name="Footer Placeholder 4"/>
          <p:cNvSpPr>
            <a:spLocks noGrp="1"/>
          </p:cNvSpPr>
          <p:nvPr>
            <p:ph type="ftr" sz="quarter" idx="11"/>
          </p:nvPr>
        </p:nvSpPr>
        <p:spPr/>
        <p:txBody>
          <a:bodyPr/>
          <a:lstStyle/>
          <a:p>
            <a:endParaRPr lang="en-GB" noProof="0" dirty="0"/>
          </a:p>
        </p:txBody>
      </p:sp>
      <p:sp>
        <p:nvSpPr>
          <p:cNvPr id="6" name="Slide Number Placeholder 5"/>
          <p:cNvSpPr>
            <a:spLocks noGrp="1"/>
          </p:cNvSpPr>
          <p:nvPr>
            <p:ph type="sldNum" sz="quarter" idx="12"/>
          </p:nvPr>
        </p:nvSpPr>
        <p:spPr/>
        <p:txBody>
          <a:bodyPr/>
          <a:lstStyle/>
          <a:p>
            <a:fld id="{08E6D875-7657-4D45-A526-A1588F6C5E7B}" type="slidenum">
              <a:rPr lang="en-GB" noProof="0" smtClean="0"/>
              <a:pPr/>
              <a:t>‹#›</a:t>
            </a:fld>
            <a:endParaRPr lang="en-GB" noProof="0" dirty="0"/>
          </a:p>
        </p:txBody>
      </p:sp>
      <p:pic>
        <p:nvPicPr>
          <p:cNvPr id="205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6123" y="5595560"/>
            <a:ext cx="3316287"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23528" y="3501008"/>
            <a:ext cx="4827136" cy="1944216"/>
          </a:xfrm>
        </p:spPr>
        <p:txBody>
          <a:bodyPr>
            <a:noAutofit/>
          </a:bodyPr>
          <a:lstStyle>
            <a:lvl1pPr algn="l">
              <a:defRPr sz="2900" b="1"/>
            </a:lvl1pPr>
          </a:lstStyle>
          <a:p>
            <a:r>
              <a:rPr lang="es-ES" noProof="0" smtClean="0"/>
              <a:t>Haga clic para modificar el estilo de título del patrón</a:t>
            </a:r>
            <a:endParaRPr lang="en-GB" noProof="0" dirty="0"/>
          </a:p>
        </p:txBody>
      </p:sp>
      <p:sp>
        <p:nvSpPr>
          <p:cNvPr id="3" name="Subtitle 2"/>
          <p:cNvSpPr>
            <a:spLocks noGrp="1"/>
          </p:cNvSpPr>
          <p:nvPr>
            <p:ph type="subTitle" idx="1"/>
          </p:nvPr>
        </p:nvSpPr>
        <p:spPr>
          <a:xfrm>
            <a:off x="5491069" y="4869160"/>
            <a:ext cx="3195731" cy="1126234"/>
          </a:xfrm>
        </p:spPr>
        <p:txBody>
          <a:bodyPr anchor="ctr" anchorCtr="0">
            <a:normAutofit/>
          </a:bodyPr>
          <a:lstStyle>
            <a:lvl1pPr marL="0" indent="0" algn="r">
              <a:buNone/>
              <a:defRPr sz="19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noProof="0" smtClean="0"/>
              <a:t>Haga clic para modificar el estilo de subtítulo del patrón</a:t>
            </a:r>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
        <p:nvSpPr>
          <p:cNvPr id="4" name="Date Placeholder 3"/>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5" name="Footer Placeholder 4"/>
          <p:cNvSpPr>
            <a:spLocks noGrp="1"/>
          </p:cNvSpPr>
          <p:nvPr>
            <p:ph type="ftr" sz="quarter" idx="11"/>
          </p:nvPr>
        </p:nvSpPr>
        <p:spPr/>
        <p:txBody>
          <a:bodyPr/>
          <a:lstStyle/>
          <a:p>
            <a:endParaRPr lang="en-GB" noProof="0" dirty="0"/>
          </a:p>
        </p:txBody>
      </p:sp>
      <p:sp>
        <p:nvSpPr>
          <p:cNvPr id="6" name="Slide Number Placeholder 5"/>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3" name="Content Placeholder 2"/>
          <p:cNvSpPr>
            <a:spLocks noGrp="1"/>
          </p:cNvSpPr>
          <p:nvPr>
            <p:ph idx="1"/>
          </p:nvPr>
        </p:nvSpPr>
        <p:spPr>
          <a:xfrm>
            <a:off x="457200" y="1268413"/>
            <a:ext cx="8229600" cy="4752875"/>
          </a:xfrm>
        </p:spPr>
        <p:txBody>
          <a:bodyPr/>
          <a:lstStyle>
            <a:lvl1pPr>
              <a:defRPr sz="2400"/>
            </a:lvl1pPr>
            <a:lvl2pPr>
              <a:defRPr sz="2000"/>
            </a:lvl2pPr>
            <a:lvl3pPr>
              <a:defRPr sz="1800"/>
            </a:lvl3pPr>
            <a:lvl4pPr>
              <a:defRPr sz="1600"/>
            </a:lvl4pPr>
            <a:lvl5pPr>
              <a:defRPr sz="1400"/>
            </a:lvl5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68760"/>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4" name="Content Placeholder 3"/>
          <p:cNvSpPr>
            <a:spLocks noGrp="1"/>
          </p:cNvSpPr>
          <p:nvPr>
            <p:ph sz="half" idx="2"/>
          </p:nvPr>
        </p:nvSpPr>
        <p:spPr>
          <a:xfrm>
            <a:off x="4648200" y="1268760"/>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5" name="Date Placeholder 4"/>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6" name="Footer Placeholder 5"/>
          <p:cNvSpPr>
            <a:spLocks noGrp="1"/>
          </p:cNvSpPr>
          <p:nvPr>
            <p:ph type="ftr" sz="quarter" idx="11"/>
          </p:nvPr>
        </p:nvSpPr>
        <p:spPr/>
        <p:txBody>
          <a:bodyPr/>
          <a:lstStyle/>
          <a:p>
            <a:endParaRPr lang="en-GB" noProof="0" dirty="0"/>
          </a:p>
        </p:txBody>
      </p:sp>
      <p:sp>
        <p:nvSpPr>
          <p:cNvPr id="7" name="Slide Number Placeholder 6"/>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8"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8760"/>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4" name="Content Placeholder 3"/>
          <p:cNvSpPr>
            <a:spLocks noGrp="1"/>
          </p:cNvSpPr>
          <p:nvPr>
            <p:ph sz="half" idx="2"/>
          </p:nvPr>
        </p:nvSpPr>
        <p:spPr>
          <a:xfrm>
            <a:off x="457200" y="1908522"/>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5" name="Text Placeholder 4"/>
          <p:cNvSpPr>
            <a:spLocks noGrp="1"/>
          </p:cNvSpPr>
          <p:nvPr>
            <p:ph type="body" sz="quarter" idx="3"/>
          </p:nvPr>
        </p:nvSpPr>
        <p:spPr>
          <a:xfrm>
            <a:off x="4645025" y="1268760"/>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6" name="Content Placeholder 5"/>
          <p:cNvSpPr>
            <a:spLocks noGrp="1"/>
          </p:cNvSpPr>
          <p:nvPr>
            <p:ph sz="quarter" idx="4"/>
          </p:nvPr>
        </p:nvSpPr>
        <p:spPr>
          <a:xfrm>
            <a:off x="4645025" y="1908522"/>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7" name="Date Placeholder 6"/>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8" name="Footer Placeholder 7"/>
          <p:cNvSpPr>
            <a:spLocks noGrp="1"/>
          </p:cNvSpPr>
          <p:nvPr>
            <p:ph type="ftr" sz="quarter" idx="11"/>
          </p:nvPr>
        </p:nvSpPr>
        <p:spPr/>
        <p:txBody>
          <a:bodyPr/>
          <a:lstStyle/>
          <a:p>
            <a:endParaRPr lang="en-GB" noProof="0" dirty="0"/>
          </a:p>
        </p:txBody>
      </p:sp>
      <p:sp>
        <p:nvSpPr>
          <p:cNvPr id="9" name="Slide Number Placeholder 8"/>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11"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4" name="Footer Placeholder 3"/>
          <p:cNvSpPr>
            <a:spLocks noGrp="1"/>
          </p:cNvSpPr>
          <p:nvPr>
            <p:ph type="ftr" sz="quarter" idx="11"/>
          </p:nvPr>
        </p:nvSpPr>
        <p:spPr/>
        <p:txBody>
          <a:bodyPr/>
          <a:lstStyle/>
          <a:p>
            <a:endParaRPr lang="en-GB" noProof="0" dirty="0"/>
          </a:p>
        </p:txBody>
      </p:sp>
      <p:sp>
        <p:nvSpPr>
          <p:cNvPr id="5" name="Slide Number Placeholder 4"/>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6"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3" name="Footer Placeholder 2"/>
          <p:cNvSpPr>
            <a:spLocks noGrp="1"/>
          </p:cNvSpPr>
          <p:nvPr>
            <p:ph type="ftr" sz="quarter" idx="11"/>
          </p:nvPr>
        </p:nvSpPr>
        <p:spPr/>
        <p:txBody>
          <a:bodyPr/>
          <a:lstStyle/>
          <a:p>
            <a:endParaRPr lang="en-GB" noProof="0" dirty="0"/>
          </a:p>
        </p:txBody>
      </p:sp>
      <p:sp>
        <p:nvSpPr>
          <p:cNvPr id="4" name="Slide Number Placeholder 3"/>
          <p:cNvSpPr>
            <a:spLocks noGrp="1"/>
          </p:cNvSpPr>
          <p:nvPr>
            <p:ph type="sldNum" sz="quarter" idx="12"/>
          </p:nvPr>
        </p:nvSpPr>
        <p:spPr/>
        <p:txBody>
          <a:bodyPr/>
          <a:lstStyle/>
          <a:p>
            <a:fld id="{08E6D875-7657-4D45-A526-A1588F6C5E7B}" type="slidenum">
              <a:rPr lang="en-GB" noProof="0" smtClean="0"/>
              <a:pPr/>
              <a:t>‹#›</a:t>
            </a:fld>
            <a:endParaRPr lang="en-GB"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4317-B68E-2848-973F-665EB0157B76}" type="datetimeFigureOut">
              <a:rPr lang="en-GB" noProof="0" smtClean="0"/>
              <a:pPr/>
              <a:t>08/04/15</a:t>
            </a:fld>
            <a:endParaRPr lang="en-GB" noProof="0" dirty="0"/>
          </a:p>
        </p:txBody>
      </p:sp>
      <p:sp>
        <p:nvSpPr>
          <p:cNvPr id="5" name="Footer Placeholder 4"/>
          <p:cNvSpPr>
            <a:spLocks noGrp="1"/>
          </p:cNvSpPr>
          <p:nvPr>
            <p:ph type="ftr" sz="quarter" idx="3"/>
          </p:nvPr>
        </p:nvSpPr>
        <p:spPr>
          <a:xfrm>
            <a:off x="6552000" y="6356350"/>
            <a:ext cx="213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noProof="0" dirty="0"/>
          </a:p>
        </p:txBody>
      </p:sp>
      <p:sp>
        <p:nvSpPr>
          <p:cNvPr id="6" name="Slide Number Placeholder 5"/>
          <p:cNvSpPr>
            <a:spLocks noGrp="1"/>
          </p:cNvSpPr>
          <p:nvPr>
            <p:ph type="sldNum" sz="quarter" idx="4"/>
          </p:nvPr>
        </p:nvSpPr>
        <p:spPr>
          <a:xfrm>
            <a:off x="3124200" y="6356350"/>
            <a:ext cx="2894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08E6D875-7657-4D45-A526-A1588F6C5E7B}" type="slidenum">
              <a:rPr lang="en-GB" noProof="0" smtClean="0"/>
              <a:pPr/>
              <a:t>‹#›</a:t>
            </a:fld>
            <a:endParaRPr lang="en-GB" noProof="0" dirty="0"/>
          </a:p>
        </p:txBody>
      </p:sp>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16234" y="6056791"/>
            <a:ext cx="2300356" cy="65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idx="1"/>
          </p:nvPr>
        </p:nvSpPr>
        <p:spPr>
          <a:xfrm>
            <a:off x="457200" y="1268414"/>
            <a:ext cx="8229600" cy="485775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jpeg"/><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5.xml"/><Relationship Id="rId2" Type="http://schemas.openxmlformats.org/officeDocument/2006/relationships/image" Target="../media/image9.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jpeg"/><Relationship Id="rId3"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1" Type="http://schemas.openxmlformats.org/officeDocument/2006/relationships/slideLayout" Target="../slideLayouts/slideLayout5.xml"/><Relationship Id="rId2"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de-DE" sz="3200" dirty="0" err="1">
                <a:effectLst>
                  <a:outerShdw blurRad="38100" dist="38100" dir="2700000" algn="tl">
                    <a:srgbClr val="000000">
                      <a:alpha val="43137"/>
                    </a:srgbClr>
                  </a:outerShdw>
                </a:effectLst>
              </a:rPr>
              <a:t>FIspace</a:t>
            </a:r>
            <a:r>
              <a:rPr lang="de-DE" sz="3200" dirty="0">
                <a:effectLst>
                  <a:outerShdw blurRad="38100" dist="38100" dir="2700000" algn="tl">
                    <a:srgbClr val="000000">
                      <a:alpha val="43137"/>
                    </a:srgbClr>
                  </a:outerShdw>
                </a:effectLst>
              </a:rPr>
              <a:t> </a:t>
            </a:r>
            <a:r>
              <a:rPr lang="de-DE" sz="3200" dirty="0" err="1">
                <a:effectLst>
                  <a:outerShdw blurRad="38100" dist="38100" dir="2700000" algn="tl">
                    <a:srgbClr val="000000">
                      <a:alpha val="43137"/>
                    </a:srgbClr>
                  </a:outerShdw>
                </a:effectLst>
              </a:rPr>
              <a:t>Capability</a:t>
            </a:r>
            <a:r>
              <a:rPr lang="de-DE" sz="3200" dirty="0">
                <a:effectLst>
                  <a:outerShdw blurRad="38100" dist="38100" dir="2700000" algn="tl">
                    <a:srgbClr val="000000">
                      <a:alpha val="43137"/>
                    </a:srgbClr>
                  </a:outerShdw>
                </a:effectLst>
              </a:rPr>
              <a:t> Model</a:t>
            </a:r>
            <a:br>
              <a:rPr lang="de-DE" sz="3200" dirty="0">
                <a:effectLst>
                  <a:outerShdw blurRad="38100" dist="38100" dir="2700000" algn="tl">
                    <a:srgbClr val="000000">
                      <a:alpha val="43137"/>
                    </a:srgbClr>
                  </a:outerShdw>
                </a:effectLst>
              </a:rPr>
            </a:br>
            <a:r>
              <a:rPr lang="es-ES_tradnl" dirty="0" err="1" smtClean="0"/>
              <a:t>NetFutures</a:t>
            </a:r>
            <a:r>
              <a:rPr lang="es-ES_tradnl" dirty="0" smtClean="0"/>
              <a:t> </a:t>
            </a:r>
            <a:r>
              <a:rPr lang="es-ES_tradnl" dirty="0" smtClean="0"/>
              <a:t>2015</a:t>
            </a:r>
            <a:br>
              <a:rPr lang="es-ES_tradnl" dirty="0" smtClean="0"/>
            </a:br>
            <a:r>
              <a:rPr lang="es-ES_tradnl" dirty="0" err="1" smtClean="0"/>
              <a:t>FIspace</a:t>
            </a:r>
            <a:r>
              <a:rPr lang="es-ES_tradnl" dirty="0" smtClean="0"/>
              <a:t> </a:t>
            </a:r>
            <a:r>
              <a:rPr lang="es-ES_tradnl" dirty="0" err="1" smtClean="0"/>
              <a:t>project</a:t>
            </a:r>
            <a:endParaRPr lang="en-US" dirty="0"/>
          </a:p>
        </p:txBody>
      </p:sp>
      <p:sp>
        <p:nvSpPr>
          <p:cNvPr id="3" name="2 Subtítulo"/>
          <p:cNvSpPr>
            <a:spLocks noGrp="1"/>
          </p:cNvSpPr>
          <p:nvPr>
            <p:ph type="subTitle" idx="1"/>
          </p:nvPr>
        </p:nvSpPr>
        <p:spPr>
          <a:xfrm>
            <a:off x="5220072" y="4725144"/>
            <a:ext cx="3401411" cy="1656184"/>
          </a:xfrm>
        </p:spPr>
        <p:txBody>
          <a:bodyPr>
            <a:normAutofit fontScale="85000" lnSpcReduction="10000"/>
          </a:bodyPr>
          <a:lstStyle/>
          <a:p>
            <a:r>
              <a:rPr lang="es-ES_tradnl" dirty="0" smtClean="0"/>
              <a:t>Javier Romero Negrín</a:t>
            </a:r>
          </a:p>
          <a:p>
            <a:r>
              <a:rPr lang="es-ES_tradnl" dirty="0" smtClean="0"/>
              <a:t>Javier Hitado Simarro</a:t>
            </a:r>
          </a:p>
          <a:p>
            <a:r>
              <a:rPr lang="es-ES_tradnl" dirty="0" smtClean="0"/>
              <a:t>ATOS</a:t>
            </a:r>
          </a:p>
          <a:p>
            <a:endParaRPr lang="es-ES_tradnl" dirty="0"/>
          </a:p>
          <a:p>
            <a:r>
              <a:rPr lang="es-ES_tradnl" dirty="0" err="1" smtClean="0"/>
              <a:t>Serdar</a:t>
            </a:r>
            <a:r>
              <a:rPr lang="es-ES_tradnl" dirty="0" smtClean="0"/>
              <a:t> </a:t>
            </a:r>
            <a:r>
              <a:rPr lang="es-ES_tradnl" dirty="0" err="1" smtClean="0"/>
              <a:t>Arslan</a:t>
            </a:r>
            <a:endParaRPr lang="es-ES_tradnl" dirty="0" smtClean="0"/>
          </a:p>
          <a:p>
            <a:r>
              <a:rPr lang="es-ES_tradnl" dirty="0" err="1" smtClean="0"/>
              <a:t>KoçSistem</a:t>
            </a:r>
            <a:endParaRPr lang="en-US" dirty="0"/>
          </a:p>
        </p:txBody>
      </p:sp>
    </p:spTree>
    <p:extLst>
      <p:ext uri="{BB962C8B-B14F-4D97-AF65-F5344CB8AC3E}">
        <p14:creationId xmlns:p14="http://schemas.microsoft.com/office/powerpoint/2010/main" val="2559788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How</a:t>
            </a:r>
            <a:r>
              <a:rPr lang="de-DE" dirty="0" smtClean="0"/>
              <a:t> </a:t>
            </a:r>
            <a:r>
              <a:rPr lang="de-DE" dirty="0" err="1" smtClean="0"/>
              <a:t>to</a:t>
            </a:r>
            <a:r>
              <a:rPr lang="de-DE" dirty="0" smtClean="0"/>
              <a:t> </a:t>
            </a:r>
            <a:r>
              <a:rPr lang="de-DE" dirty="0" err="1" smtClean="0"/>
              <a:t>connect</a:t>
            </a:r>
            <a:r>
              <a:rPr lang="de-DE" dirty="0" smtClean="0"/>
              <a:t> an </a:t>
            </a:r>
            <a:r>
              <a:rPr lang="de-DE" dirty="0" err="1" smtClean="0"/>
              <a:t>app</a:t>
            </a:r>
            <a:r>
              <a:rPr lang="de-DE" dirty="0" smtClean="0"/>
              <a:t> </a:t>
            </a:r>
            <a:r>
              <a:rPr lang="de-DE" dirty="0" err="1" smtClean="0"/>
              <a:t>or</a:t>
            </a:r>
            <a:r>
              <a:rPr lang="de-DE" dirty="0" smtClean="0"/>
              <a:t> </a:t>
            </a:r>
            <a:r>
              <a:rPr lang="de-DE" dirty="0" err="1" smtClean="0"/>
              <a:t>external</a:t>
            </a:r>
            <a:r>
              <a:rPr lang="de-DE" dirty="0" smtClean="0"/>
              <a:t> </a:t>
            </a:r>
            <a:r>
              <a:rPr lang="de-DE" dirty="0" err="1" smtClean="0"/>
              <a:t>system</a:t>
            </a:r>
            <a:r>
              <a:rPr lang="de-DE" dirty="0" smtClean="0"/>
              <a:t> </a:t>
            </a:r>
            <a:r>
              <a:rPr lang="de-DE" dirty="0" err="1" smtClean="0"/>
              <a:t>to</a:t>
            </a:r>
            <a:r>
              <a:rPr lang="de-DE" dirty="0" smtClean="0"/>
              <a:t> </a:t>
            </a:r>
            <a:r>
              <a:rPr lang="de-DE" dirty="0" err="1" smtClean="0"/>
              <a:t>FIspace</a:t>
            </a:r>
            <a:endParaRPr lang="de-DE" dirty="0"/>
          </a:p>
        </p:txBody>
      </p:sp>
      <p:sp>
        <p:nvSpPr>
          <p:cNvPr id="3" name="Inhaltsplatzhalter 2"/>
          <p:cNvSpPr>
            <a:spLocks noGrp="1"/>
          </p:cNvSpPr>
          <p:nvPr>
            <p:ph idx="1"/>
          </p:nvPr>
        </p:nvSpPr>
        <p:spPr/>
        <p:txBody>
          <a:bodyPr/>
          <a:lstStyle/>
          <a:p>
            <a:r>
              <a:rPr lang="de-DE" dirty="0" err="1" smtClean="0"/>
              <a:t>Define</a:t>
            </a:r>
            <a:r>
              <a:rPr lang="de-DE" dirty="0" smtClean="0"/>
              <a:t> </a:t>
            </a:r>
            <a:r>
              <a:rPr lang="de-DE" dirty="0" err="1" smtClean="0"/>
              <a:t>capability</a:t>
            </a:r>
            <a:r>
              <a:rPr lang="de-DE" dirty="0" smtClean="0"/>
              <a:t> type</a:t>
            </a:r>
          </a:p>
          <a:p>
            <a:pPr lvl="1"/>
            <a:r>
              <a:rPr lang="de-DE" dirty="0" err="1" smtClean="0"/>
              <a:t>either</a:t>
            </a:r>
            <a:r>
              <a:rPr lang="de-DE" dirty="0" smtClean="0"/>
              <a:t> </a:t>
            </a:r>
            <a:r>
              <a:rPr lang="de-DE" dirty="0" err="1"/>
              <a:t>s</a:t>
            </a:r>
            <a:r>
              <a:rPr lang="de-DE" dirty="0" err="1" smtClean="0"/>
              <a:t>elect</a:t>
            </a:r>
            <a:r>
              <a:rPr lang="de-DE" dirty="0" smtClean="0"/>
              <a:t> an </a:t>
            </a:r>
            <a:r>
              <a:rPr lang="de-DE" dirty="0" err="1" smtClean="0"/>
              <a:t>existing</a:t>
            </a:r>
            <a:r>
              <a:rPr lang="de-DE" dirty="0" smtClean="0"/>
              <a:t> type</a:t>
            </a:r>
          </a:p>
          <a:p>
            <a:pPr lvl="1"/>
            <a:r>
              <a:rPr lang="de-DE" dirty="0" err="1" smtClean="0"/>
              <a:t>or</a:t>
            </a:r>
            <a:r>
              <a:rPr lang="de-DE" dirty="0" smtClean="0"/>
              <a:t> </a:t>
            </a:r>
            <a:r>
              <a:rPr lang="de-DE" dirty="0" err="1" smtClean="0"/>
              <a:t>define</a:t>
            </a:r>
            <a:r>
              <a:rPr lang="de-DE" dirty="0" smtClean="0"/>
              <a:t> a </a:t>
            </a:r>
            <a:r>
              <a:rPr lang="de-DE" dirty="0" err="1" smtClean="0"/>
              <a:t>new</a:t>
            </a:r>
            <a:r>
              <a:rPr lang="de-DE" dirty="0" smtClean="0"/>
              <a:t> </a:t>
            </a:r>
            <a:r>
              <a:rPr lang="de-DE" dirty="0" err="1" smtClean="0"/>
              <a:t>one</a:t>
            </a:r>
            <a:endParaRPr lang="de-DE" dirty="0" smtClean="0"/>
          </a:p>
          <a:p>
            <a:pPr lvl="1"/>
            <a:endParaRPr lang="de-DE" dirty="0" smtClean="0"/>
          </a:p>
          <a:p>
            <a:r>
              <a:rPr lang="de-DE" dirty="0" smtClean="0"/>
              <a:t>Register </a:t>
            </a:r>
            <a:r>
              <a:rPr lang="de-DE" dirty="0" err="1" smtClean="0"/>
              <a:t>capability</a:t>
            </a:r>
            <a:r>
              <a:rPr lang="de-DE" dirty="0" smtClean="0"/>
              <a:t> </a:t>
            </a:r>
            <a:r>
              <a:rPr lang="de-DE" dirty="0" err="1" smtClean="0"/>
              <a:t>that</a:t>
            </a:r>
            <a:r>
              <a:rPr lang="de-DE" dirty="0" smtClean="0"/>
              <a:t> </a:t>
            </a:r>
            <a:r>
              <a:rPr lang="de-DE" dirty="0" err="1" smtClean="0"/>
              <a:t>is</a:t>
            </a:r>
            <a:r>
              <a:rPr lang="de-DE" dirty="0" smtClean="0"/>
              <a:t> </a:t>
            </a:r>
            <a:r>
              <a:rPr lang="de-DE" dirty="0" err="1" smtClean="0"/>
              <a:t>provided</a:t>
            </a:r>
            <a:r>
              <a:rPr lang="de-DE" dirty="0" smtClean="0"/>
              <a:t> </a:t>
            </a:r>
            <a:r>
              <a:rPr lang="de-DE" dirty="0" err="1" smtClean="0"/>
              <a:t>by</a:t>
            </a:r>
            <a:r>
              <a:rPr lang="de-DE" dirty="0" smtClean="0"/>
              <a:t> </a:t>
            </a:r>
            <a:r>
              <a:rPr lang="de-DE" dirty="0" err="1" smtClean="0"/>
              <a:t>the</a:t>
            </a:r>
            <a:r>
              <a:rPr lang="de-DE" dirty="0" smtClean="0"/>
              <a:t> </a:t>
            </a:r>
            <a:r>
              <a:rPr lang="de-DE" dirty="0" err="1" smtClean="0"/>
              <a:t>app</a:t>
            </a:r>
            <a:r>
              <a:rPr lang="de-DE" dirty="0" smtClean="0"/>
              <a:t>/</a:t>
            </a:r>
            <a:r>
              <a:rPr lang="de-DE" dirty="0" err="1" smtClean="0"/>
              <a:t>external</a:t>
            </a:r>
            <a:r>
              <a:rPr lang="de-DE" dirty="0" smtClean="0"/>
              <a:t> </a:t>
            </a:r>
            <a:r>
              <a:rPr lang="de-DE" dirty="0" err="1" smtClean="0"/>
              <a:t>system</a:t>
            </a:r>
            <a:endParaRPr lang="de-DE" dirty="0" smtClean="0"/>
          </a:p>
          <a:p>
            <a:endParaRPr lang="de-DE" dirty="0" smtClean="0"/>
          </a:p>
          <a:p>
            <a:r>
              <a:rPr lang="de-DE" dirty="0" smtClean="0"/>
              <a:t>Create/</a:t>
            </a:r>
            <a:r>
              <a:rPr lang="de-DE" dirty="0" err="1" smtClean="0"/>
              <a:t>register</a:t>
            </a:r>
            <a:r>
              <a:rPr lang="de-DE" dirty="0" smtClean="0"/>
              <a:t> an </a:t>
            </a:r>
            <a:r>
              <a:rPr lang="de-DE" dirty="0" err="1" smtClean="0"/>
              <a:t>Oauth</a:t>
            </a:r>
            <a:r>
              <a:rPr lang="de-DE" dirty="0" smtClean="0"/>
              <a:t> </a:t>
            </a:r>
            <a:r>
              <a:rPr lang="de-DE" dirty="0" err="1" smtClean="0"/>
              <a:t>client</a:t>
            </a:r>
            <a:r>
              <a:rPr lang="de-DE" dirty="0" smtClean="0"/>
              <a:t> </a:t>
            </a:r>
            <a:r>
              <a:rPr lang="de-DE" dirty="0" err="1" smtClean="0"/>
              <a:t>for</a:t>
            </a:r>
            <a:r>
              <a:rPr lang="de-DE" dirty="0" smtClean="0"/>
              <a:t> </a:t>
            </a:r>
            <a:r>
              <a:rPr lang="de-DE" dirty="0" err="1" smtClean="0"/>
              <a:t>the</a:t>
            </a:r>
            <a:r>
              <a:rPr lang="de-DE" dirty="0" smtClean="0"/>
              <a:t> </a:t>
            </a:r>
            <a:r>
              <a:rPr lang="de-DE" dirty="0" err="1" smtClean="0"/>
              <a:t>app</a:t>
            </a:r>
            <a:r>
              <a:rPr lang="de-DE" dirty="0" smtClean="0"/>
              <a:t>/</a:t>
            </a:r>
            <a:r>
              <a:rPr lang="de-DE" dirty="0" err="1" smtClean="0"/>
              <a:t>external</a:t>
            </a:r>
            <a:r>
              <a:rPr lang="de-DE" dirty="0" smtClean="0"/>
              <a:t> </a:t>
            </a:r>
            <a:r>
              <a:rPr lang="de-DE" dirty="0" err="1" smtClean="0"/>
              <a:t>system</a:t>
            </a:r>
            <a:endParaRPr lang="de-DE" dirty="0"/>
          </a:p>
          <a:p>
            <a:pPr lvl="1"/>
            <a:r>
              <a:rPr lang="de-DE" dirty="0" err="1" smtClean="0"/>
              <a:t>Oauth</a:t>
            </a:r>
            <a:r>
              <a:rPr lang="de-DE" dirty="0" smtClean="0"/>
              <a:t> </a:t>
            </a:r>
            <a:r>
              <a:rPr lang="de-DE" dirty="0" err="1" smtClean="0"/>
              <a:t>clients</a:t>
            </a:r>
            <a:r>
              <a:rPr lang="de-DE" dirty="0" smtClean="0"/>
              <a:t> </a:t>
            </a:r>
            <a:r>
              <a:rPr lang="de-DE" dirty="0" err="1" smtClean="0"/>
              <a:t>are</a:t>
            </a:r>
            <a:r>
              <a:rPr lang="de-DE" dirty="0" smtClean="0"/>
              <a:t> </a:t>
            </a:r>
            <a:r>
              <a:rPr lang="de-DE" dirty="0" err="1" smtClean="0"/>
              <a:t>defined</a:t>
            </a:r>
            <a:r>
              <a:rPr lang="de-DE" dirty="0" smtClean="0"/>
              <a:t> on </a:t>
            </a:r>
            <a:r>
              <a:rPr lang="de-DE" dirty="0" err="1" smtClean="0"/>
              <a:t>Fispace</a:t>
            </a:r>
            <a:r>
              <a:rPr lang="de-DE" dirty="0" smtClean="0"/>
              <a:t> </a:t>
            </a:r>
            <a:r>
              <a:rPr lang="de-DE" dirty="0" err="1" smtClean="0"/>
              <a:t>IdM</a:t>
            </a:r>
            <a:endParaRPr lang="de-DE" dirty="0" smtClean="0"/>
          </a:p>
          <a:p>
            <a:pPr lvl="1"/>
            <a:r>
              <a:rPr lang="de-DE" dirty="0" err="1" smtClean="0"/>
              <a:t>FIspace</a:t>
            </a:r>
            <a:r>
              <a:rPr lang="de-DE" dirty="0" smtClean="0"/>
              <a:t> </a:t>
            </a:r>
            <a:r>
              <a:rPr lang="de-DE" dirty="0" err="1" smtClean="0"/>
              <a:t>provides</a:t>
            </a:r>
            <a:r>
              <a:rPr lang="de-DE" dirty="0" smtClean="0"/>
              <a:t> a single-</a:t>
            </a:r>
            <a:r>
              <a:rPr lang="de-DE" dirty="0" err="1" smtClean="0"/>
              <a:t>sign</a:t>
            </a:r>
            <a:r>
              <a:rPr lang="de-DE" dirty="0" smtClean="0"/>
              <a:t>-on </a:t>
            </a:r>
            <a:r>
              <a:rPr lang="de-DE" dirty="0" err="1" smtClean="0"/>
              <a:t>solution</a:t>
            </a:r>
            <a:r>
              <a:rPr lang="de-DE" dirty="0" smtClean="0"/>
              <a:t> </a:t>
            </a:r>
            <a:r>
              <a:rPr lang="de-DE" dirty="0" err="1" smtClean="0"/>
              <a:t>used</a:t>
            </a:r>
            <a:r>
              <a:rPr lang="de-DE" dirty="0" smtClean="0"/>
              <a:t> </a:t>
            </a:r>
            <a:r>
              <a:rPr lang="de-DE" dirty="0" err="1" smtClean="0"/>
              <a:t>to</a:t>
            </a:r>
            <a:r>
              <a:rPr lang="de-DE" dirty="0" smtClean="0"/>
              <a:t> </a:t>
            </a:r>
            <a:r>
              <a:rPr lang="de-DE" dirty="0" err="1" smtClean="0"/>
              <a:t>secure</a:t>
            </a:r>
            <a:r>
              <a:rPr lang="de-DE" dirty="0" smtClean="0"/>
              <a:t> </a:t>
            </a:r>
            <a:r>
              <a:rPr lang="de-DE" dirty="0" err="1" smtClean="0"/>
              <a:t>access</a:t>
            </a:r>
            <a:r>
              <a:rPr lang="de-DE" dirty="0" smtClean="0"/>
              <a:t> </a:t>
            </a:r>
            <a:r>
              <a:rPr lang="de-DE" dirty="0" err="1" smtClean="0"/>
              <a:t>to</a:t>
            </a:r>
            <a:r>
              <a:rPr lang="de-DE" dirty="0" smtClean="0"/>
              <a:t> </a:t>
            </a:r>
            <a:r>
              <a:rPr lang="de-DE" dirty="0" err="1" smtClean="0"/>
              <a:t>Fispace</a:t>
            </a:r>
            <a:r>
              <a:rPr lang="de-DE" dirty="0" smtClean="0"/>
              <a:t> Front-End </a:t>
            </a:r>
            <a:r>
              <a:rPr lang="de-DE" dirty="0" err="1" smtClean="0"/>
              <a:t>and</a:t>
            </a:r>
            <a:r>
              <a:rPr lang="de-DE" dirty="0" smtClean="0"/>
              <a:t> </a:t>
            </a:r>
            <a:r>
              <a:rPr lang="de-DE" dirty="0" err="1" smtClean="0"/>
              <a:t>apps</a:t>
            </a:r>
            <a:r>
              <a:rPr lang="de-DE" dirty="0" smtClean="0"/>
              <a:t>  </a:t>
            </a:r>
          </a:p>
        </p:txBody>
      </p:sp>
    </p:spTree>
    <p:extLst>
      <p:ext uri="{BB962C8B-B14F-4D97-AF65-F5344CB8AC3E}">
        <p14:creationId xmlns:p14="http://schemas.microsoft.com/office/powerpoint/2010/main" val="359743776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What</a:t>
            </a:r>
            <a:r>
              <a:rPr lang="es-ES_tradnl" dirty="0" smtClean="0"/>
              <a:t> </a:t>
            </a:r>
            <a:r>
              <a:rPr lang="es-ES_tradnl" dirty="0" err="1" smtClean="0"/>
              <a:t>does</a:t>
            </a:r>
            <a:r>
              <a:rPr lang="es-ES_tradnl" dirty="0" smtClean="0"/>
              <a:t> a </a:t>
            </a:r>
            <a:r>
              <a:rPr lang="es-ES_tradnl" dirty="0" err="1" smtClean="0"/>
              <a:t>Capability</a:t>
            </a:r>
            <a:r>
              <a:rPr lang="es-ES_tradnl" dirty="0" smtClean="0"/>
              <a:t> </a:t>
            </a:r>
            <a:r>
              <a:rPr lang="es-ES_tradnl" dirty="0" err="1" smtClean="0"/>
              <a:t>Type</a:t>
            </a:r>
            <a:r>
              <a:rPr lang="es-ES_tradnl" dirty="0" smtClean="0"/>
              <a:t> looks </a:t>
            </a:r>
            <a:r>
              <a:rPr lang="es-ES_tradnl" dirty="0" err="1" smtClean="0"/>
              <a:t>like</a:t>
            </a:r>
            <a:endParaRPr lang="en-US" dirty="0"/>
          </a:p>
        </p:txBody>
      </p:sp>
      <p:sp>
        <p:nvSpPr>
          <p:cNvPr id="3" name="2 Marcador de contenido"/>
          <p:cNvSpPr>
            <a:spLocks noGrp="1"/>
          </p:cNvSpPr>
          <p:nvPr>
            <p:ph idx="1"/>
          </p:nvPr>
        </p:nvSpPr>
        <p:spPr>
          <a:xfrm>
            <a:off x="1290464" y="1268413"/>
            <a:ext cx="6563072" cy="1944563"/>
          </a:xfrm>
          <a:ln>
            <a:solidFill>
              <a:schemeClr val="tx1">
                <a:lumMod val="95000"/>
                <a:lumOff val="5000"/>
              </a:schemeClr>
            </a:solidFill>
          </a:ln>
        </p:spPr>
        <p:txBody>
          <a:bodyPr>
            <a:normAutofit/>
          </a:bodyPr>
          <a:lstStyle/>
          <a:p>
            <a:pPr marL="0" indent="0">
              <a:buNone/>
            </a:pPr>
            <a:r>
              <a:rPr lang="en-US" sz="1400" dirty="0">
                <a:solidFill>
                  <a:srgbClr val="00B050"/>
                </a:solidFill>
              </a:rPr>
              <a:t>&lt;</a:t>
            </a:r>
            <a:r>
              <a:rPr lang="en-US" sz="1400" dirty="0" err="1">
                <a:solidFill>
                  <a:srgbClr val="00B050"/>
                </a:solidFill>
              </a:rPr>
              <a:t>capabilityType</a:t>
            </a:r>
            <a:r>
              <a:rPr lang="en-US" sz="1400" dirty="0">
                <a:solidFill>
                  <a:srgbClr val="00B050"/>
                </a:solidFill>
              </a:rPr>
              <a:t>&gt;</a:t>
            </a:r>
          </a:p>
          <a:p>
            <a:pPr marL="400050" lvl="1" indent="0">
              <a:buNone/>
            </a:pPr>
            <a:r>
              <a:rPr lang="en-US" sz="1200" dirty="0"/>
              <a:t>  &lt;</a:t>
            </a:r>
            <a:r>
              <a:rPr lang="en-US" sz="1200" dirty="0">
                <a:solidFill>
                  <a:srgbClr val="FF0000"/>
                </a:solidFill>
              </a:rPr>
              <a:t>id</a:t>
            </a:r>
            <a:r>
              <a:rPr lang="en-US" sz="1200" dirty="0"/>
              <a:t>&gt;24&lt;/</a:t>
            </a:r>
            <a:r>
              <a:rPr lang="en-US" sz="1200" dirty="0">
                <a:solidFill>
                  <a:srgbClr val="FF0000"/>
                </a:solidFill>
              </a:rPr>
              <a:t>id</a:t>
            </a:r>
            <a:r>
              <a:rPr lang="en-US" sz="1200" dirty="0"/>
              <a:t>&gt;</a:t>
            </a:r>
          </a:p>
          <a:p>
            <a:pPr marL="400050" lvl="1" indent="0">
              <a:buNone/>
            </a:pPr>
            <a:r>
              <a:rPr lang="en-US" sz="1200" dirty="0"/>
              <a:t>  &lt;</a:t>
            </a:r>
            <a:r>
              <a:rPr lang="en-US" sz="1200" dirty="0">
                <a:solidFill>
                  <a:srgbClr val="FF0000"/>
                </a:solidFill>
              </a:rPr>
              <a:t>name</a:t>
            </a:r>
            <a:r>
              <a:rPr lang="en-US" sz="1200" dirty="0"/>
              <a:t>&gt;PROVIDE_WORKABILITY_DATA&lt;/</a:t>
            </a:r>
            <a:r>
              <a:rPr lang="en-US" sz="1200" dirty="0">
                <a:solidFill>
                  <a:srgbClr val="FF0000"/>
                </a:solidFill>
              </a:rPr>
              <a:t>name</a:t>
            </a:r>
            <a:r>
              <a:rPr lang="en-US" sz="1200" dirty="0"/>
              <a:t>&gt;</a:t>
            </a:r>
          </a:p>
          <a:p>
            <a:pPr marL="400050" lvl="1" indent="0">
              <a:buNone/>
            </a:pPr>
            <a:r>
              <a:rPr lang="en-US" sz="1200" dirty="0"/>
              <a:t> </a:t>
            </a:r>
            <a:r>
              <a:rPr lang="en-US" sz="1200" dirty="0" smtClean="0"/>
              <a:t> &lt;</a:t>
            </a:r>
            <a:r>
              <a:rPr lang="en-US" sz="1200" dirty="0" err="1">
                <a:solidFill>
                  <a:srgbClr val="FF0000"/>
                </a:solidFill>
              </a:rPr>
              <a:t>requestMessageType</a:t>
            </a:r>
            <a:r>
              <a:rPr lang="en-US" sz="1200" dirty="0"/>
              <a:t>&gt;</a:t>
            </a:r>
            <a:r>
              <a:rPr lang="en-US" sz="1200" dirty="0" err="1"/>
              <a:t>WorkabilityDataRequestMessage</a:t>
            </a:r>
            <a:r>
              <a:rPr lang="en-US" sz="1200" dirty="0"/>
              <a:t>&lt;/</a:t>
            </a:r>
            <a:r>
              <a:rPr lang="en-US" sz="1200" dirty="0" err="1"/>
              <a:t>r</a:t>
            </a:r>
            <a:r>
              <a:rPr lang="en-US" sz="1200" dirty="0" err="1">
                <a:solidFill>
                  <a:srgbClr val="FF0000"/>
                </a:solidFill>
              </a:rPr>
              <a:t>equestMessageType</a:t>
            </a:r>
            <a:r>
              <a:rPr lang="en-US" sz="1200" dirty="0"/>
              <a:t>&gt;</a:t>
            </a:r>
          </a:p>
          <a:p>
            <a:pPr marL="400050" lvl="1" indent="0">
              <a:buNone/>
            </a:pPr>
            <a:r>
              <a:rPr lang="en-US" sz="1200" dirty="0"/>
              <a:t>  </a:t>
            </a:r>
            <a:r>
              <a:rPr lang="en-US" sz="1200" dirty="0" smtClean="0"/>
              <a:t>&lt;</a:t>
            </a:r>
            <a:r>
              <a:rPr lang="en-US" sz="1200" dirty="0" err="1">
                <a:solidFill>
                  <a:srgbClr val="FF0000"/>
                </a:solidFill>
              </a:rPr>
              <a:t>responseMessageType</a:t>
            </a:r>
            <a:r>
              <a:rPr lang="en-US" sz="1200" dirty="0"/>
              <a:t>&gt;</a:t>
            </a:r>
            <a:r>
              <a:rPr lang="en-US" sz="1200" dirty="0" err="1"/>
              <a:t>WorkabilityDataResponseMessage</a:t>
            </a:r>
            <a:r>
              <a:rPr lang="en-US" sz="1200" dirty="0"/>
              <a:t>&lt;/</a:t>
            </a:r>
            <a:r>
              <a:rPr lang="en-US" sz="1200" dirty="0" err="1">
                <a:solidFill>
                  <a:srgbClr val="FF0000"/>
                </a:solidFill>
              </a:rPr>
              <a:t>responseMessageType</a:t>
            </a:r>
            <a:r>
              <a:rPr lang="en-US" sz="1200" dirty="0"/>
              <a:t>&gt;</a:t>
            </a:r>
          </a:p>
          <a:p>
            <a:pPr marL="400050" lvl="1" indent="0">
              <a:buNone/>
            </a:pPr>
            <a:r>
              <a:rPr lang="en-US" sz="1200" dirty="0"/>
              <a:t>  &lt;</a:t>
            </a:r>
            <a:r>
              <a:rPr lang="en-US" sz="1200" dirty="0" err="1">
                <a:solidFill>
                  <a:srgbClr val="FF0000"/>
                </a:solidFill>
              </a:rPr>
              <a:t>schemaLocation</a:t>
            </a:r>
            <a:r>
              <a:rPr lang="en-US" sz="1200" dirty="0"/>
              <a:t>&gt;</a:t>
            </a:r>
            <a:r>
              <a:rPr lang="en-US" sz="1200" dirty="0" err="1"/>
              <a:t>classpath</a:t>
            </a:r>
            <a:r>
              <a:rPr lang="en-US" sz="1200" dirty="0"/>
              <a:t>:/schema/domain/</a:t>
            </a:r>
            <a:r>
              <a:rPr lang="en-US" sz="1200" dirty="0" err="1"/>
              <a:t>wbd</a:t>
            </a:r>
            <a:r>
              <a:rPr lang="en-US" sz="1200" dirty="0"/>
              <a:t>/WWMessages.xsd&lt;/</a:t>
            </a:r>
            <a:r>
              <a:rPr lang="en-US" sz="1200" dirty="0" err="1">
                <a:solidFill>
                  <a:srgbClr val="FF0000"/>
                </a:solidFill>
              </a:rPr>
              <a:t>schemaLocation</a:t>
            </a:r>
            <a:r>
              <a:rPr lang="en-US" sz="1200" dirty="0" smtClean="0"/>
              <a:t>&gt;</a:t>
            </a:r>
          </a:p>
          <a:p>
            <a:pPr marL="400050" lvl="1" indent="0">
              <a:buNone/>
            </a:pPr>
            <a:r>
              <a:rPr lang="en-US" sz="1200" dirty="0" smtClean="0"/>
              <a:t>  &lt;</a:t>
            </a:r>
            <a:r>
              <a:rPr lang="en-US" sz="1200" dirty="0" err="1">
                <a:solidFill>
                  <a:srgbClr val="FF0000"/>
                </a:solidFill>
              </a:rPr>
              <a:t>contextPath</a:t>
            </a:r>
            <a:r>
              <a:rPr lang="en-US" sz="1200" dirty="0"/>
              <a:t>&gt;</a:t>
            </a:r>
            <a:r>
              <a:rPr lang="en-US" sz="1200" dirty="0" err="1"/>
              <a:t>eu.fispace.api.wbd</a:t>
            </a:r>
            <a:r>
              <a:rPr lang="en-US" sz="1200" dirty="0"/>
              <a:t>&lt;/</a:t>
            </a:r>
            <a:r>
              <a:rPr lang="en-US" sz="1200" dirty="0" err="1">
                <a:solidFill>
                  <a:srgbClr val="FF0000"/>
                </a:solidFill>
              </a:rPr>
              <a:t>contextPath</a:t>
            </a:r>
            <a:r>
              <a:rPr lang="en-US" sz="1200" dirty="0"/>
              <a:t>&gt;</a:t>
            </a:r>
          </a:p>
          <a:p>
            <a:pPr marL="0" indent="0">
              <a:buNone/>
            </a:pPr>
            <a:r>
              <a:rPr lang="en-US" sz="1400" dirty="0" smtClean="0">
                <a:solidFill>
                  <a:srgbClr val="00B050"/>
                </a:solidFill>
              </a:rPr>
              <a:t>&lt;/</a:t>
            </a:r>
            <a:r>
              <a:rPr lang="en-US" sz="1400" dirty="0" err="1">
                <a:solidFill>
                  <a:srgbClr val="00B050"/>
                </a:solidFill>
              </a:rPr>
              <a:t>capabilityType</a:t>
            </a:r>
            <a:r>
              <a:rPr lang="en-US" sz="1400" dirty="0" smtClean="0">
                <a:solidFill>
                  <a:srgbClr val="00B050"/>
                </a:solidFill>
              </a:rPr>
              <a:t>&gt;</a:t>
            </a:r>
          </a:p>
        </p:txBody>
      </p:sp>
      <p:sp>
        <p:nvSpPr>
          <p:cNvPr id="4" name="3 CuadroTexto"/>
          <p:cNvSpPr txBox="1"/>
          <p:nvPr/>
        </p:nvSpPr>
        <p:spPr>
          <a:xfrm>
            <a:off x="1290464" y="3923764"/>
            <a:ext cx="6563072" cy="369332"/>
          </a:xfrm>
          <a:prstGeom prst="rect">
            <a:avLst/>
          </a:prstGeom>
          <a:noFill/>
        </p:spPr>
        <p:txBody>
          <a:bodyPr wrap="square" rtlCol="0">
            <a:spAutoFit/>
          </a:bodyPr>
          <a:lstStyle/>
          <a:p>
            <a:pPr marL="285750" indent="-285750">
              <a:buFont typeface="Arial" panose="020B0604020202020204" pitchFamily="34" charset="0"/>
              <a:buChar char="•"/>
            </a:pPr>
            <a:r>
              <a:rPr lang="es-ES_tradnl" dirty="0" err="1" smtClean="0"/>
              <a:t>Defined</a:t>
            </a:r>
            <a:r>
              <a:rPr lang="es-ES_tradnl" dirty="0" smtClean="0"/>
              <a:t> </a:t>
            </a:r>
            <a:r>
              <a:rPr lang="es-ES_tradnl" dirty="0" err="1" smtClean="0"/>
              <a:t>messages</a:t>
            </a:r>
            <a:r>
              <a:rPr lang="es-ES_tradnl" dirty="0" smtClean="0"/>
              <a:t> are </a:t>
            </a:r>
            <a:r>
              <a:rPr lang="es-ES_tradnl" dirty="0" err="1" smtClean="0"/>
              <a:t>uploaded</a:t>
            </a:r>
            <a:r>
              <a:rPr lang="es-ES_tradnl" dirty="0" smtClean="0"/>
              <a:t> to </a:t>
            </a:r>
            <a:r>
              <a:rPr lang="es-ES_tradnl" dirty="0" err="1" smtClean="0"/>
              <a:t>the</a:t>
            </a:r>
            <a:r>
              <a:rPr lang="es-ES_tradnl" dirty="0" smtClean="0"/>
              <a:t> </a:t>
            </a:r>
            <a:r>
              <a:rPr lang="es-ES_tradnl" dirty="0" err="1" smtClean="0"/>
              <a:t>core</a:t>
            </a:r>
            <a:r>
              <a:rPr lang="es-ES_tradnl" dirty="0" smtClean="0"/>
              <a:t> module of </a:t>
            </a:r>
            <a:r>
              <a:rPr lang="es-ES_tradnl" dirty="0" err="1" smtClean="0"/>
              <a:t>FIspace</a:t>
            </a:r>
            <a:r>
              <a:rPr lang="es-ES_tradnl" dirty="0" smtClean="0"/>
              <a:t>.</a:t>
            </a:r>
            <a:endParaRPr lang="en-US" dirty="0"/>
          </a:p>
        </p:txBody>
      </p:sp>
    </p:spTree>
    <p:extLst>
      <p:ext uri="{BB962C8B-B14F-4D97-AF65-F5344CB8AC3E}">
        <p14:creationId xmlns:p14="http://schemas.microsoft.com/office/powerpoint/2010/main" val="18382048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What</a:t>
            </a:r>
            <a:r>
              <a:rPr lang="es-ES_tradnl" dirty="0" smtClean="0"/>
              <a:t> </a:t>
            </a:r>
            <a:r>
              <a:rPr lang="es-ES_tradnl" dirty="0" err="1" smtClean="0"/>
              <a:t>does</a:t>
            </a:r>
            <a:r>
              <a:rPr lang="es-ES_tradnl" dirty="0" smtClean="0"/>
              <a:t> a </a:t>
            </a:r>
            <a:r>
              <a:rPr lang="es-ES_tradnl" dirty="0" err="1" smtClean="0"/>
              <a:t>Capability</a:t>
            </a:r>
            <a:r>
              <a:rPr lang="es-ES_tradnl" dirty="0" smtClean="0"/>
              <a:t> looks </a:t>
            </a:r>
            <a:r>
              <a:rPr lang="es-ES_tradnl" dirty="0" err="1" smtClean="0"/>
              <a:t>like</a:t>
            </a:r>
            <a:endParaRPr lang="en-US" dirty="0"/>
          </a:p>
        </p:txBody>
      </p:sp>
      <p:sp>
        <p:nvSpPr>
          <p:cNvPr id="4" name="3 Rectángulo"/>
          <p:cNvSpPr/>
          <p:nvPr/>
        </p:nvSpPr>
        <p:spPr>
          <a:xfrm>
            <a:off x="606388" y="1284436"/>
            <a:ext cx="7931224" cy="2000548"/>
          </a:xfrm>
          <a:prstGeom prst="rect">
            <a:avLst/>
          </a:prstGeom>
          <a:ln>
            <a:solidFill>
              <a:schemeClr val="tx1">
                <a:lumMod val="95000"/>
                <a:lumOff val="5000"/>
              </a:schemeClr>
            </a:solidFill>
          </a:ln>
        </p:spPr>
        <p:txBody>
          <a:bodyPr wrap="square">
            <a:spAutoFit/>
          </a:bodyPr>
          <a:lstStyle/>
          <a:p>
            <a:r>
              <a:rPr lang="en-US" sz="1400" dirty="0">
                <a:solidFill>
                  <a:srgbClr val="00B050"/>
                </a:solidFill>
              </a:rPr>
              <a:t>&lt;capability&gt;</a:t>
            </a:r>
          </a:p>
          <a:p>
            <a:pPr lvl="1"/>
            <a:r>
              <a:rPr lang="en-US" sz="1200" dirty="0"/>
              <a:t>&lt;</a:t>
            </a:r>
            <a:r>
              <a:rPr lang="en-US" sz="1200" dirty="0">
                <a:solidFill>
                  <a:srgbClr val="FF0000"/>
                </a:solidFill>
              </a:rPr>
              <a:t>id</a:t>
            </a:r>
            <a:r>
              <a:rPr lang="en-US" sz="1200" dirty="0"/>
              <a:t>&gt;10&lt;/</a:t>
            </a:r>
            <a:r>
              <a:rPr lang="en-US" sz="1200" dirty="0">
                <a:solidFill>
                  <a:srgbClr val="FF0000"/>
                </a:solidFill>
              </a:rPr>
              <a:t>id</a:t>
            </a:r>
            <a:r>
              <a:rPr lang="en-US" sz="1200" dirty="0"/>
              <a:t>&gt;</a:t>
            </a:r>
          </a:p>
          <a:p>
            <a:pPr lvl="1"/>
            <a:r>
              <a:rPr lang="en-US" sz="1200" dirty="0"/>
              <a:t>&lt;</a:t>
            </a:r>
            <a:r>
              <a:rPr lang="en-US" sz="1200" dirty="0">
                <a:solidFill>
                  <a:srgbClr val="FF0000"/>
                </a:solidFill>
              </a:rPr>
              <a:t>description</a:t>
            </a:r>
            <a:r>
              <a:rPr lang="en-US" sz="1200" dirty="0"/>
              <a:t>&gt;</a:t>
            </a:r>
          </a:p>
          <a:p>
            <a:pPr lvl="1"/>
            <a:r>
              <a:rPr lang="en-US" sz="1200" dirty="0"/>
              <a:t>Capability to provide water spray workability according with type of farmer criteria and weather forecast condition</a:t>
            </a:r>
          </a:p>
          <a:p>
            <a:pPr lvl="1"/>
            <a:r>
              <a:rPr lang="en-US" sz="1200" dirty="0"/>
              <a:t>&lt;/</a:t>
            </a:r>
            <a:r>
              <a:rPr lang="en-US" sz="1200" dirty="0">
                <a:solidFill>
                  <a:srgbClr val="FF0000"/>
                </a:solidFill>
              </a:rPr>
              <a:t>description</a:t>
            </a:r>
            <a:r>
              <a:rPr lang="en-US" sz="1200" dirty="0"/>
              <a:t>&gt;</a:t>
            </a:r>
          </a:p>
          <a:p>
            <a:pPr lvl="1"/>
            <a:r>
              <a:rPr lang="en-US" sz="1200" dirty="0"/>
              <a:t>&lt;</a:t>
            </a:r>
            <a:r>
              <a:rPr lang="en-US" sz="1200" dirty="0" err="1">
                <a:solidFill>
                  <a:srgbClr val="FF0000"/>
                </a:solidFill>
              </a:rPr>
              <a:t>uri</a:t>
            </a:r>
            <a:r>
              <a:rPr lang="en-US" sz="1200" dirty="0"/>
              <a:t>&gt;</a:t>
            </a:r>
          </a:p>
          <a:p>
            <a:pPr lvl="1"/>
            <a:r>
              <a:rPr lang="en-US" sz="1200" dirty="0"/>
              <a:t>http://fispace.noip.me:9040/citApp/backend/CITResource/PROVIDE_WATER_SPRAY_SCHEDULER</a:t>
            </a:r>
          </a:p>
          <a:p>
            <a:pPr lvl="1"/>
            <a:r>
              <a:rPr lang="en-US" sz="1200" dirty="0"/>
              <a:t>&lt;/</a:t>
            </a:r>
            <a:r>
              <a:rPr lang="en-US" sz="1200" dirty="0" err="1">
                <a:solidFill>
                  <a:srgbClr val="FF0000"/>
                </a:solidFill>
              </a:rPr>
              <a:t>uri</a:t>
            </a:r>
            <a:r>
              <a:rPr lang="en-US" sz="1200" dirty="0"/>
              <a:t>&gt;</a:t>
            </a:r>
          </a:p>
          <a:p>
            <a:pPr lvl="1"/>
            <a:r>
              <a:rPr lang="en-US" sz="1200" dirty="0"/>
              <a:t>&lt;</a:t>
            </a:r>
            <a:r>
              <a:rPr lang="en-US" sz="1200" dirty="0" err="1">
                <a:solidFill>
                  <a:srgbClr val="FF0000"/>
                </a:solidFill>
              </a:rPr>
              <a:t>cte_id</a:t>
            </a:r>
            <a:r>
              <a:rPr lang="en-US" sz="1200" dirty="0"/>
              <a:t>&gt;24&lt;/</a:t>
            </a:r>
            <a:r>
              <a:rPr lang="en-US" sz="1200" dirty="0" err="1">
                <a:solidFill>
                  <a:srgbClr val="FF0000"/>
                </a:solidFill>
              </a:rPr>
              <a:t>cte_id</a:t>
            </a:r>
            <a:r>
              <a:rPr lang="en-US" sz="1200" dirty="0"/>
              <a:t>&gt;</a:t>
            </a:r>
          </a:p>
          <a:p>
            <a:r>
              <a:rPr lang="en-US" sz="1400" dirty="0">
                <a:solidFill>
                  <a:srgbClr val="00B050"/>
                </a:solidFill>
              </a:rPr>
              <a:t>&lt;/capability&gt;</a:t>
            </a:r>
          </a:p>
        </p:txBody>
      </p:sp>
      <p:sp>
        <p:nvSpPr>
          <p:cNvPr id="3" name="2 CuadroTexto"/>
          <p:cNvSpPr txBox="1"/>
          <p:nvPr/>
        </p:nvSpPr>
        <p:spPr>
          <a:xfrm>
            <a:off x="609297" y="3945830"/>
            <a:ext cx="7925281" cy="923330"/>
          </a:xfrm>
          <a:prstGeom prst="rect">
            <a:avLst/>
          </a:prstGeom>
          <a:noFill/>
        </p:spPr>
        <p:txBody>
          <a:bodyPr wrap="square" rtlCol="0">
            <a:spAutoFit/>
          </a:bodyPr>
          <a:lstStyle/>
          <a:p>
            <a:pPr marL="285750" indent="-285750">
              <a:buFont typeface="Arial" panose="020B0604020202020204" pitchFamily="34" charset="0"/>
              <a:buChar char="•"/>
            </a:pPr>
            <a:r>
              <a:rPr lang="en-US" dirty="0" err="1" smtClean="0"/>
              <a:t>FIspace</a:t>
            </a:r>
            <a:r>
              <a:rPr lang="en-US" dirty="0" smtClean="0"/>
              <a:t> </a:t>
            </a:r>
            <a:r>
              <a:rPr lang="en-US" dirty="0"/>
              <a:t>provides the infrastructure to control the business flow between business participants (capabilities)  to achieve the correct execution of the business process</a:t>
            </a:r>
          </a:p>
        </p:txBody>
      </p:sp>
    </p:spTree>
    <p:extLst>
      <p:ext uri="{BB962C8B-B14F-4D97-AF65-F5344CB8AC3E}">
        <p14:creationId xmlns:p14="http://schemas.microsoft.com/office/powerpoint/2010/main" val="23623957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FIspace</a:t>
            </a:r>
            <a:r>
              <a:rPr lang="de-DE" dirty="0" smtClean="0"/>
              <a:t> </a:t>
            </a:r>
            <a:r>
              <a:rPr lang="de-DE" dirty="0"/>
              <a:t>Project</a:t>
            </a:r>
          </a:p>
        </p:txBody>
      </p:sp>
      <p:sp>
        <p:nvSpPr>
          <p:cNvPr id="3" name="Inhaltsplatzhalter 2"/>
          <p:cNvSpPr>
            <a:spLocks noGrp="1"/>
          </p:cNvSpPr>
          <p:nvPr>
            <p:ph idx="1"/>
          </p:nvPr>
        </p:nvSpPr>
        <p:spPr/>
        <p:txBody>
          <a:bodyPr anchor="ctr">
            <a:normAutofit/>
          </a:bodyPr>
          <a:lstStyle/>
          <a:p>
            <a:pPr marL="0" indent="0">
              <a:buNone/>
            </a:pPr>
            <a:r>
              <a:rPr lang="de-DE" sz="2800" dirty="0" err="1" smtClean="0">
                <a:effectLst>
                  <a:outerShdw blurRad="38100" dist="38100" dir="2700000" algn="tl">
                    <a:srgbClr val="000000">
                      <a:alpha val="43137"/>
                    </a:srgbClr>
                  </a:outerShdw>
                </a:effectLst>
              </a:rPr>
              <a:t>How</a:t>
            </a:r>
            <a:r>
              <a:rPr lang="de-DE" sz="2800" dirty="0" smtClean="0">
                <a:effectLst>
                  <a:outerShdw blurRad="38100" dist="38100" dir="2700000" algn="tl">
                    <a:srgbClr val="000000">
                      <a:alpha val="43137"/>
                    </a:srgbClr>
                  </a:outerShdw>
                </a:effectLst>
              </a:rPr>
              <a:t> </a:t>
            </a:r>
            <a:r>
              <a:rPr lang="de-DE" sz="2800" dirty="0" err="1" smtClean="0">
                <a:effectLst>
                  <a:outerShdw blurRad="38100" dist="38100" dir="2700000" algn="tl">
                    <a:srgbClr val="000000">
                      <a:alpha val="43137"/>
                    </a:srgbClr>
                  </a:outerShdw>
                </a:effectLst>
              </a:rPr>
              <a:t>to</a:t>
            </a:r>
            <a:r>
              <a:rPr lang="de-DE" sz="2800" dirty="0" smtClean="0">
                <a:effectLst>
                  <a:outerShdw blurRad="38100" dist="38100" dir="2700000" algn="tl">
                    <a:srgbClr val="000000">
                      <a:alpha val="43137"/>
                    </a:srgbClr>
                  </a:outerShdw>
                </a:effectLst>
              </a:rPr>
              <a:t> </a:t>
            </a:r>
            <a:r>
              <a:rPr lang="de-DE" sz="2800" dirty="0" err="1" smtClean="0">
                <a:effectLst>
                  <a:outerShdw blurRad="38100" dist="38100" dir="2700000" algn="tl">
                    <a:srgbClr val="000000">
                      <a:alpha val="43137"/>
                    </a:srgbClr>
                  </a:outerShdw>
                </a:effectLst>
              </a:rPr>
              <a:t>use</a:t>
            </a:r>
            <a:r>
              <a:rPr lang="de-DE" sz="2800" dirty="0" smtClean="0">
                <a:effectLst>
                  <a:outerShdw blurRad="38100" dist="38100" dir="2700000" algn="tl">
                    <a:srgbClr val="000000">
                      <a:alpha val="43137"/>
                    </a:srgbClr>
                  </a:outerShdw>
                </a:effectLst>
              </a:rPr>
              <a:t> </a:t>
            </a:r>
            <a:r>
              <a:rPr lang="de-DE" sz="2800" dirty="0" err="1" smtClean="0">
                <a:effectLst>
                  <a:outerShdw blurRad="38100" dist="38100" dir="2700000" algn="tl">
                    <a:srgbClr val="000000">
                      <a:alpha val="43137"/>
                    </a:srgbClr>
                  </a:outerShdw>
                </a:effectLst>
              </a:rPr>
              <a:t>the</a:t>
            </a:r>
            <a:r>
              <a:rPr lang="de-DE" sz="2800" dirty="0" smtClean="0">
                <a:effectLst>
                  <a:outerShdw blurRad="38100" dist="38100" dir="2700000" algn="tl">
                    <a:srgbClr val="000000">
                      <a:alpha val="43137"/>
                    </a:srgbClr>
                  </a:outerShdw>
                </a:effectLst>
              </a:rPr>
              <a:t> </a:t>
            </a:r>
            <a:r>
              <a:rPr lang="de-DE" sz="2800" dirty="0" err="1" smtClean="0">
                <a:effectLst>
                  <a:outerShdw blurRad="38100" dist="38100" dir="2700000" algn="tl">
                    <a:srgbClr val="000000">
                      <a:alpha val="43137"/>
                    </a:srgbClr>
                  </a:outerShdw>
                </a:effectLst>
              </a:rPr>
              <a:t>FIspace</a:t>
            </a:r>
            <a:r>
              <a:rPr lang="de-DE" sz="2800" dirty="0" smtClean="0">
                <a:effectLst>
                  <a:outerShdw blurRad="38100" dist="38100" dir="2700000" algn="tl">
                    <a:srgbClr val="000000">
                      <a:alpha val="43137"/>
                    </a:srgbClr>
                  </a:outerShdw>
                </a:effectLst>
              </a:rPr>
              <a:t> Front-End </a:t>
            </a:r>
            <a:r>
              <a:rPr lang="de-DE" sz="2800" dirty="0" err="1" smtClean="0">
                <a:effectLst>
                  <a:outerShdw blurRad="38100" dist="38100" dir="2700000" algn="tl">
                    <a:srgbClr val="000000">
                      <a:alpha val="43137"/>
                    </a:srgbClr>
                  </a:outerShdw>
                </a:effectLst>
              </a:rPr>
              <a:t>to</a:t>
            </a:r>
            <a:r>
              <a:rPr lang="de-DE" sz="2800" dirty="0" smtClean="0">
                <a:effectLst>
                  <a:outerShdw blurRad="38100" dist="38100" dir="2700000" algn="tl">
                    <a:srgbClr val="000000">
                      <a:alpha val="43137"/>
                    </a:srgbClr>
                  </a:outerShdw>
                </a:effectLst>
              </a:rPr>
              <a:t> </a:t>
            </a:r>
            <a:r>
              <a:rPr lang="de-DE" sz="2800" dirty="0" err="1" smtClean="0">
                <a:effectLst>
                  <a:outerShdw blurRad="38100" dist="38100" dir="2700000" algn="tl">
                    <a:srgbClr val="000000">
                      <a:alpha val="43137"/>
                    </a:srgbClr>
                  </a:outerShdw>
                </a:effectLst>
              </a:rPr>
              <a:t>register</a:t>
            </a:r>
            <a:r>
              <a:rPr lang="de-DE" sz="2800" dirty="0" smtClean="0">
                <a:effectLst>
                  <a:outerShdw blurRad="38100" dist="38100" dir="2700000" algn="tl">
                    <a:srgbClr val="000000">
                      <a:alpha val="43137"/>
                    </a:srgbClr>
                  </a:outerShdw>
                </a:effectLst>
              </a:rPr>
              <a:t> an </a:t>
            </a:r>
            <a:r>
              <a:rPr lang="de-DE" sz="2800" dirty="0" err="1" smtClean="0">
                <a:effectLst>
                  <a:outerShdw blurRad="38100" dist="38100" dir="2700000" algn="tl">
                    <a:srgbClr val="000000">
                      <a:alpha val="43137"/>
                    </a:srgbClr>
                  </a:outerShdw>
                </a:effectLst>
              </a:rPr>
              <a:t>app</a:t>
            </a:r>
            <a:endParaRPr lang="de-DE" sz="2800"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380008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es-ES_tradnl" dirty="0" err="1" smtClean="0"/>
              <a:t>FIspace</a:t>
            </a:r>
            <a:r>
              <a:rPr lang="es-ES_tradnl" dirty="0" smtClean="0"/>
              <a:t> </a:t>
            </a:r>
            <a:r>
              <a:rPr lang="en-US" dirty="0" smtClean="0"/>
              <a:t>Frontend</a:t>
            </a:r>
            <a:r>
              <a:rPr lang="es-ES_tradnl" dirty="0" smtClean="0"/>
              <a:t> &amp; Business </a:t>
            </a:r>
            <a:r>
              <a:rPr lang="en-US" dirty="0" smtClean="0"/>
              <a:t>Capability Model</a:t>
            </a:r>
            <a:endParaRPr lang="en-US" dirty="0"/>
          </a:p>
        </p:txBody>
      </p:sp>
      <p:pic>
        <p:nvPicPr>
          <p:cNvPr id="4098" name="Picture 2" descr="https://cdn4.iconfinder.com/data/icons/free-social-media-icons/512/Us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8694" y="1834841"/>
            <a:ext cx="1604141" cy="160414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2" name="1 Flecha derecha"/>
          <p:cNvSpPr/>
          <p:nvPr/>
        </p:nvSpPr>
        <p:spPr>
          <a:xfrm>
            <a:off x="2915816" y="2308235"/>
            <a:ext cx="1368152" cy="7200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Inhaltsplatzhalter 4"/>
          <p:cNvSpPr txBox="1">
            <a:spLocks/>
          </p:cNvSpPr>
          <p:nvPr/>
        </p:nvSpPr>
        <p:spPr>
          <a:xfrm>
            <a:off x="4427984" y="1412776"/>
            <a:ext cx="4408451" cy="2448272"/>
          </a:xfrm>
          <a:prstGeom prst="rect">
            <a:avLst/>
          </a:prstGeom>
        </p:spPr>
        <p:txBody>
          <a:bodyPr vert="horz" lIns="91440" tIns="45720" rIns="91440" bIns="45720" rtlCol="0">
            <a:normAutofit fontScale="92500"/>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3200" dirty="0" smtClean="0"/>
              <a:t>Users with “User” role does not have access to the front-end option to interact with the Business Capability Model.</a:t>
            </a:r>
          </a:p>
          <a:p>
            <a:pPr lvl="1">
              <a:buFont typeface="Arial"/>
              <a:buNone/>
            </a:pPr>
            <a:endParaRPr lang="en-GB" u="sng" dirty="0" smtClean="0"/>
          </a:p>
        </p:txBody>
      </p:sp>
      <p:sp>
        <p:nvSpPr>
          <p:cNvPr id="7" name="Inhaltsplatzhalter 4"/>
          <p:cNvSpPr txBox="1">
            <a:spLocks/>
          </p:cNvSpPr>
          <p:nvPr/>
        </p:nvSpPr>
        <p:spPr>
          <a:xfrm>
            <a:off x="381843" y="5157192"/>
            <a:ext cx="8229600" cy="122448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3200" dirty="0" smtClean="0"/>
              <a:t>To change his/her role is necessary to contact with FIspace Administrator </a:t>
            </a:r>
          </a:p>
          <a:p>
            <a:pPr lvl="1">
              <a:buFont typeface="Arial"/>
              <a:buNone/>
            </a:pPr>
            <a:endParaRPr lang="en-GB" u="sng" dirty="0" smtClean="0"/>
          </a:p>
        </p:txBody>
      </p:sp>
      <p:pic>
        <p:nvPicPr>
          <p:cNvPr id="4099"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l="72991" t="10746" r="2967" b="82245"/>
          <a:stretch/>
        </p:blipFill>
        <p:spPr bwMode="auto">
          <a:xfrm>
            <a:off x="5209597" y="5120493"/>
            <a:ext cx="3128211" cy="5127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30203447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1000"/>
                                        <p:tgtEl>
                                          <p:spTgt spid="2"/>
                                        </p:tgtEl>
                                      </p:cBhvr>
                                    </p:animEffect>
                                  </p:childTnLst>
                                </p:cTn>
                              </p:par>
                              <p:par>
                                <p:cTn id="16" presetID="10" presetClass="entr" presetSubtype="0" fill="hold" nodeType="withEffect">
                                  <p:stCondLst>
                                    <p:cond delay="0"/>
                                  </p:stCondLst>
                                  <p:childTnLst>
                                    <p:set>
                                      <p:cBhvr>
                                        <p:cTn id="17" dur="1" fill="hold">
                                          <p:stCondLst>
                                            <p:cond delay="0"/>
                                          </p:stCondLst>
                                        </p:cTn>
                                        <p:tgtEl>
                                          <p:spTgt spid="4099"/>
                                        </p:tgtEl>
                                        <p:attrNameLst>
                                          <p:attrName>style.visibility</p:attrName>
                                        </p:attrNameLst>
                                      </p:cBhvr>
                                      <p:to>
                                        <p:strVal val="visible"/>
                                      </p:to>
                                    </p:set>
                                    <p:animEffect transition="in" filter="fade">
                                      <p:cBhvr>
                                        <p:cTn id="18" dur="1000"/>
                                        <p:tgtEl>
                                          <p:spTgt spid="409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childTnLst>
                                </p:cTn>
                              </p:par>
                              <p:par>
                                <p:cTn id="24" presetID="10" presetClass="exit" presetSubtype="0" fill="hold" nodeType="withEffect">
                                  <p:stCondLst>
                                    <p:cond delay="0"/>
                                  </p:stCondLst>
                                  <p:childTnLst>
                                    <p:animEffect transition="out" filter="fade">
                                      <p:cBhvr>
                                        <p:cTn id="25" dur="500"/>
                                        <p:tgtEl>
                                          <p:spTgt spid="4099"/>
                                        </p:tgtEl>
                                      </p:cBhvr>
                                    </p:animEffect>
                                    <p:set>
                                      <p:cBhvr>
                                        <p:cTn id="26" dur="1" fill="hold">
                                          <p:stCondLst>
                                            <p:cond delay="499"/>
                                          </p:stCondLst>
                                        </p:cTn>
                                        <p:tgtEl>
                                          <p:spTgt spid="409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FIspace Business Architect Role</a:t>
            </a:r>
            <a:endParaRPr lang="en-GB" dirty="0"/>
          </a:p>
        </p:txBody>
      </p:sp>
      <p:pic>
        <p:nvPicPr>
          <p:cNvPr id="5122" name="Picture 2" descr="C:\Users\a148624\Desktop\Test Images\use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612" y="2803880"/>
            <a:ext cx="1719635" cy="17196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Inhaltsplatzhalter 4"/>
          <p:cNvSpPr txBox="1">
            <a:spLocks/>
          </p:cNvSpPr>
          <p:nvPr/>
        </p:nvSpPr>
        <p:spPr>
          <a:xfrm>
            <a:off x="457200" y="1268413"/>
            <a:ext cx="8229600" cy="1224483"/>
          </a:xfrm>
          <a:prstGeom prst="rect">
            <a:avLst/>
          </a:prstGeom>
        </p:spPr>
        <p:txBody>
          <a:bodyPr>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3200" dirty="0" smtClean="0"/>
              <a:t>If “Business Architect” role is assigned to a user, a new option is shown.</a:t>
            </a:r>
          </a:p>
          <a:p>
            <a:pPr lvl="1">
              <a:buFont typeface="Arial"/>
              <a:buNone/>
            </a:pPr>
            <a:endParaRPr lang="en-GB" u="sng" dirty="0" smtClean="0"/>
          </a:p>
        </p:txBody>
      </p:sp>
      <p:sp>
        <p:nvSpPr>
          <p:cNvPr id="5" name="4 Flecha derecha"/>
          <p:cNvSpPr/>
          <p:nvPr/>
        </p:nvSpPr>
        <p:spPr>
          <a:xfrm>
            <a:off x="2483768" y="3303657"/>
            <a:ext cx="1728192" cy="7200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123"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68922" t="10317" r="3090" b="81994"/>
          <a:stretch/>
        </p:blipFill>
        <p:spPr bwMode="auto">
          <a:xfrm>
            <a:off x="4571999" y="3382452"/>
            <a:ext cx="3641559" cy="5624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Inhaltsplatzhalter 4"/>
          <p:cNvSpPr txBox="1">
            <a:spLocks/>
          </p:cNvSpPr>
          <p:nvPr/>
        </p:nvSpPr>
        <p:spPr>
          <a:xfrm>
            <a:off x="379556" y="4869160"/>
            <a:ext cx="8229600" cy="1512168"/>
          </a:xfrm>
          <a:prstGeom prst="rect">
            <a:avLst/>
          </a:prstGeom>
        </p:spPr>
        <p:txBody>
          <a:bodyPr>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3200" dirty="0" smtClean="0"/>
              <a:t>Clicking </a:t>
            </a:r>
            <a:r>
              <a:rPr lang="en-GB" sz="3200" dirty="0"/>
              <a:t>o</a:t>
            </a:r>
            <a:r>
              <a:rPr lang="en-GB" sz="3200" dirty="0" smtClean="0"/>
              <a:t>n this icon, users are going to access to forms related to the Business Capability Model</a:t>
            </a:r>
          </a:p>
          <a:p>
            <a:pPr lvl="1">
              <a:buFont typeface="Arial"/>
              <a:buNone/>
            </a:pPr>
            <a:endParaRPr lang="en-GB" u="sng" dirty="0" smtClean="0"/>
          </a:p>
        </p:txBody>
      </p:sp>
      <p:sp>
        <p:nvSpPr>
          <p:cNvPr id="3" name="2 Elipse"/>
          <p:cNvSpPr/>
          <p:nvPr/>
        </p:nvSpPr>
        <p:spPr>
          <a:xfrm>
            <a:off x="6084168" y="3379446"/>
            <a:ext cx="452626" cy="641285"/>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37575476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122"/>
                                        </p:tgtEl>
                                        <p:attrNameLst>
                                          <p:attrName>style.visibility</p:attrName>
                                        </p:attrNameLst>
                                      </p:cBhvr>
                                      <p:to>
                                        <p:strVal val="visible"/>
                                      </p:to>
                                    </p:set>
                                    <p:animEffect transition="in" filter="fade">
                                      <p:cBhvr>
                                        <p:cTn id="10" dur="1000"/>
                                        <p:tgtEl>
                                          <p:spTgt spid="512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5123"/>
                                        </p:tgtEl>
                                        <p:attrNameLst>
                                          <p:attrName>style.visibility</p:attrName>
                                        </p:attrNameLst>
                                      </p:cBhvr>
                                      <p:to>
                                        <p:strVal val="visible"/>
                                      </p:to>
                                    </p:set>
                                    <p:animEffect transition="in" filter="fade">
                                      <p:cBhvr>
                                        <p:cTn id="18" dur="1000"/>
                                        <p:tgtEl>
                                          <p:spTgt spid="512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1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animBg="1"/>
      <p:bldP spid="7" grpId="0" build="p"/>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FIspace Business Architect Role</a:t>
            </a:r>
            <a:endParaRPr lang="en-GB" dirty="0"/>
          </a:p>
        </p:txBody>
      </p:sp>
      <p:pic>
        <p:nvPicPr>
          <p:cNvPr id="5122" name="Picture 2" descr="C:\Users\a148624\Desktop\Test Images\user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0349" y="1209336"/>
            <a:ext cx="1719635" cy="171963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4 Flecha derecha"/>
          <p:cNvSpPr/>
          <p:nvPr/>
        </p:nvSpPr>
        <p:spPr>
          <a:xfrm>
            <a:off x="2304907" y="1201217"/>
            <a:ext cx="1180465"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Inhaltsplatzhalter 4"/>
          <p:cNvSpPr txBox="1">
            <a:spLocks/>
          </p:cNvSpPr>
          <p:nvPr/>
        </p:nvSpPr>
        <p:spPr>
          <a:xfrm>
            <a:off x="3635896" y="1044853"/>
            <a:ext cx="3390884" cy="628340"/>
          </a:xfrm>
          <a:prstGeom prst="rect">
            <a:avLst/>
          </a:prstGeom>
        </p:spPr>
        <p:txBody>
          <a:bodyPr>
            <a:normAutofit/>
          </a:bodyPr>
          <a:lstStyle>
            <a:defPPr>
              <a:defRPr lang="en-US"/>
            </a:defPPr>
            <a:lvl1pPr indent="0" algn="just">
              <a:spcBef>
                <a:spcPct val="20000"/>
              </a:spcBef>
              <a:buFont typeface="Arial"/>
              <a:buNone/>
              <a:defRPr sz="2700"/>
            </a:lvl1pPr>
            <a:lvl2pPr marL="742950" lvl="1" indent="-285750">
              <a:spcBef>
                <a:spcPct val="20000"/>
              </a:spcBef>
              <a:buFont typeface="Arial"/>
              <a:buNone/>
              <a:defRPr sz="2000" u="sng"/>
            </a:lvl2pPr>
            <a:lvl3pPr marL="1143000" indent="-228600">
              <a:spcBef>
                <a:spcPct val="20000"/>
              </a:spcBef>
              <a:buFont typeface="Arial"/>
              <a:buChar char="•"/>
            </a:lvl3pPr>
            <a:lvl4pPr marL="1600200" indent="-228600">
              <a:spcBef>
                <a:spcPct val="20000"/>
              </a:spcBef>
              <a:buFont typeface="Arial"/>
              <a:buChar char="–"/>
              <a:defRPr sz="1600"/>
            </a:lvl4pPr>
            <a:lvl5pPr marL="2057400" indent="-228600">
              <a:spcBef>
                <a:spcPct val="20000"/>
              </a:spcBef>
              <a:buFont typeface="Arial"/>
              <a:buChar char="»"/>
              <a:defRPr sz="14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Create Capability Type</a:t>
            </a:r>
          </a:p>
          <a:p>
            <a:pPr lvl="1"/>
            <a:endParaRPr lang="en-GB" dirty="0"/>
          </a:p>
        </p:txBody>
      </p:sp>
      <p:sp>
        <p:nvSpPr>
          <p:cNvPr id="10" name="Inhaltsplatzhalter 4"/>
          <p:cNvSpPr txBox="1">
            <a:spLocks/>
          </p:cNvSpPr>
          <p:nvPr/>
        </p:nvSpPr>
        <p:spPr>
          <a:xfrm>
            <a:off x="3639142" y="1548317"/>
            <a:ext cx="4013886" cy="720427"/>
          </a:xfrm>
          <a:prstGeom prst="rect">
            <a:avLst/>
          </a:prstGeom>
        </p:spPr>
        <p:txBody>
          <a:bodyPr>
            <a:normAutofit/>
          </a:bodyPr>
          <a:lstStyle>
            <a:defPPr>
              <a:defRPr lang="en-US"/>
            </a:defPPr>
            <a:lvl1pPr indent="0" algn="just">
              <a:spcBef>
                <a:spcPct val="20000"/>
              </a:spcBef>
              <a:buFont typeface="Arial"/>
              <a:buNone/>
              <a:defRPr sz="2700"/>
            </a:lvl1pPr>
            <a:lvl2pPr marL="742950" lvl="1" indent="-285750">
              <a:spcBef>
                <a:spcPct val="20000"/>
              </a:spcBef>
              <a:buFont typeface="Arial"/>
              <a:buNone/>
              <a:defRPr sz="2000" u="sng"/>
            </a:lvl2pPr>
            <a:lvl3pPr marL="1143000" indent="-228600">
              <a:spcBef>
                <a:spcPct val="20000"/>
              </a:spcBef>
              <a:buFont typeface="Arial"/>
              <a:buChar char="•"/>
            </a:lvl3pPr>
            <a:lvl4pPr marL="1600200" indent="-228600">
              <a:spcBef>
                <a:spcPct val="20000"/>
              </a:spcBef>
              <a:buFont typeface="Arial"/>
              <a:buChar char="–"/>
              <a:defRPr sz="1600"/>
            </a:lvl4pPr>
            <a:lvl5pPr marL="2057400" indent="-228600">
              <a:spcBef>
                <a:spcPct val="20000"/>
              </a:spcBef>
              <a:buFont typeface="Arial"/>
              <a:buChar char="»"/>
              <a:defRPr sz="14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Remove Capability Type</a:t>
            </a:r>
          </a:p>
          <a:p>
            <a:pPr lvl="1"/>
            <a:endParaRPr lang="en-GB" dirty="0"/>
          </a:p>
        </p:txBody>
      </p:sp>
      <p:sp>
        <p:nvSpPr>
          <p:cNvPr id="11" name="Inhaltsplatzhalter 4"/>
          <p:cNvSpPr txBox="1">
            <a:spLocks/>
          </p:cNvSpPr>
          <p:nvPr/>
        </p:nvSpPr>
        <p:spPr>
          <a:xfrm>
            <a:off x="3635896" y="1989320"/>
            <a:ext cx="5402739" cy="634024"/>
          </a:xfrm>
          <a:prstGeom prst="rect">
            <a:avLst/>
          </a:prstGeom>
        </p:spPr>
        <p:txBody>
          <a:bodyPr>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2700" dirty="0" smtClean="0"/>
              <a:t>Create Business Process Template</a:t>
            </a:r>
          </a:p>
          <a:p>
            <a:pPr lvl="1">
              <a:buFont typeface="Arial"/>
              <a:buNone/>
            </a:pPr>
            <a:endParaRPr lang="en-GB" u="sng" dirty="0" smtClean="0"/>
          </a:p>
        </p:txBody>
      </p:sp>
      <p:sp>
        <p:nvSpPr>
          <p:cNvPr id="12" name="11 Flecha derecha"/>
          <p:cNvSpPr/>
          <p:nvPr/>
        </p:nvSpPr>
        <p:spPr>
          <a:xfrm>
            <a:off x="2319128" y="1673193"/>
            <a:ext cx="1168815"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12 Flecha derecha"/>
          <p:cNvSpPr/>
          <p:nvPr/>
        </p:nvSpPr>
        <p:spPr>
          <a:xfrm>
            <a:off x="2332514" y="2149128"/>
            <a:ext cx="1168815"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13 Flecha derecha"/>
          <p:cNvSpPr/>
          <p:nvPr/>
        </p:nvSpPr>
        <p:spPr>
          <a:xfrm>
            <a:off x="2332514" y="2605483"/>
            <a:ext cx="1185584"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Inhaltsplatzhalter 4"/>
          <p:cNvSpPr txBox="1">
            <a:spLocks/>
          </p:cNvSpPr>
          <p:nvPr/>
        </p:nvSpPr>
        <p:spPr>
          <a:xfrm>
            <a:off x="3658220" y="2547829"/>
            <a:ext cx="5402739" cy="436464"/>
          </a:xfrm>
          <a:prstGeom prst="rect">
            <a:avLst/>
          </a:prstGeom>
        </p:spPr>
        <p:txBody>
          <a:bodyPr>
            <a:normAutofit fontScale="85000" lnSpcReduction="20000"/>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3200" dirty="0" smtClean="0"/>
              <a:t>Remove Business Process Template</a:t>
            </a:r>
          </a:p>
          <a:p>
            <a:pPr lvl="1">
              <a:buFont typeface="Arial"/>
              <a:buNone/>
            </a:pPr>
            <a:endParaRPr lang="en-GB" u="sng" dirty="0" smtClean="0"/>
          </a:p>
        </p:txBody>
      </p:sp>
      <p:pic>
        <p:nvPicPr>
          <p:cNvPr id="1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5812" t="21166" r="3367" b="15972"/>
          <a:stretch/>
        </p:blipFill>
        <p:spPr bwMode="auto">
          <a:xfrm>
            <a:off x="1403648" y="3145010"/>
            <a:ext cx="6371902" cy="278644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l="16524" t="54687" r="3661" b="9028"/>
          <a:stretch/>
        </p:blipFill>
        <p:spPr bwMode="auto">
          <a:xfrm>
            <a:off x="827584" y="3523959"/>
            <a:ext cx="7936644" cy="202854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6874" t="19130" r="3855" b="51855"/>
          <a:stretch/>
        </p:blipFill>
        <p:spPr bwMode="auto">
          <a:xfrm>
            <a:off x="1071149" y="3376416"/>
            <a:ext cx="7733733" cy="21760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rotWithShape="1">
          <a:blip r:embed="rId5">
            <a:extLst>
              <a:ext uri="{28A0092B-C50C-407E-A947-70E740481C1C}">
                <a14:useLocalDpi xmlns:a14="http://schemas.microsoft.com/office/drawing/2010/main" val="0"/>
              </a:ext>
            </a:extLst>
          </a:blip>
          <a:srcRect l="18021" t="48239" r="3854" b="27343"/>
          <a:stretch/>
        </p:blipFill>
        <p:spPr bwMode="auto">
          <a:xfrm>
            <a:off x="894768" y="3664001"/>
            <a:ext cx="7859805" cy="18885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318840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xit" presetSubtype="8" fill="hold" nodeType="clickEffect">
                                  <p:stCondLst>
                                    <p:cond delay="0"/>
                                  </p:stCondLst>
                                  <p:childTnLst>
                                    <p:anim calcmode="lin" valueType="num">
                                      <p:cBhvr additive="base">
                                        <p:cTn id="17" dur="1000"/>
                                        <p:tgtEl>
                                          <p:spTgt spid="16"/>
                                        </p:tgtEl>
                                        <p:attrNameLst>
                                          <p:attrName>ppt_x</p:attrName>
                                        </p:attrNameLst>
                                      </p:cBhvr>
                                      <p:tavLst>
                                        <p:tav tm="0">
                                          <p:val>
                                            <p:strVal val="ppt_x"/>
                                          </p:val>
                                        </p:tav>
                                        <p:tav tm="100000">
                                          <p:val>
                                            <p:strVal val="0-ppt_w/2"/>
                                          </p:val>
                                        </p:tav>
                                      </p:tavLst>
                                    </p:anim>
                                    <p:anim calcmode="lin" valueType="num">
                                      <p:cBhvr additive="base">
                                        <p:cTn id="18" dur="1000"/>
                                        <p:tgtEl>
                                          <p:spTgt spid="16"/>
                                        </p:tgtEl>
                                        <p:attrNameLst>
                                          <p:attrName>ppt_y</p:attrName>
                                        </p:attrNameLst>
                                      </p:cBhvr>
                                      <p:tavLst>
                                        <p:tav tm="0">
                                          <p:val>
                                            <p:strVal val="ppt_y"/>
                                          </p:val>
                                        </p:tav>
                                        <p:tav tm="100000">
                                          <p:val>
                                            <p:strVal val="ppt_y"/>
                                          </p:val>
                                        </p:tav>
                                      </p:tavLst>
                                    </p:anim>
                                    <p:set>
                                      <p:cBhvr>
                                        <p:cTn id="19" dur="1" fill="hold">
                                          <p:stCondLst>
                                            <p:cond delay="999"/>
                                          </p:stCondLst>
                                        </p:cTn>
                                        <p:tgtEl>
                                          <p:spTgt spid="16"/>
                                        </p:tgtEl>
                                        <p:attrNameLst>
                                          <p:attrName>style.visibility</p:attrName>
                                        </p:attrNameLst>
                                      </p:cBhvr>
                                      <p:to>
                                        <p:strVal val="hidden"/>
                                      </p:to>
                                    </p:se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childTnLst>
                                </p:cTn>
                              </p:par>
                              <p:par>
                                <p:cTn id="26" presetID="2" presetClass="entr" presetSubtype="2" fill="hold" nodeType="withEffect">
                                  <p:stCondLst>
                                    <p:cond delay="0"/>
                                  </p:stCondLst>
                                  <p:childTnLst>
                                    <p:set>
                                      <p:cBhvr>
                                        <p:cTn id="27" dur="1" fill="hold">
                                          <p:stCondLst>
                                            <p:cond delay="0"/>
                                          </p:stCondLst>
                                        </p:cTn>
                                        <p:tgtEl>
                                          <p:spTgt spid="2051"/>
                                        </p:tgtEl>
                                        <p:attrNameLst>
                                          <p:attrName>style.visibility</p:attrName>
                                        </p:attrNameLst>
                                      </p:cBhvr>
                                      <p:to>
                                        <p:strVal val="visible"/>
                                      </p:to>
                                    </p:set>
                                    <p:anim calcmode="lin" valueType="num">
                                      <p:cBhvr additive="base">
                                        <p:cTn id="28" dur="1000" fill="hold"/>
                                        <p:tgtEl>
                                          <p:spTgt spid="2051"/>
                                        </p:tgtEl>
                                        <p:attrNameLst>
                                          <p:attrName>ppt_x</p:attrName>
                                        </p:attrNameLst>
                                      </p:cBhvr>
                                      <p:tavLst>
                                        <p:tav tm="0">
                                          <p:val>
                                            <p:strVal val="1+#ppt_w/2"/>
                                          </p:val>
                                        </p:tav>
                                        <p:tav tm="100000">
                                          <p:val>
                                            <p:strVal val="#ppt_x"/>
                                          </p:val>
                                        </p:tav>
                                      </p:tavLst>
                                    </p:anim>
                                    <p:anim calcmode="lin" valueType="num">
                                      <p:cBhvr additive="base">
                                        <p:cTn id="29" dur="1000" fill="hold"/>
                                        <p:tgtEl>
                                          <p:spTgt spid="2051"/>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xit" presetSubtype="8" fill="hold" nodeType="clickEffect">
                                  <p:stCondLst>
                                    <p:cond delay="0"/>
                                  </p:stCondLst>
                                  <p:childTnLst>
                                    <p:anim calcmode="lin" valueType="num">
                                      <p:cBhvr additive="base">
                                        <p:cTn id="33" dur="1000"/>
                                        <p:tgtEl>
                                          <p:spTgt spid="2051"/>
                                        </p:tgtEl>
                                        <p:attrNameLst>
                                          <p:attrName>ppt_x</p:attrName>
                                        </p:attrNameLst>
                                      </p:cBhvr>
                                      <p:tavLst>
                                        <p:tav tm="0">
                                          <p:val>
                                            <p:strVal val="ppt_x"/>
                                          </p:val>
                                        </p:tav>
                                        <p:tav tm="100000">
                                          <p:val>
                                            <p:strVal val="0-ppt_w/2"/>
                                          </p:val>
                                        </p:tav>
                                      </p:tavLst>
                                    </p:anim>
                                    <p:anim calcmode="lin" valueType="num">
                                      <p:cBhvr additive="base">
                                        <p:cTn id="34" dur="1000"/>
                                        <p:tgtEl>
                                          <p:spTgt spid="2051"/>
                                        </p:tgtEl>
                                        <p:attrNameLst>
                                          <p:attrName>ppt_y</p:attrName>
                                        </p:attrNameLst>
                                      </p:cBhvr>
                                      <p:tavLst>
                                        <p:tav tm="0">
                                          <p:val>
                                            <p:strVal val="ppt_y"/>
                                          </p:val>
                                        </p:tav>
                                        <p:tav tm="100000">
                                          <p:val>
                                            <p:strVal val="ppt_y"/>
                                          </p:val>
                                        </p:tav>
                                      </p:tavLst>
                                    </p:anim>
                                    <p:set>
                                      <p:cBhvr>
                                        <p:cTn id="35" dur="1" fill="hold">
                                          <p:stCondLst>
                                            <p:cond delay="999"/>
                                          </p:stCondLst>
                                        </p:cTn>
                                        <p:tgtEl>
                                          <p:spTgt spid="2051"/>
                                        </p:tgtEl>
                                        <p:attrNameLst>
                                          <p:attrName>style.visibility</p:attrName>
                                        </p:attrNameLst>
                                      </p:cBhvr>
                                      <p:to>
                                        <p:strVal val="hidden"/>
                                      </p:to>
                                    </p:se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childTnLst>
                                </p:cTn>
                              </p:par>
                              <p:par>
                                <p:cTn id="42" presetID="2" presetClass="entr" presetSubtype="2" fill="hold" nodeType="withEffect">
                                  <p:stCondLst>
                                    <p:cond delay="0"/>
                                  </p:stCondLst>
                                  <p:childTnLst>
                                    <p:set>
                                      <p:cBhvr>
                                        <p:cTn id="43" dur="1" fill="hold">
                                          <p:stCondLst>
                                            <p:cond delay="0"/>
                                          </p:stCondLst>
                                        </p:cTn>
                                        <p:tgtEl>
                                          <p:spTgt spid="2050"/>
                                        </p:tgtEl>
                                        <p:attrNameLst>
                                          <p:attrName>style.visibility</p:attrName>
                                        </p:attrNameLst>
                                      </p:cBhvr>
                                      <p:to>
                                        <p:strVal val="visible"/>
                                      </p:to>
                                    </p:set>
                                    <p:anim calcmode="lin" valueType="num">
                                      <p:cBhvr additive="base">
                                        <p:cTn id="44" dur="1000" fill="hold"/>
                                        <p:tgtEl>
                                          <p:spTgt spid="2050"/>
                                        </p:tgtEl>
                                        <p:attrNameLst>
                                          <p:attrName>ppt_x</p:attrName>
                                        </p:attrNameLst>
                                      </p:cBhvr>
                                      <p:tavLst>
                                        <p:tav tm="0">
                                          <p:val>
                                            <p:strVal val="1+#ppt_w/2"/>
                                          </p:val>
                                        </p:tav>
                                        <p:tav tm="100000">
                                          <p:val>
                                            <p:strVal val="#ppt_x"/>
                                          </p:val>
                                        </p:tav>
                                      </p:tavLst>
                                    </p:anim>
                                    <p:anim calcmode="lin" valueType="num">
                                      <p:cBhvr additive="base">
                                        <p:cTn id="45" dur="1000" fill="hold"/>
                                        <p:tgtEl>
                                          <p:spTgt spid="2050"/>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xit" presetSubtype="8" fill="hold" nodeType="clickEffect">
                                  <p:stCondLst>
                                    <p:cond delay="0"/>
                                  </p:stCondLst>
                                  <p:childTnLst>
                                    <p:anim calcmode="lin" valueType="num">
                                      <p:cBhvr additive="base">
                                        <p:cTn id="49" dur="1000"/>
                                        <p:tgtEl>
                                          <p:spTgt spid="2050"/>
                                        </p:tgtEl>
                                        <p:attrNameLst>
                                          <p:attrName>ppt_x</p:attrName>
                                        </p:attrNameLst>
                                      </p:cBhvr>
                                      <p:tavLst>
                                        <p:tav tm="0">
                                          <p:val>
                                            <p:strVal val="ppt_x"/>
                                          </p:val>
                                        </p:tav>
                                        <p:tav tm="100000">
                                          <p:val>
                                            <p:strVal val="0-ppt_w/2"/>
                                          </p:val>
                                        </p:tav>
                                      </p:tavLst>
                                    </p:anim>
                                    <p:anim calcmode="lin" valueType="num">
                                      <p:cBhvr additive="base">
                                        <p:cTn id="50" dur="1000"/>
                                        <p:tgtEl>
                                          <p:spTgt spid="2050"/>
                                        </p:tgtEl>
                                        <p:attrNameLst>
                                          <p:attrName>ppt_y</p:attrName>
                                        </p:attrNameLst>
                                      </p:cBhvr>
                                      <p:tavLst>
                                        <p:tav tm="0">
                                          <p:val>
                                            <p:strVal val="ppt_y"/>
                                          </p:val>
                                        </p:tav>
                                        <p:tav tm="100000">
                                          <p:val>
                                            <p:strVal val="ppt_y"/>
                                          </p:val>
                                        </p:tav>
                                      </p:tavLst>
                                    </p:anim>
                                    <p:set>
                                      <p:cBhvr>
                                        <p:cTn id="51" dur="1" fill="hold">
                                          <p:stCondLst>
                                            <p:cond delay="999"/>
                                          </p:stCondLst>
                                        </p:cTn>
                                        <p:tgtEl>
                                          <p:spTgt spid="2050"/>
                                        </p:tgtEl>
                                        <p:attrNameLst>
                                          <p:attrName>style.visibility</p:attrName>
                                        </p:attrNameLst>
                                      </p:cBhvr>
                                      <p:to>
                                        <p:strVal val="hidden"/>
                                      </p:to>
                                    </p:set>
                                  </p:childTnLst>
                                </p:cTn>
                              </p:par>
                              <p:par>
                                <p:cTn id="52" presetID="10"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childTnLst>
                                </p:cTn>
                              </p:par>
                              <p:par>
                                <p:cTn id="58" presetID="2" presetClass="entr" presetSubtype="2" fill="hold" nodeType="withEffect">
                                  <p:stCondLst>
                                    <p:cond delay="0"/>
                                  </p:stCondLst>
                                  <p:childTnLst>
                                    <p:set>
                                      <p:cBhvr>
                                        <p:cTn id="59" dur="1" fill="hold">
                                          <p:stCondLst>
                                            <p:cond delay="0"/>
                                          </p:stCondLst>
                                        </p:cTn>
                                        <p:tgtEl>
                                          <p:spTgt spid="2052"/>
                                        </p:tgtEl>
                                        <p:attrNameLst>
                                          <p:attrName>style.visibility</p:attrName>
                                        </p:attrNameLst>
                                      </p:cBhvr>
                                      <p:to>
                                        <p:strVal val="visible"/>
                                      </p:to>
                                    </p:set>
                                    <p:anim calcmode="lin" valueType="num">
                                      <p:cBhvr additive="base">
                                        <p:cTn id="60" dur="1000" fill="hold"/>
                                        <p:tgtEl>
                                          <p:spTgt spid="2052"/>
                                        </p:tgtEl>
                                        <p:attrNameLst>
                                          <p:attrName>ppt_x</p:attrName>
                                        </p:attrNameLst>
                                      </p:cBhvr>
                                      <p:tavLst>
                                        <p:tav tm="0">
                                          <p:val>
                                            <p:strVal val="1+#ppt_w/2"/>
                                          </p:val>
                                        </p:tav>
                                        <p:tav tm="100000">
                                          <p:val>
                                            <p:strVal val="#ppt_x"/>
                                          </p:val>
                                        </p:tav>
                                      </p:tavLst>
                                    </p:anim>
                                    <p:anim calcmode="lin" valueType="num">
                                      <p:cBhvr additive="base">
                                        <p:cTn id="61" dur="1000" fill="hold"/>
                                        <p:tgtEl>
                                          <p:spTgt spid="20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10" grpId="0"/>
      <p:bldP spid="11" grpId="0"/>
      <p:bldP spid="12" grpId="0" animBg="1"/>
      <p:bldP spid="13" grpId="0" animBg="1"/>
      <p:bldP spid="14" grpId="0" animBg="1"/>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FIspace App Developer Role</a:t>
            </a:r>
            <a:endParaRPr lang="en-GB" dirty="0"/>
          </a:p>
        </p:txBody>
      </p:sp>
      <p:pic>
        <p:nvPicPr>
          <p:cNvPr id="6146" name="Picture 2" descr="C:\Users\a148624\Desktop\Test Images\use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712" y="2492896"/>
            <a:ext cx="1727076" cy="172707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Inhaltsplatzhalter 4"/>
          <p:cNvSpPr txBox="1">
            <a:spLocks/>
          </p:cNvSpPr>
          <p:nvPr/>
        </p:nvSpPr>
        <p:spPr>
          <a:xfrm>
            <a:off x="457200" y="1268413"/>
            <a:ext cx="8229600" cy="1224483"/>
          </a:xfrm>
          <a:prstGeom prst="rect">
            <a:avLst/>
          </a:prstGeom>
        </p:spPr>
        <p:txBody>
          <a:bodyPr>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3200" dirty="0"/>
              <a:t>If </a:t>
            </a:r>
            <a:r>
              <a:rPr lang="en-GB" sz="3200" dirty="0" smtClean="0"/>
              <a:t>“App Developer” </a:t>
            </a:r>
            <a:r>
              <a:rPr lang="en-GB" sz="3200" dirty="0"/>
              <a:t>role is assigned to </a:t>
            </a:r>
            <a:r>
              <a:rPr lang="en-GB" sz="3200" dirty="0" smtClean="0"/>
              <a:t>a </a:t>
            </a:r>
            <a:r>
              <a:rPr lang="en-GB" sz="3200" dirty="0"/>
              <a:t>user, </a:t>
            </a:r>
            <a:r>
              <a:rPr lang="en-GB" sz="3200" dirty="0" smtClean="0"/>
              <a:t>also this </a:t>
            </a:r>
            <a:r>
              <a:rPr lang="en-GB" sz="3200" dirty="0"/>
              <a:t>new option is shown.</a:t>
            </a:r>
          </a:p>
          <a:p>
            <a:pPr lvl="1">
              <a:buFont typeface="Arial"/>
              <a:buNone/>
            </a:pPr>
            <a:endParaRPr lang="en-GB" u="sng" dirty="0" smtClean="0"/>
          </a:p>
        </p:txBody>
      </p:sp>
      <p:pic>
        <p:nvPicPr>
          <p:cNvPr id="614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69415" t="11189" r="3090" b="80921"/>
          <a:stretch/>
        </p:blipFill>
        <p:spPr bwMode="auto">
          <a:xfrm>
            <a:off x="4505379" y="3015087"/>
            <a:ext cx="3577391" cy="57713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5 Flecha derecha"/>
          <p:cNvSpPr/>
          <p:nvPr/>
        </p:nvSpPr>
        <p:spPr>
          <a:xfrm>
            <a:off x="2483768" y="2943617"/>
            <a:ext cx="1728192" cy="72008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6 Elipse"/>
          <p:cNvSpPr/>
          <p:nvPr/>
        </p:nvSpPr>
        <p:spPr>
          <a:xfrm>
            <a:off x="5970230" y="2943617"/>
            <a:ext cx="452626" cy="641285"/>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8" name="Inhaltsplatzhalter 4"/>
          <p:cNvSpPr txBox="1">
            <a:spLocks/>
          </p:cNvSpPr>
          <p:nvPr/>
        </p:nvSpPr>
        <p:spPr>
          <a:xfrm>
            <a:off x="390579" y="4581128"/>
            <a:ext cx="8229600" cy="1512168"/>
          </a:xfrm>
          <a:prstGeom prst="rect">
            <a:avLst/>
          </a:prstGeom>
        </p:spPr>
        <p:txBody>
          <a:bodyPr>
            <a:normAutofit lnSpcReduction="10000"/>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3200" dirty="0" smtClean="0"/>
              <a:t>But when this user clicks on this icon, he/she is redirected to different forms with other functionalities.</a:t>
            </a:r>
          </a:p>
          <a:p>
            <a:pPr lvl="1">
              <a:buFont typeface="Arial"/>
              <a:buNone/>
            </a:pPr>
            <a:endParaRPr lang="en-GB" u="sng" dirty="0" smtClean="0"/>
          </a:p>
        </p:txBody>
      </p:sp>
    </p:spTree>
    <p:extLst>
      <p:ext uri="{BB962C8B-B14F-4D97-AF65-F5344CB8AC3E}">
        <p14:creationId xmlns:p14="http://schemas.microsoft.com/office/powerpoint/2010/main" val="513397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Effect transition="in" filter="fade">
                                      <p:cBhvr>
                                        <p:cTn id="10" dur="1000"/>
                                        <p:tgtEl>
                                          <p:spTgt spid="614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par>
                                <p:cTn id="16" presetID="10" presetClass="entr" presetSubtype="0" fill="hold" nodeType="withEffect">
                                  <p:stCondLst>
                                    <p:cond delay="0"/>
                                  </p:stCondLst>
                                  <p:childTnLst>
                                    <p:set>
                                      <p:cBhvr>
                                        <p:cTn id="17" dur="1" fill="hold">
                                          <p:stCondLst>
                                            <p:cond delay="0"/>
                                          </p:stCondLst>
                                        </p:cTn>
                                        <p:tgtEl>
                                          <p:spTgt spid="6147"/>
                                        </p:tgtEl>
                                        <p:attrNameLst>
                                          <p:attrName>style.visibility</p:attrName>
                                        </p:attrNameLst>
                                      </p:cBhvr>
                                      <p:to>
                                        <p:strVal val="visible"/>
                                      </p:to>
                                    </p:set>
                                    <p:animEffect transition="in" filter="fade">
                                      <p:cBhvr>
                                        <p:cTn id="18" dur="1000"/>
                                        <p:tgtEl>
                                          <p:spTgt spid="614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animBg="1"/>
      <p:bldP spid="7" grpId="0" animBg="1"/>
      <p:bldP spid="8"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FIspace</a:t>
            </a:r>
            <a:r>
              <a:rPr lang="en-GB" dirty="0" smtClean="0"/>
              <a:t> </a:t>
            </a:r>
            <a:r>
              <a:rPr lang="en-GB" dirty="0"/>
              <a:t>App Developer Role</a:t>
            </a:r>
          </a:p>
        </p:txBody>
      </p:sp>
      <p:sp>
        <p:nvSpPr>
          <p:cNvPr id="5" name="4 Flecha derecha"/>
          <p:cNvSpPr/>
          <p:nvPr/>
        </p:nvSpPr>
        <p:spPr>
          <a:xfrm>
            <a:off x="2304907" y="1201217"/>
            <a:ext cx="1180465"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Inhaltsplatzhalter 4"/>
          <p:cNvSpPr txBox="1">
            <a:spLocks/>
          </p:cNvSpPr>
          <p:nvPr/>
        </p:nvSpPr>
        <p:spPr>
          <a:xfrm>
            <a:off x="3635896" y="1044853"/>
            <a:ext cx="3390884" cy="628340"/>
          </a:xfrm>
          <a:prstGeom prst="rect">
            <a:avLst/>
          </a:prstGeom>
        </p:spPr>
        <p:txBody>
          <a:bodyPr>
            <a:normAutofit/>
          </a:bodyPr>
          <a:lstStyle>
            <a:defPPr>
              <a:defRPr lang="en-US"/>
            </a:defPPr>
            <a:lvl1pPr indent="0" algn="just">
              <a:spcBef>
                <a:spcPct val="20000"/>
              </a:spcBef>
              <a:buFont typeface="Arial"/>
              <a:buNone/>
              <a:defRPr sz="2700"/>
            </a:lvl1pPr>
            <a:lvl2pPr marL="742950" lvl="1" indent="-285750">
              <a:spcBef>
                <a:spcPct val="20000"/>
              </a:spcBef>
              <a:buFont typeface="Arial"/>
              <a:buNone/>
              <a:defRPr sz="2000" u="sng"/>
            </a:lvl2pPr>
            <a:lvl3pPr marL="1143000" indent="-228600">
              <a:spcBef>
                <a:spcPct val="20000"/>
              </a:spcBef>
              <a:buFont typeface="Arial"/>
              <a:buChar char="•"/>
            </a:lvl3pPr>
            <a:lvl4pPr marL="1600200" indent="-228600">
              <a:spcBef>
                <a:spcPct val="20000"/>
              </a:spcBef>
              <a:buFont typeface="Arial"/>
              <a:buChar char="–"/>
              <a:defRPr sz="1600"/>
            </a:lvl4pPr>
            <a:lvl5pPr marL="2057400" indent="-228600">
              <a:spcBef>
                <a:spcPct val="20000"/>
              </a:spcBef>
              <a:buFont typeface="Arial"/>
              <a:buChar char="»"/>
              <a:defRPr sz="14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Create </a:t>
            </a:r>
            <a:r>
              <a:rPr lang="en-GB" dirty="0" smtClean="0"/>
              <a:t>Capability</a:t>
            </a:r>
            <a:endParaRPr lang="en-GB" dirty="0"/>
          </a:p>
        </p:txBody>
      </p:sp>
      <p:sp>
        <p:nvSpPr>
          <p:cNvPr id="10" name="Inhaltsplatzhalter 4"/>
          <p:cNvSpPr txBox="1">
            <a:spLocks/>
          </p:cNvSpPr>
          <p:nvPr/>
        </p:nvSpPr>
        <p:spPr>
          <a:xfrm>
            <a:off x="3639142" y="1548317"/>
            <a:ext cx="4013886" cy="720427"/>
          </a:xfrm>
          <a:prstGeom prst="rect">
            <a:avLst/>
          </a:prstGeom>
        </p:spPr>
        <p:txBody>
          <a:bodyPr>
            <a:normAutofit/>
          </a:bodyPr>
          <a:lstStyle>
            <a:defPPr>
              <a:defRPr lang="en-US"/>
            </a:defPPr>
            <a:lvl1pPr indent="0" algn="just">
              <a:spcBef>
                <a:spcPct val="20000"/>
              </a:spcBef>
              <a:buFont typeface="Arial"/>
              <a:buNone/>
              <a:defRPr sz="2700"/>
            </a:lvl1pPr>
            <a:lvl2pPr marL="742950" lvl="1" indent="-285750">
              <a:spcBef>
                <a:spcPct val="20000"/>
              </a:spcBef>
              <a:buFont typeface="Arial"/>
              <a:buNone/>
              <a:defRPr sz="2000" u="sng"/>
            </a:lvl2pPr>
            <a:lvl3pPr marL="1143000" indent="-228600">
              <a:spcBef>
                <a:spcPct val="20000"/>
              </a:spcBef>
              <a:buFont typeface="Arial"/>
              <a:buChar char="•"/>
            </a:lvl3pPr>
            <a:lvl4pPr marL="1600200" indent="-228600">
              <a:spcBef>
                <a:spcPct val="20000"/>
              </a:spcBef>
              <a:buFont typeface="Arial"/>
              <a:buChar char="–"/>
              <a:defRPr sz="1600"/>
            </a:lvl4pPr>
            <a:lvl5pPr marL="2057400" indent="-228600">
              <a:spcBef>
                <a:spcPct val="20000"/>
              </a:spcBef>
              <a:buFont typeface="Arial"/>
              <a:buChar char="»"/>
              <a:defRPr sz="14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Remove </a:t>
            </a:r>
            <a:r>
              <a:rPr lang="en-GB" dirty="0" smtClean="0"/>
              <a:t>Capability</a:t>
            </a:r>
            <a:endParaRPr lang="en-GB" dirty="0"/>
          </a:p>
        </p:txBody>
      </p:sp>
      <p:sp>
        <p:nvSpPr>
          <p:cNvPr id="11" name="Inhaltsplatzhalter 4"/>
          <p:cNvSpPr txBox="1">
            <a:spLocks/>
          </p:cNvSpPr>
          <p:nvPr/>
        </p:nvSpPr>
        <p:spPr>
          <a:xfrm>
            <a:off x="3635896" y="1989320"/>
            <a:ext cx="5402739" cy="634024"/>
          </a:xfrm>
          <a:prstGeom prst="rect">
            <a:avLst/>
          </a:prstGeom>
        </p:spPr>
        <p:txBody>
          <a:bodyPr>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just">
              <a:buNone/>
            </a:pPr>
            <a:r>
              <a:rPr lang="en-GB" sz="2700" dirty="0" smtClean="0"/>
              <a:t>Create Business Process</a:t>
            </a:r>
            <a:endParaRPr lang="en-GB" u="sng" dirty="0" smtClean="0"/>
          </a:p>
        </p:txBody>
      </p:sp>
      <p:sp>
        <p:nvSpPr>
          <p:cNvPr id="12" name="11 Flecha derecha"/>
          <p:cNvSpPr/>
          <p:nvPr/>
        </p:nvSpPr>
        <p:spPr>
          <a:xfrm>
            <a:off x="2319128" y="1673193"/>
            <a:ext cx="1168815"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12 Flecha derecha"/>
          <p:cNvSpPr/>
          <p:nvPr/>
        </p:nvSpPr>
        <p:spPr>
          <a:xfrm>
            <a:off x="2332514" y="2149128"/>
            <a:ext cx="1168815"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13 Flecha derecha"/>
          <p:cNvSpPr/>
          <p:nvPr/>
        </p:nvSpPr>
        <p:spPr>
          <a:xfrm>
            <a:off x="2315001" y="2623344"/>
            <a:ext cx="1185584" cy="2395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Inhaltsplatzhalter 4"/>
          <p:cNvSpPr txBox="1">
            <a:spLocks/>
          </p:cNvSpPr>
          <p:nvPr/>
        </p:nvSpPr>
        <p:spPr>
          <a:xfrm>
            <a:off x="3630234" y="2492060"/>
            <a:ext cx="5402739" cy="502163"/>
          </a:xfrm>
          <a:prstGeom prst="rect">
            <a:avLst/>
          </a:prstGeom>
        </p:spPr>
        <p:txBody>
          <a:bodyPr>
            <a:normAutofit lnSpcReduction="10000"/>
          </a:bodyPr>
          <a:lstStyle>
            <a:defPPr>
              <a:defRPr lang="en-US"/>
            </a:defPPr>
            <a:lvl1pPr indent="0" algn="just">
              <a:spcBef>
                <a:spcPct val="20000"/>
              </a:spcBef>
              <a:buFont typeface="Arial"/>
              <a:buNone/>
              <a:defRPr sz="2700"/>
            </a:lvl1pPr>
            <a:lvl2pPr marL="742950" lvl="1" indent="-285750">
              <a:spcBef>
                <a:spcPct val="20000"/>
              </a:spcBef>
              <a:buFont typeface="Arial"/>
              <a:buNone/>
              <a:defRPr sz="2000" u="sng"/>
            </a:lvl2pPr>
            <a:lvl3pPr marL="1143000" indent="-228600">
              <a:spcBef>
                <a:spcPct val="20000"/>
              </a:spcBef>
              <a:buFont typeface="Arial"/>
              <a:buChar char="•"/>
            </a:lvl3pPr>
            <a:lvl4pPr marL="1600200" indent="-228600">
              <a:spcBef>
                <a:spcPct val="20000"/>
              </a:spcBef>
              <a:buFont typeface="Arial"/>
              <a:buChar char="–"/>
              <a:defRPr sz="1600"/>
            </a:lvl4pPr>
            <a:lvl5pPr marL="2057400" indent="-228600">
              <a:spcBef>
                <a:spcPct val="20000"/>
              </a:spcBef>
              <a:buFont typeface="Arial"/>
              <a:buChar char="»"/>
              <a:defRPr sz="1400"/>
            </a:lvl5pPr>
            <a:lvl6pPr marL="2514600" indent="-228600">
              <a:spcBef>
                <a:spcPct val="20000"/>
              </a:spcBef>
              <a:buFont typeface="Arial"/>
              <a:buChar char="•"/>
              <a:defRPr sz="2000"/>
            </a:lvl6pPr>
            <a:lvl7pPr marL="2971800" indent="-228600">
              <a:spcBef>
                <a:spcPct val="20000"/>
              </a:spcBef>
              <a:buFont typeface="Arial"/>
              <a:buChar char="•"/>
              <a:defRPr sz="2000"/>
            </a:lvl7pPr>
            <a:lvl8pPr marL="3429000" indent="-228600">
              <a:spcBef>
                <a:spcPct val="20000"/>
              </a:spcBef>
              <a:buFont typeface="Arial"/>
              <a:buChar char="•"/>
              <a:defRPr sz="2000"/>
            </a:lvl8pPr>
            <a:lvl9pPr marL="3886200" indent="-228600">
              <a:spcBef>
                <a:spcPct val="20000"/>
              </a:spcBef>
              <a:buFont typeface="Arial"/>
              <a:buChar char="•"/>
              <a:defRPr sz="2000"/>
            </a:lvl9pPr>
          </a:lstStyle>
          <a:p>
            <a:r>
              <a:rPr lang="en-GB" dirty="0"/>
              <a:t>Remove Business Process</a:t>
            </a:r>
          </a:p>
        </p:txBody>
      </p:sp>
      <p:pic>
        <p:nvPicPr>
          <p:cNvPr id="16" name="Picture 2" descr="C:\Users\a148624\Desktop\Test Images\use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712" y="1201217"/>
            <a:ext cx="1727076" cy="172707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6874" t="26588" r="4063" b="34553"/>
          <a:stretch/>
        </p:blipFill>
        <p:spPr bwMode="auto">
          <a:xfrm>
            <a:off x="1286250" y="3145532"/>
            <a:ext cx="6980684" cy="263752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9"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17084" t="48916" r="3853" b="11247"/>
          <a:stretch/>
        </p:blipFill>
        <p:spPr bwMode="auto">
          <a:xfrm>
            <a:off x="1492659" y="3205574"/>
            <a:ext cx="6567866" cy="25440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0"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l="16667" t="18700" r="4166" b="51897"/>
          <a:stretch/>
        </p:blipFill>
        <p:spPr bwMode="auto">
          <a:xfrm>
            <a:off x="1492659" y="3536787"/>
            <a:ext cx="6496828" cy="185501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2" name="Picture 8"/>
          <p:cNvPicPr>
            <a:picLocks noChangeAspect="1" noChangeArrowheads="1"/>
          </p:cNvPicPr>
          <p:nvPr/>
        </p:nvPicPr>
        <p:blipFill rotWithShape="1">
          <a:blip r:embed="rId6">
            <a:extLst>
              <a:ext uri="{28A0092B-C50C-407E-A947-70E740481C1C}">
                <a14:useLocalDpi xmlns:a14="http://schemas.microsoft.com/office/drawing/2010/main" val="0"/>
              </a:ext>
            </a:extLst>
          </a:blip>
          <a:srcRect l="16874" t="55691" r="4063" b="20190"/>
          <a:stretch/>
        </p:blipFill>
        <p:spPr bwMode="auto">
          <a:xfrm>
            <a:off x="1054222" y="3632424"/>
            <a:ext cx="7448061" cy="174671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12724326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fade">
                                      <p:cBhvr>
                                        <p:cTn id="13" dur="1000"/>
                                        <p:tgtEl>
                                          <p:spTgt spid="1027"/>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xit" presetSubtype="8" fill="hold" nodeType="clickEffect">
                                  <p:stCondLst>
                                    <p:cond delay="0"/>
                                  </p:stCondLst>
                                  <p:childTnLst>
                                    <p:anim calcmode="lin" valueType="num">
                                      <p:cBhvr additive="base">
                                        <p:cTn id="17" dur="1000"/>
                                        <p:tgtEl>
                                          <p:spTgt spid="1027"/>
                                        </p:tgtEl>
                                        <p:attrNameLst>
                                          <p:attrName>ppt_x</p:attrName>
                                        </p:attrNameLst>
                                      </p:cBhvr>
                                      <p:tavLst>
                                        <p:tav tm="0">
                                          <p:val>
                                            <p:strVal val="ppt_x"/>
                                          </p:val>
                                        </p:tav>
                                        <p:tav tm="100000">
                                          <p:val>
                                            <p:strVal val="0-ppt_w/2"/>
                                          </p:val>
                                        </p:tav>
                                      </p:tavLst>
                                    </p:anim>
                                    <p:anim calcmode="lin" valueType="num">
                                      <p:cBhvr additive="base">
                                        <p:cTn id="18" dur="1000"/>
                                        <p:tgtEl>
                                          <p:spTgt spid="1027"/>
                                        </p:tgtEl>
                                        <p:attrNameLst>
                                          <p:attrName>ppt_y</p:attrName>
                                        </p:attrNameLst>
                                      </p:cBhvr>
                                      <p:tavLst>
                                        <p:tav tm="0">
                                          <p:val>
                                            <p:strVal val="ppt_y"/>
                                          </p:val>
                                        </p:tav>
                                        <p:tav tm="100000">
                                          <p:val>
                                            <p:strVal val="ppt_y"/>
                                          </p:val>
                                        </p:tav>
                                      </p:tavLst>
                                    </p:anim>
                                    <p:set>
                                      <p:cBhvr>
                                        <p:cTn id="19" dur="1" fill="hold">
                                          <p:stCondLst>
                                            <p:cond delay="999"/>
                                          </p:stCondLst>
                                        </p:cTn>
                                        <p:tgtEl>
                                          <p:spTgt spid="1027"/>
                                        </p:tgtEl>
                                        <p:attrNameLst>
                                          <p:attrName>style.visibility</p:attrName>
                                        </p:attrNameLst>
                                      </p:cBhvr>
                                      <p:to>
                                        <p:strVal val="hidden"/>
                                      </p:to>
                                    </p:set>
                                  </p:childTnLst>
                                </p:cTn>
                              </p:par>
                              <p:par>
                                <p:cTn id="20" presetID="10" presetClass="entr" presetSubtype="0"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1000"/>
                                        <p:tgtEl>
                                          <p:spTgt spid="1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childTnLst>
                                </p:cTn>
                              </p:par>
                              <p:par>
                                <p:cTn id="26" presetID="2" presetClass="entr" presetSubtype="2" fill="hold" nodeType="withEffect">
                                  <p:stCondLst>
                                    <p:cond delay="0"/>
                                  </p:stCondLst>
                                  <p:childTnLst>
                                    <p:set>
                                      <p:cBhvr>
                                        <p:cTn id="27" dur="1" fill="hold">
                                          <p:stCondLst>
                                            <p:cond delay="0"/>
                                          </p:stCondLst>
                                        </p:cTn>
                                        <p:tgtEl>
                                          <p:spTgt spid="1030"/>
                                        </p:tgtEl>
                                        <p:attrNameLst>
                                          <p:attrName>style.visibility</p:attrName>
                                        </p:attrNameLst>
                                      </p:cBhvr>
                                      <p:to>
                                        <p:strVal val="visible"/>
                                      </p:to>
                                    </p:set>
                                    <p:anim calcmode="lin" valueType="num">
                                      <p:cBhvr additive="base">
                                        <p:cTn id="28" dur="1000" fill="hold"/>
                                        <p:tgtEl>
                                          <p:spTgt spid="1030"/>
                                        </p:tgtEl>
                                        <p:attrNameLst>
                                          <p:attrName>ppt_x</p:attrName>
                                        </p:attrNameLst>
                                      </p:cBhvr>
                                      <p:tavLst>
                                        <p:tav tm="0">
                                          <p:val>
                                            <p:strVal val="1+#ppt_w/2"/>
                                          </p:val>
                                        </p:tav>
                                        <p:tav tm="100000">
                                          <p:val>
                                            <p:strVal val="#ppt_x"/>
                                          </p:val>
                                        </p:tav>
                                      </p:tavLst>
                                    </p:anim>
                                    <p:anim calcmode="lin" valueType="num">
                                      <p:cBhvr additive="base">
                                        <p:cTn id="29" dur="1000" fill="hold"/>
                                        <p:tgtEl>
                                          <p:spTgt spid="1030"/>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xit" presetSubtype="8" fill="hold" nodeType="clickEffect">
                                  <p:stCondLst>
                                    <p:cond delay="0"/>
                                  </p:stCondLst>
                                  <p:childTnLst>
                                    <p:anim calcmode="lin" valueType="num">
                                      <p:cBhvr additive="base">
                                        <p:cTn id="33" dur="1000"/>
                                        <p:tgtEl>
                                          <p:spTgt spid="1030"/>
                                        </p:tgtEl>
                                        <p:attrNameLst>
                                          <p:attrName>ppt_x</p:attrName>
                                        </p:attrNameLst>
                                      </p:cBhvr>
                                      <p:tavLst>
                                        <p:tav tm="0">
                                          <p:val>
                                            <p:strVal val="ppt_x"/>
                                          </p:val>
                                        </p:tav>
                                        <p:tav tm="100000">
                                          <p:val>
                                            <p:strVal val="0-ppt_w/2"/>
                                          </p:val>
                                        </p:tav>
                                      </p:tavLst>
                                    </p:anim>
                                    <p:anim calcmode="lin" valueType="num">
                                      <p:cBhvr additive="base">
                                        <p:cTn id="34" dur="1000"/>
                                        <p:tgtEl>
                                          <p:spTgt spid="1030"/>
                                        </p:tgtEl>
                                        <p:attrNameLst>
                                          <p:attrName>ppt_y</p:attrName>
                                        </p:attrNameLst>
                                      </p:cBhvr>
                                      <p:tavLst>
                                        <p:tav tm="0">
                                          <p:val>
                                            <p:strVal val="ppt_y"/>
                                          </p:val>
                                        </p:tav>
                                        <p:tav tm="100000">
                                          <p:val>
                                            <p:strVal val="ppt_y"/>
                                          </p:val>
                                        </p:tav>
                                      </p:tavLst>
                                    </p:anim>
                                    <p:set>
                                      <p:cBhvr>
                                        <p:cTn id="35" dur="1" fill="hold">
                                          <p:stCondLst>
                                            <p:cond delay="999"/>
                                          </p:stCondLst>
                                        </p:cTn>
                                        <p:tgtEl>
                                          <p:spTgt spid="1030"/>
                                        </p:tgtEl>
                                        <p:attrNameLst>
                                          <p:attrName>style.visibility</p:attrName>
                                        </p:attrNameLst>
                                      </p:cBhvr>
                                      <p:to>
                                        <p:strVal val="hidden"/>
                                      </p:to>
                                    </p:se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000"/>
                                        <p:tgtEl>
                                          <p:spTgt spid="13"/>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1000"/>
                                        <p:tgtEl>
                                          <p:spTgt spid="11"/>
                                        </p:tgtEl>
                                      </p:cBhvr>
                                    </p:animEffect>
                                  </p:childTnLst>
                                </p:cTn>
                              </p:par>
                              <p:par>
                                <p:cTn id="42" presetID="2" presetClass="entr" presetSubtype="2" fill="hold" nodeType="withEffect">
                                  <p:stCondLst>
                                    <p:cond delay="0"/>
                                  </p:stCondLst>
                                  <p:childTnLst>
                                    <p:set>
                                      <p:cBhvr>
                                        <p:cTn id="43" dur="1" fill="hold">
                                          <p:stCondLst>
                                            <p:cond delay="0"/>
                                          </p:stCondLst>
                                        </p:cTn>
                                        <p:tgtEl>
                                          <p:spTgt spid="1029"/>
                                        </p:tgtEl>
                                        <p:attrNameLst>
                                          <p:attrName>style.visibility</p:attrName>
                                        </p:attrNameLst>
                                      </p:cBhvr>
                                      <p:to>
                                        <p:strVal val="visible"/>
                                      </p:to>
                                    </p:set>
                                    <p:anim calcmode="lin" valueType="num">
                                      <p:cBhvr additive="base">
                                        <p:cTn id="44" dur="1000" fill="hold"/>
                                        <p:tgtEl>
                                          <p:spTgt spid="1029"/>
                                        </p:tgtEl>
                                        <p:attrNameLst>
                                          <p:attrName>ppt_x</p:attrName>
                                        </p:attrNameLst>
                                      </p:cBhvr>
                                      <p:tavLst>
                                        <p:tav tm="0">
                                          <p:val>
                                            <p:strVal val="1+#ppt_w/2"/>
                                          </p:val>
                                        </p:tav>
                                        <p:tav tm="100000">
                                          <p:val>
                                            <p:strVal val="#ppt_x"/>
                                          </p:val>
                                        </p:tav>
                                      </p:tavLst>
                                    </p:anim>
                                    <p:anim calcmode="lin" valueType="num">
                                      <p:cBhvr additive="base">
                                        <p:cTn id="45" dur="1000" fill="hold"/>
                                        <p:tgtEl>
                                          <p:spTgt spid="1029"/>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xit" presetSubtype="8" fill="hold" nodeType="clickEffect">
                                  <p:stCondLst>
                                    <p:cond delay="0"/>
                                  </p:stCondLst>
                                  <p:childTnLst>
                                    <p:anim calcmode="lin" valueType="num">
                                      <p:cBhvr additive="base">
                                        <p:cTn id="49" dur="1000"/>
                                        <p:tgtEl>
                                          <p:spTgt spid="1029"/>
                                        </p:tgtEl>
                                        <p:attrNameLst>
                                          <p:attrName>ppt_x</p:attrName>
                                        </p:attrNameLst>
                                      </p:cBhvr>
                                      <p:tavLst>
                                        <p:tav tm="0">
                                          <p:val>
                                            <p:strVal val="ppt_x"/>
                                          </p:val>
                                        </p:tav>
                                        <p:tav tm="100000">
                                          <p:val>
                                            <p:strVal val="0-ppt_w/2"/>
                                          </p:val>
                                        </p:tav>
                                      </p:tavLst>
                                    </p:anim>
                                    <p:anim calcmode="lin" valueType="num">
                                      <p:cBhvr additive="base">
                                        <p:cTn id="50" dur="1000"/>
                                        <p:tgtEl>
                                          <p:spTgt spid="1029"/>
                                        </p:tgtEl>
                                        <p:attrNameLst>
                                          <p:attrName>ppt_y</p:attrName>
                                        </p:attrNameLst>
                                      </p:cBhvr>
                                      <p:tavLst>
                                        <p:tav tm="0">
                                          <p:val>
                                            <p:strVal val="ppt_y"/>
                                          </p:val>
                                        </p:tav>
                                        <p:tav tm="100000">
                                          <p:val>
                                            <p:strVal val="ppt_y"/>
                                          </p:val>
                                        </p:tav>
                                      </p:tavLst>
                                    </p:anim>
                                    <p:set>
                                      <p:cBhvr>
                                        <p:cTn id="51" dur="1" fill="hold">
                                          <p:stCondLst>
                                            <p:cond delay="999"/>
                                          </p:stCondLst>
                                        </p:cTn>
                                        <p:tgtEl>
                                          <p:spTgt spid="1029"/>
                                        </p:tgtEl>
                                        <p:attrNameLst>
                                          <p:attrName>style.visibility</p:attrName>
                                        </p:attrNameLst>
                                      </p:cBhvr>
                                      <p:to>
                                        <p:strVal val="hidden"/>
                                      </p:to>
                                    </p:set>
                                  </p:childTnLst>
                                </p:cTn>
                              </p:par>
                              <p:par>
                                <p:cTn id="52" presetID="10"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1000"/>
                                        <p:tgtEl>
                                          <p:spTgt spid="1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1000"/>
                                        <p:tgtEl>
                                          <p:spTgt spid="15"/>
                                        </p:tgtEl>
                                      </p:cBhvr>
                                    </p:animEffect>
                                  </p:childTnLst>
                                </p:cTn>
                              </p:par>
                              <p:par>
                                <p:cTn id="58" presetID="2" presetClass="entr" presetSubtype="2" fill="hold" nodeType="withEffect">
                                  <p:stCondLst>
                                    <p:cond delay="0"/>
                                  </p:stCondLst>
                                  <p:childTnLst>
                                    <p:set>
                                      <p:cBhvr>
                                        <p:cTn id="59" dur="1" fill="hold">
                                          <p:stCondLst>
                                            <p:cond delay="0"/>
                                          </p:stCondLst>
                                        </p:cTn>
                                        <p:tgtEl>
                                          <p:spTgt spid="1032"/>
                                        </p:tgtEl>
                                        <p:attrNameLst>
                                          <p:attrName>style.visibility</p:attrName>
                                        </p:attrNameLst>
                                      </p:cBhvr>
                                      <p:to>
                                        <p:strVal val="visible"/>
                                      </p:to>
                                    </p:set>
                                    <p:anim calcmode="lin" valueType="num">
                                      <p:cBhvr additive="base">
                                        <p:cTn id="60" dur="1000" fill="hold"/>
                                        <p:tgtEl>
                                          <p:spTgt spid="1032"/>
                                        </p:tgtEl>
                                        <p:attrNameLst>
                                          <p:attrName>ppt_x</p:attrName>
                                        </p:attrNameLst>
                                      </p:cBhvr>
                                      <p:tavLst>
                                        <p:tav tm="0">
                                          <p:val>
                                            <p:strVal val="1+#ppt_w/2"/>
                                          </p:val>
                                        </p:tav>
                                        <p:tav tm="100000">
                                          <p:val>
                                            <p:strVal val="#ppt_x"/>
                                          </p:val>
                                        </p:tav>
                                      </p:tavLst>
                                    </p:anim>
                                    <p:anim calcmode="lin" valueType="num">
                                      <p:cBhvr additive="base">
                                        <p:cTn id="61" dur="1000" fill="hold"/>
                                        <p:tgtEl>
                                          <p:spTgt spid="10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10" grpId="0"/>
      <p:bldP spid="11" grpId="0"/>
      <p:bldP spid="12" grpId="0" animBg="1"/>
      <p:bldP spid="13" grpId="0" animBg="1"/>
      <p:bldP spid="14" grpId="0" animBg="1"/>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FIspace</a:t>
            </a:r>
            <a:r>
              <a:rPr lang="de-DE" dirty="0" smtClean="0"/>
              <a:t> </a:t>
            </a:r>
            <a:r>
              <a:rPr lang="de-DE" dirty="0"/>
              <a:t>Project</a:t>
            </a:r>
          </a:p>
        </p:txBody>
      </p:sp>
      <p:sp>
        <p:nvSpPr>
          <p:cNvPr id="3" name="Inhaltsplatzhalter 2"/>
          <p:cNvSpPr>
            <a:spLocks noGrp="1"/>
          </p:cNvSpPr>
          <p:nvPr>
            <p:ph idx="1"/>
          </p:nvPr>
        </p:nvSpPr>
        <p:spPr/>
        <p:txBody>
          <a:bodyPr anchor="ctr">
            <a:normAutofit/>
          </a:bodyPr>
          <a:lstStyle/>
          <a:p>
            <a:pPr marL="0" indent="0" algn="ctr">
              <a:buNone/>
            </a:pPr>
            <a:r>
              <a:rPr lang="de-DE" sz="2800" dirty="0" err="1" smtClean="0">
                <a:effectLst>
                  <a:outerShdw blurRad="38100" dist="38100" dir="2700000" algn="tl">
                    <a:srgbClr val="000000">
                      <a:alpha val="43137"/>
                    </a:srgbClr>
                  </a:outerShdw>
                </a:effectLst>
              </a:rPr>
              <a:t>FIspace</a:t>
            </a:r>
            <a:r>
              <a:rPr lang="de-DE" sz="2800" dirty="0" smtClean="0">
                <a:effectLst>
                  <a:outerShdw blurRad="38100" dist="38100" dir="2700000" algn="tl">
                    <a:srgbClr val="000000">
                      <a:alpha val="43137"/>
                    </a:srgbClr>
                  </a:outerShdw>
                </a:effectLst>
              </a:rPr>
              <a:t> </a:t>
            </a:r>
            <a:r>
              <a:rPr lang="de-DE" sz="2800" dirty="0" err="1" smtClean="0">
                <a:effectLst>
                  <a:outerShdw blurRad="38100" dist="38100" dir="2700000" algn="tl">
                    <a:srgbClr val="000000">
                      <a:alpha val="43137"/>
                    </a:srgbClr>
                  </a:outerShdw>
                </a:effectLst>
              </a:rPr>
              <a:t>Capability</a:t>
            </a:r>
            <a:r>
              <a:rPr lang="de-DE" sz="2800" dirty="0" smtClean="0">
                <a:effectLst>
                  <a:outerShdw blurRad="38100" dist="38100" dir="2700000" algn="tl">
                    <a:srgbClr val="000000">
                      <a:alpha val="43137"/>
                    </a:srgbClr>
                  </a:outerShdw>
                </a:effectLst>
              </a:rPr>
              <a:t> Model</a:t>
            </a:r>
          </a:p>
        </p:txBody>
      </p:sp>
    </p:spTree>
    <p:extLst>
      <p:ext uri="{BB962C8B-B14F-4D97-AF65-F5344CB8AC3E}">
        <p14:creationId xmlns:p14="http://schemas.microsoft.com/office/powerpoint/2010/main" val="20378944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a:t>Capabilities</a:t>
            </a:r>
            <a:r>
              <a:rPr lang="es-ES_tradnl" dirty="0"/>
              <a:t> </a:t>
            </a:r>
            <a:r>
              <a:rPr lang="es-ES_tradnl" dirty="0" err="1"/>
              <a:t>Model</a:t>
            </a:r>
            <a:r>
              <a:rPr lang="es-ES_tradnl" dirty="0"/>
              <a:t> </a:t>
            </a:r>
            <a:r>
              <a:rPr lang="es-ES_tradnl" dirty="0" err="1"/>
              <a:t>Architecture</a:t>
            </a:r>
            <a:endParaRPr lang="en-US" dirty="0"/>
          </a:p>
        </p:txBody>
      </p:sp>
      <p:pic>
        <p:nvPicPr>
          <p:cNvPr id="102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16996" y="3042345"/>
            <a:ext cx="2867025" cy="178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3 Rectángulo"/>
          <p:cNvSpPr/>
          <p:nvPr/>
        </p:nvSpPr>
        <p:spPr>
          <a:xfrm>
            <a:off x="466333" y="2276872"/>
            <a:ext cx="505267" cy="923330"/>
          </a:xfrm>
          <a:prstGeom prst="rect">
            <a:avLst/>
          </a:prstGeom>
          <a:noFill/>
        </p:spPr>
        <p:txBody>
          <a:bodyPr wrap="none" lIns="91440" tIns="45720" rIns="91440" bIns="45720">
            <a:spAutoFit/>
          </a:bodyPr>
          <a:lstStyle/>
          <a:p>
            <a:pPr algn="ctr"/>
            <a:r>
              <a:rPr lang="es-E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t>
            </a:r>
            <a:endParaRPr lang="es-E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6" name="5 Rectángulo"/>
          <p:cNvSpPr/>
          <p:nvPr/>
        </p:nvSpPr>
        <p:spPr>
          <a:xfrm>
            <a:off x="2626573" y="2276872"/>
            <a:ext cx="505267" cy="923330"/>
          </a:xfrm>
          <a:prstGeom prst="rect">
            <a:avLst/>
          </a:prstGeom>
          <a:noFill/>
        </p:spPr>
        <p:txBody>
          <a:bodyPr wrap="none" lIns="91440" tIns="45720" rIns="91440" bIns="45720">
            <a:spAutoFit/>
          </a:bodyPr>
          <a:lstStyle/>
          <a:p>
            <a:pPr algn="ctr"/>
            <a:r>
              <a:rPr lang="es-E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t>
            </a:r>
            <a:endParaRPr lang="es-E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7" name="6 Rectángulo"/>
          <p:cNvSpPr/>
          <p:nvPr/>
        </p:nvSpPr>
        <p:spPr>
          <a:xfrm>
            <a:off x="1042397" y="2276872"/>
            <a:ext cx="505267" cy="923330"/>
          </a:xfrm>
          <a:prstGeom prst="rect">
            <a:avLst/>
          </a:prstGeom>
          <a:noFill/>
        </p:spPr>
        <p:txBody>
          <a:bodyPr wrap="none" lIns="91440" tIns="45720" rIns="91440" bIns="45720">
            <a:spAutoFit/>
          </a:bodyPr>
          <a:lstStyle/>
          <a:p>
            <a:pPr algn="ctr"/>
            <a:r>
              <a:rPr lang="es-E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t>
            </a:r>
            <a:endParaRPr lang="es-E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8" name="7 Rectángulo"/>
          <p:cNvSpPr/>
          <p:nvPr/>
        </p:nvSpPr>
        <p:spPr>
          <a:xfrm>
            <a:off x="1546453" y="2276872"/>
            <a:ext cx="505267" cy="923330"/>
          </a:xfrm>
          <a:prstGeom prst="rect">
            <a:avLst/>
          </a:prstGeom>
          <a:noFill/>
        </p:spPr>
        <p:txBody>
          <a:bodyPr wrap="none" lIns="91440" tIns="45720" rIns="91440" bIns="45720">
            <a:spAutoFit/>
          </a:bodyPr>
          <a:lstStyle/>
          <a:p>
            <a:pPr algn="ctr"/>
            <a:r>
              <a:rPr lang="es-E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t>
            </a:r>
            <a:endParaRPr lang="es-E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9" name="8 Rectángulo"/>
          <p:cNvSpPr/>
          <p:nvPr/>
        </p:nvSpPr>
        <p:spPr>
          <a:xfrm>
            <a:off x="2122517" y="2289646"/>
            <a:ext cx="505267" cy="923330"/>
          </a:xfrm>
          <a:prstGeom prst="rect">
            <a:avLst/>
          </a:prstGeom>
          <a:noFill/>
        </p:spPr>
        <p:txBody>
          <a:bodyPr wrap="none" lIns="91440" tIns="45720" rIns="91440" bIns="45720">
            <a:spAutoFit/>
          </a:bodyPr>
          <a:lstStyle/>
          <a:p>
            <a:pPr algn="ctr"/>
            <a:r>
              <a:rPr lang="es-E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t>
            </a:r>
            <a:endParaRPr lang="es-E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10" name="9 Rectángulo"/>
          <p:cNvSpPr/>
          <p:nvPr/>
        </p:nvSpPr>
        <p:spPr>
          <a:xfrm>
            <a:off x="3202637" y="2276872"/>
            <a:ext cx="505267" cy="923330"/>
          </a:xfrm>
          <a:prstGeom prst="rect">
            <a:avLst/>
          </a:prstGeom>
          <a:noFill/>
        </p:spPr>
        <p:txBody>
          <a:bodyPr wrap="none" lIns="91440" tIns="45720" rIns="91440" bIns="45720">
            <a:spAutoFit/>
          </a:bodyPr>
          <a:lstStyle/>
          <a:p>
            <a:pPr algn="ctr"/>
            <a:r>
              <a:rPr lang="es-ES" sz="5400" b="1" dirty="0" smtClean="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rPr>
              <a:t>?</a:t>
            </a:r>
            <a:endParaRPr lang="es-ES" sz="5400" b="1" dirty="0">
              <a:ln w="18000">
                <a:solidFill>
                  <a:schemeClr val="accent2">
                    <a:satMod val="140000"/>
                  </a:schemeClr>
                </a:solidFill>
                <a:prstDash val="solid"/>
                <a:miter lim="800000"/>
              </a:ln>
              <a:solidFill>
                <a:srgbClr val="FF0000"/>
              </a:solidFill>
              <a:effectLst>
                <a:outerShdw blurRad="25500" dist="23000" dir="7020000" algn="tl">
                  <a:srgbClr val="000000">
                    <a:alpha val="50000"/>
                  </a:srgbClr>
                </a:outerShdw>
              </a:effectLst>
            </a:endParaRPr>
          </a:p>
        </p:txBody>
      </p:sp>
      <p:sp>
        <p:nvSpPr>
          <p:cNvPr id="12" name="11 CuadroTexto"/>
          <p:cNvSpPr txBox="1"/>
          <p:nvPr/>
        </p:nvSpPr>
        <p:spPr>
          <a:xfrm>
            <a:off x="3707904" y="1556792"/>
            <a:ext cx="5040560" cy="3323987"/>
          </a:xfrm>
          <a:prstGeom prst="rect">
            <a:avLst/>
          </a:prstGeom>
          <a:noFill/>
        </p:spPr>
        <p:txBody>
          <a:bodyPr wrap="square" rtlCol="0">
            <a:spAutoFit/>
          </a:bodyPr>
          <a:lstStyle/>
          <a:p>
            <a:pPr marL="285750" indent="-285750">
              <a:buFont typeface="Arial" panose="020B0604020202020204" pitchFamily="34" charset="0"/>
              <a:buChar char="•"/>
            </a:pPr>
            <a:endParaRPr lang="es-ES_tradnl" sz="2400" dirty="0" smtClean="0"/>
          </a:p>
          <a:p>
            <a:pPr marL="285750" indent="-285750">
              <a:buFont typeface="Arial" panose="020B0604020202020204" pitchFamily="34" charset="0"/>
              <a:buChar char="•"/>
            </a:pPr>
            <a:r>
              <a:rPr lang="es-ES_tradnl" sz="2400" dirty="0" err="1" smtClean="0"/>
              <a:t>Model</a:t>
            </a:r>
            <a:r>
              <a:rPr lang="es-ES_tradnl" sz="2400" dirty="0" smtClean="0"/>
              <a:t> </a:t>
            </a:r>
            <a:r>
              <a:rPr lang="es-ES_tradnl" sz="2400" dirty="0"/>
              <a:t>of “</a:t>
            </a:r>
            <a:r>
              <a:rPr lang="es-ES_tradnl" sz="2400" dirty="0" err="1"/>
              <a:t>What</a:t>
            </a:r>
            <a:r>
              <a:rPr lang="es-ES_tradnl" sz="2400" dirty="0"/>
              <a:t> </a:t>
            </a:r>
            <a:r>
              <a:rPr lang="es-ES_tradnl" sz="2400" dirty="0" err="1"/>
              <a:t>the</a:t>
            </a:r>
            <a:r>
              <a:rPr lang="es-ES_tradnl" sz="2400" dirty="0"/>
              <a:t> Business </a:t>
            </a:r>
            <a:r>
              <a:rPr lang="es-ES_tradnl" sz="2400" dirty="0" err="1"/>
              <a:t>Does</a:t>
            </a:r>
            <a:r>
              <a:rPr lang="es-ES_tradnl" sz="2400" dirty="0"/>
              <a:t>” </a:t>
            </a:r>
            <a:r>
              <a:rPr lang="es-ES_tradnl" sz="2400" dirty="0" err="1"/>
              <a:t>instead</a:t>
            </a:r>
            <a:r>
              <a:rPr lang="es-ES_tradnl" sz="2400" dirty="0"/>
              <a:t> of “</a:t>
            </a:r>
            <a:r>
              <a:rPr lang="es-ES_tradnl" sz="2400" dirty="0" err="1"/>
              <a:t>How</a:t>
            </a:r>
            <a:r>
              <a:rPr lang="es-ES_tradnl" sz="2400" dirty="0"/>
              <a:t> </a:t>
            </a:r>
            <a:r>
              <a:rPr lang="es-ES_tradnl" sz="2400" dirty="0" err="1"/>
              <a:t>it</a:t>
            </a:r>
            <a:r>
              <a:rPr lang="es-ES_tradnl" sz="2400" dirty="0"/>
              <a:t> </a:t>
            </a:r>
            <a:r>
              <a:rPr lang="es-ES_tradnl" sz="2400" dirty="0" err="1"/>
              <a:t>does</a:t>
            </a:r>
            <a:r>
              <a:rPr lang="es-ES_tradnl" sz="2400" dirty="0"/>
              <a:t> </a:t>
            </a:r>
            <a:r>
              <a:rPr lang="es-ES_tradnl" sz="2400" dirty="0" err="1"/>
              <a:t>it</a:t>
            </a:r>
            <a:r>
              <a:rPr lang="es-ES_tradnl" sz="2400" dirty="0" smtClean="0"/>
              <a:t>”</a:t>
            </a:r>
          </a:p>
          <a:p>
            <a:pPr marL="285750" indent="-285750">
              <a:buFont typeface="Arial" panose="020B0604020202020204" pitchFamily="34" charset="0"/>
              <a:buChar char="•"/>
            </a:pPr>
            <a:endParaRPr lang="es-ES_tradnl" sz="2400" dirty="0" smtClean="0"/>
          </a:p>
          <a:p>
            <a:endParaRPr lang="es-ES_tradnl" sz="2400" dirty="0"/>
          </a:p>
          <a:p>
            <a:pPr marL="285750" indent="-285750">
              <a:buFont typeface="Arial" panose="020B0604020202020204" pitchFamily="34" charset="0"/>
              <a:buChar char="•"/>
            </a:pPr>
            <a:r>
              <a:rPr lang="en-US" sz="2400" dirty="0"/>
              <a:t>A business capability is an ability or capacity for a company to deliver </a:t>
            </a:r>
            <a:r>
              <a:rPr lang="en-US" sz="2400" dirty="0" smtClean="0"/>
              <a:t>value</a:t>
            </a:r>
            <a:endParaRPr lang="es-ES_tradnl" dirty="0"/>
          </a:p>
          <a:p>
            <a:endParaRPr lang="en-US" dirty="0"/>
          </a:p>
        </p:txBody>
      </p:sp>
    </p:spTree>
    <p:extLst>
      <p:ext uri="{BB962C8B-B14F-4D97-AF65-F5344CB8AC3E}">
        <p14:creationId xmlns:p14="http://schemas.microsoft.com/office/powerpoint/2010/main" val="330507781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FIspace</a:t>
            </a:r>
            <a:r>
              <a:rPr lang="de-DE" dirty="0" smtClean="0"/>
              <a:t> - </a:t>
            </a:r>
            <a:r>
              <a:rPr lang="de-DE" dirty="0" err="1" smtClean="0"/>
              <a:t>Capabilities</a:t>
            </a:r>
            <a:r>
              <a:rPr lang="de-DE" dirty="0" smtClean="0"/>
              <a:t> </a:t>
            </a:r>
            <a:r>
              <a:rPr lang="de-DE" dirty="0"/>
              <a:t>M</a:t>
            </a:r>
            <a:r>
              <a:rPr lang="de-DE" dirty="0" smtClean="0"/>
              <a:t>odel </a:t>
            </a:r>
            <a:r>
              <a:rPr lang="de-DE" dirty="0" err="1" smtClean="0"/>
              <a:t>approach</a:t>
            </a:r>
            <a:endParaRPr lang="de-DE" dirty="0"/>
          </a:p>
        </p:txBody>
      </p:sp>
      <p:sp>
        <p:nvSpPr>
          <p:cNvPr id="3" name="Inhaltsplatzhalter 2"/>
          <p:cNvSpPr>
            <a:spLocks noGrp="1"/>
          </p:cNvSpPr>
          <p:nvPr>
            <p:ph idx="1"/>
          </p:nvPr>
        </p:nvSpPr>
        <p:spPr/>
        <p:txBody>
          <a:bodyPr/>
          <a:lstStyle/>
          <a:p>
            <a:r>
              <a:rPr lang="de-DE" dirty="0" err="1" smtClean="0"/>
              <a:t>FIspace</a:t>
            </a:r>
            <a:r>
              <a:rPr lang="de-DE" dirty="0" smtClean="0"/>
              <a:t> </a:t>
            </a:r>
            <a:r>
              <a:rPr lang="de-DE" dirty="0" err="1"/>
              <a:t>is</a:t>
            </a:r>
            <a:r>
              <a:rPr lang="de-DE" dirty="0"/>
              <a:t> a B2B </a:t>
            </a:r>
            <a:r>
              <a:rPr lang="de-DE" dirty="0" err="1" smtClean="0"/>
              <a:t>platform</a:t>
            </a:r>
            <a:r>
              <a:rPr lang="de-DE" dirty="0" smtClean="0"/>
              <a:t> </a:t>
            </a:r>
            <a:r>
              <a:rPr lang="de-DE" dirty="0" err="1" smtClean="0"/>
              <a:t>to</a:t>
            </a:r>
            <a:r>
              <a:rPr lang="de-DE" dirty="0" smtClean="0"/>
              <a:t> </a:t>
            </a:r>
            <a:r>
              <a:rPr lang="de-DE" dirty="0" err="1" smtClean="0"/>
              <a:t>support</a:t>
            </a:r>
            <a:r>
              <a:rPr lang="de-DE" dirty="0" smtClean="0"/>
              <a:t> </a:t>
            </a:r>
            <a:r>
              <a:rPr lang="de-DE" dirty="0"/>
              <a:t>B2B </a:t>
            </a:r>
            <a:r>
              <a:rPr lang="de-DE" dirty="0" err="1"/>
              <a:t>information</a:t>
            </a:r>
            <a:r>
              <a:rPr lang="de-DE" dirty="0"/>
              <a:t> </a:t>
            </a:r>
            <a:r>
              <a:rPr lang="de-DE" dirty="0" err="1"/>
              <a:t>exchange</a:t>
            </a:r>
            <a:r>
              <a:rPr lang="de-DE" dirty="0"/>
              <a:t> </a:t>
            </a:r>
            <a:r>
              <a:rPr lang="de-DE" dirty="0" err="1"/>
              <a:t>and</a:t>
            </a:r>
            <a:r>
              <a:rPr lang="de-DE" dirty="0"/>
              <a:t> </a:t>
            </a:r>
            <a:r>
              <a:rPr lang="de-DE" dirty="0" err="1"/>
              <a:t>business</a:t>
            </a:r>
            <a:r>
              <a:rPr lang="de-DE" dirty="0"/>
              <a:t> </a:t>
            </a:r>
            <a:r>
              <a:rPr lang="de-DE" dirty="0" err="1" smtClean="0"/>
              <a:t>processes</a:t>
            </a:r>
            <a:endParaRPr lang="de-DE" dirty="0"/>
          </a:p>
          <a:p>
            <a:endParaRPr lang="de-DE" dirty="0" smtClean="0"/>
          </a:p>
          <a:p>
            <a:r>
              <a:rPr lang="de-DE" dirty="0" err="1" smtClean="0"/>
              <a:t>FIspace</a:t>
            </a:r>
            <a:r>
              <a:rPr lang="de-DE" dirty="0" smtClean="0"/>
              <a:t> </a:t>
            </a:r>
            <a:r>
              <a:rPr lang="de-DE" dirty="0" err="1"/>
              <a:t>apps</a:t>
            </a:r>
            <a:r>
              <a:rPr lang="de-DE" dirty="0"/>
              <a:t> </a:t>
            </a:r>
            <a:r>
              <a:rPr lang="de-DE" dirty="0" err="1" smtClean="0"/>
              <a:t>and</a:t>
            </a:r>
            <a:r>
              <a:rPr lang="de-DE" dirty="0" smtClean="0"/>
              <a:t> </a:t>
            </a:r>
            <a:r>
              <a:rPr lang="de-DE" dirty="0" err="1" smtClean="0"/>
              <a:t>other</a:t>
            </a:r>
            <a:r>
              <a:rPr lang="de-DE" dirty="0" smtClean="0"/>
              <a:t> </a:t>
            </a:r>
            <a:r>
              <a:rPr lang="de-DE" dirty="0" err="1" smtClean="0"/>
              <a:t>external</a:t>
            </a:r>
            <a:r>
              <a:rPr lang="de-DE" dirty="0" smtClean="0"/>
              <a:t> </a:t>
            </a:r>
            <a:r>
              <a:rPr lang="de-DE" dirty="0" err="1" smtClean="0"/>
              <a:t>systems</a:t>
            </a:r>
            <a:r>
              <a:rPr lang="de-DE" dirty="0" smtClean="0"/>
              <a:t> </a:t>
            </a:r>
            <a:r>
              <a:rPr lang="de-DE" dirty="0" err="1" smtClean="0"/>
              <a:t>can</a:t>
            </a:r>
            <a:r>
              <a:rPr lang="de-DE" dirty="0" smtClean="0"/>
              <a:t> </a:t>
            </a:r>
            <a:r>
              <a:rPr lang="de-DE" dirty="0" err="1"/>
              <a:t>be</a:t>
            </a:r>
            <a:r>
              <a:rPr lang="de-DE" dirty="0"/>
              <a:t> </a:t>
            </a:r>
            <a:r>
              <a:rPr lang="de-DE" dirty="0" err="1"/>
              <a:t>connected</a:t>
            </a:r>
            <a:r>
              <a:rPr lang="de-DE" dirty="0"/>
              <a:t> </a:t>
            </a:r>
            <a:r>
              <a:rPr lang="de-DE" dirty="0" err="1"/>
              <a:t>to</a:t>
            </a:r>
            <a:r>
              <a:rPr lang="de-DE" dirty="0"/>
              <a:t> </a:t>
            </a:r>
            <a:r>
              <a:rPr lang="de-DE" dirty="0" err="1"/>
              <a:t>the</a:t>
            </a:r>
            <a:r>
              <a:rPr lang="de-DE" dirty="0"/>
              <a:t> </a:t>
            </a:r>
            <a:r>
              <a:rPr lang="de-DE" dirty="0" err="1"/>
              <a:t>platform</a:t>
            </a:r>
            <a:r>
              <a:rPr lang="de-DE" dirty="0"/>
              <a:t> in </a:t>
            </a:r>
            <a:r>
              <a:rPr lang="de-DE" dirty="0" err="1"/>
              <a:t>order</a:t>
            </a:r>
            <a:r>
              <a:rPr lang="de-DE" dirty="0"/>
              <a:t> </a:t>
            </a:r>
            <a:r>
              <a:rPr lang="de-DE" dirty="0" err="1"/>
              <a:t>to</a:t>
            </a:r>
            <a:r>
              <a:rPr lang="de-DE" dirty="0"/>
              <a:t> </a:t>
            </a:r>
            <a:r>
              <a:rPr lang="de-DE" dirty="0" err="1"/>
              <a:t>support</a:t>
            </a:r>
            <a:r>
              <a:rPr lang="de-DE" dirty="0"/>
              <a:t> (</a:t>
            </a:r>
            <a:r>
              <a:rPr lang="de-DE" dirty="0" err="1"/>
              <a:t>be</a:t>
            </a:r>
            <a:r>
              <a:rPr lang="de-DE" dirty="0"/>
              <a:t> </a:t>
            </a:r>
            <a:r>
              <a:rPr lang="de-DE" dirty="0" err="1"/>
              <a:t>used</a:t>
            </a:r>
            <a:r>
              <a:rPr lang="de-DE" dirty="0"/>
              <a:t> in) </a:t>
            </a:r>
            <a:r>
              <a:rPr lang="de-DE" dirty="0" err="1" smtClean="0"/>
              <a:t>business</a:t>
            </a:r>
            <a:r>
              <a:rPr lang="de-DE" dirty="0" smtClean="0"/>
              <a:t> </a:t>
            </a:r>
            <a:r>
              <a:rPr lang="de-DE" dirty="0" err="1" smtClean="0"/>
              <a:t>processes</a:t>
            </a:r>
            <a:endParaRPr lang="de-DE" dirty="0" smtClean="0"/>
          </a:p>
          <a:p>
            <a:endParaRPr lang="de-DE" dirty="0" smtClean="0"/>
          </a:p>
          <a:p>
            <a:r>
              <a:rPr lang="de-DE" dirty="0" err="1" smtClean="0"/>
              <a:t>FIspace</a:t>
            </a:r>
            <a:r>
              <a:rPr lang="de-DE" dirty="0" smtClean="0"/>
              <a:t> </a:t>
            </a:r>
            <a:r>
              <a:rPr lang="de-DE" dirty="0" err="1" smtClean="0"/>
              <a:t>capabilities</a:t>
            </a:r>
            <a:r>
              <a:rPr lang="de-DE" dirty="0" smtClean="0"/>
              <a:t> </a:t>
            </a:r>
            <a:r>
              <a:rPr lang="de-DE" dirty="0" err="1" smtClean="0"/>
              <a:t>model</a:t>
            </a:r>
            <a:r>
              <a:rPr lang="de-DE" dirty="0" smtClean="0"/>
              <a:t> was </a:t>
            </a:r>
            <a:r>
              <a:rPr lang="de-DE" dirty="0" err="1" smtClean="0"/>
              <a:t>introduced</a:t>
            </a:r>
            <a:r>
              <a:rPr lang="de-DE" dirty="0" smtClean="0"/>
              <a:t> </a:t>
            </a:r>
            <a:r>
              <a:rPr lang="de-DE" dirty="0" err="1" smtClean="0"/>
              <a:t>to</a:t>
            </a:r>
            <a:r>
              <a:rPr lang="de-DE" dirty="0" smtClean="0"/>
              <a:t> </a:t>
            </a:r>
            <a:r>
              <a:rPr lang="de-DE" dirty="0" err="1" smtClean="0"/>
              <a:t>formalize</a:t>
            </a:r>
            <a:r>
              <a:rPr lang="de-DE" dirty="0" smtClean="0"/>
              <a:t> (</a:t>
            </a:r>
            <a:r>
              <a:rPr lang="de-DE" dirty="0" err="1" smtClean="0"/>
              <a:t>and</a:t>
            </a:r>
            <a:r>
              <a:rPr lang="de-DE" dirty="0" smtClean="0"/>
              <a:t> </a:t>
            </a:r>
            <a:r>
              <a:rPr lang="de-DE" dirty="0" err="1" smtClean="0"/>
              <a:t>standardize</a:t>
            </a:r>
            <a:r>
              <a:rPr lang="de-DE" dirty="0" smtClean="0"/>
              <a:t>) </a:t>
            </a:r>
            <a:r>
              <a:rPr lang="de-DE" dirty="0" err="1"/>
              <a:t>the</a:t>
            </a:r>
            <a:r>
              <a:rPr lang="de-DE" dirty="0"/>
              <a:t> </a:t>
            </a:r>
            <a:r>
              <a:rPr lang="de-DE" dirty="0" err="1"/>
              <a:t>functionalitiy</a:t>
            </a:r>
            <a:r>
              <a:rPr lang="de-DE" dirty="0"/>
              <a:t> </a:t>
            </a:r>
            <a:r>
              <a:rPr lang="de-DE" dirty="0" err="1"/>
              <a:t>that</a:t>
            </a:r>
            <a:r>
              <a:rPr lang="de-DE" dirty="0"/>
              <a:t> </a:t>
            </a:r>
            <a:r>
              <a:rPr lang="de-DE" dirty="0" err="1" smtClean="0"/>
              <a:t>connected</a:t>
            </a:r>
            <a:r>
              <a:rPr lang="de-DE" dirty="0" smtClean="0"/>
              <a:t> </a:t>
            </a:r>
            <a:r>
              <a:rPr lang="de-DE" dirty="0" err="1" smtClean="0"/>
              <a:t>apps</a:t>
            </a:r>
            <a:r>
              <a:rPr lang="de-DE" dirty="0" smtClean="0"/>
              <a:t> </a:t>
            </a:r>
            <a:r>
              <a:rPr lang="de-DE" dirty="0" err="1"/>
              <a:t>and</a:t>
            </a:r>
            <a:r>
              <a:rPr lang="de-DE" dirty="0"/>
              <a:t> </a:t>
            </a:r>
            <a:r>
              <a:rPr lang="de-DE" dirty="0" err="1"/>
              <a:t>external</a:t>
            </a:r>
            <a:r>
              <a:rPr lang="de-DE" dirty="0"/>
              <a:t> </a:t>
            </a:r>
            <a:r>
              <a:rPr lang="de-DE" dirty="0" err="1"/>
              <a:t>systems</a:t>
            </a:r>
            <a:r>
              <a:rPr lang="de-DE" dirty="0"/>
              <a:t> </a:t>
            </a:r>
            <a:r>
              <a:rPr lang="de-DE" dirty="0" err="1" smtClean="0"/>
              <a:t>offer</a:t>
            </a:r>
            <a:endParaRPr lang="de-DE" dirty="0"/>
          </a:p>
          <a:p>
            <a:endParaRPr lang="de-DE" dirty="0">
              <a:solidFill>
                <a:srgbClr val="FF0000"/>
              </a:solidFill>
            </a:endParaRPr>
          </a:p>
        </p:txBody>
      </p:sp>
    </p:spTree>
    <p:extLst>
      <p:ext uri="{BB962C8B-B14F-4D97-AF65-F5344CB8AC3E}">
        <p14:creationId xmlns:p14="http://schemas.microsoft.com/office/powerpoint/2010/main" val="34944213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O"/>
          <p:cNvSpPr/>
          <p:nvPr/>
        </p:nvSpPr>
        <p:spPr>
          <a:xfrm>
            <a:off x="1619912" y="1412776"/>
            <a:ext cx="2160000" cy="2160000"/>
          </a:xfrm>
          <a:prstGeom prst="flowChartOr">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solidFill>
                  <a:schemeClr val="tx1"/>
                </a:solidFill>
              </a:rPr>
              <a:t>Capability</a:t>
            </a:r>
            <a:r>
              <a:rPr lang="es-ES_tradnl" dirty="0" smtClean="0">
                <a:solidFill>
                  <a:schemeClr val="tx1"/>
                </a:solidFill>
              </a:rPr>
              <a:t> A</a:t>
            </a:r>
            <a:endParaRPr lang="en-US" dirty="0">
              <a:solidFill>
                <a:schemeClr val="tx1"/>
              </a:solidFill>
            </a:endParaRPr>
          </a:p>
        </p:txBody>
      </p:sp>
      <p:sp>
        <p:nvSpPr>
          <p:cNvPr id="6" name="5 O"/>
          <p:cNvSpPr/>
          <p:nvPr/>
        </p:nvSpPr>
        <p:spPr>
          <a:xfrm>
            <a:off x="539552" y="2492896"/>
            <a:ext cx="2160000" cy="2160000"/>
          </a:xfrm>
          <a:prstGeom prst="flowChartOr">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solidFill>
                  <a:schemeClr val="tx1"/>
                </a:solidFill>
              </a:rPr>
              <a:t>Capability</a:t>
            </a:r>
            <a:r>
              <a:rPr lang="es-ES_tradnl" dirty="0" smtClean="0">
                <a:solidFill>
                  <a:schemeClr val="tx1"/>
                </a:solidFill>
              </a:rPr>
              <a:t> B</a:t>
            </a:r>
            <a:endParaRPr lang="en-US" dirty="0">
              <a:solidFill>
                <a:schemeClr val="tx1"/>
              </a:solidFill>
            </a:endParaRPr>
          </a:p>
        </p:txBody>
      </p:sp>
      <p:sp>
        <p:nvSpPr>
          <p:cNvPr id="7" name="6 O"/>
          <p:cNvSpPr/>
          <p:nvPr/>
        </p:nvSpPr>
        <p:spPr>
          <a:xfrm>
            <a:off x="2699792" y="2492896"/>
            <a:ext cx="2160000" cy="2160000"/>
          </a:xfrm>
          <a:prstGeom prst="flowChartOr">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solidFill>
                  <a:schemeClr val="tx1"/>
                </a:solidFill>
              </a:rPr>
              <a:t>Capability</a:t>
            </a:r>
            <a:r>
              <a:rPr lang="es-ES_tradnl" dirty="0" smtClean="0">
                <a:solidFill>
                  <a:schemeClr val="tx1"/>
                </a:solidFill>
              </a:rPr>
              <a:t> C</a:t>
            </a:r>
            <a:endParaRPr lang="en-US" dirty="0">
              <a:solidFill>
                <a:schemeClr val="tx1"/>
              </a:solidFill>
            </a:endParaRPr>
          </a:p>
        </p:txBody>
      </p:sp>
      <p:sp>
        <p:nvSpPr>
          <p:cNvPr id="10" name="9 O"/>
          <p:cNvSpPr/>
          <p:nvPr/>
        </p:nvSpPr>
        <p:spPr>
          <a:xfrm>
            <a:off x="1619672" y="3573016"/>
            <a:ext cx="2160000" cy="2160000"/>
          </a:xfrm>
          <a:prstGeom prst="flowChartOr">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solidFill>
                  <a:schemeClr val="tx1"/>
                </a:solidFill>
              </a:rPr>
              <a:t>Capability</a:t>
            </a:r>
            <a:r>
              <a:rPr lang="es-ES_tradnl" dirty="0" smtClean="0">
                <a:solidFill>
                  <a:schemeClr val="tx1"/>
                </a:solidFill>
              </a:rPr>
              <a:t> D</a:t>
            </a:r>
            <a:endParaRPr lang="en-US" dirty="0">
              <a:solidFill>
                <a:schemeClr val="tx1"/>
              </a:solidFill>
            </a:endParaRPr>
          </a:p>
        </p:txBody>
      </p:sp>
      <p:sp>
        <p:nvSpPr>
          <p:cNvPr id="2" name="1 Título"/>
          <p:cNvSpPr>
            <a:spLocks noGrp="1"/>
          </p:cNvSpPr>
          <p:nvPr>
            <p:ph type="title"/>
          </p:nvPr>
        </p:nvSpPr>
        <p:spPr/>
        <p:txBody>
          <a:bodyPr/>
          <a:lstStyle/>
          <a:p>
            <a:r>
              <a:rPr lang="de-DE" dirty="0" err="1"/>
              <a:t>FIspace</a:t>
            </a:r>
            <a:r>
              <a:rPr lang="de-DE" dirty="0"/>
              <a:t> - </a:t>
            </a:r>
            <a:r>
              <a:rPr lang="de-DE" dirty="0" err="1"/>
              <a:t>Capabilities</a:t>
            </a:r>
            <a:r>
              <a:rPr lang="de-DE" dirty="0"/>
              <a:t> Model </a:t>
            </a:r>
            <a:r>
              <a:rPr lang="de-DE" dirty="0" err="1" smtClean="0"/>
              <a:t>tech</a:t>
            </a:r>
            <a:r>
              <a:rPr lang="de-DE" dirty="0" smtClean="0"/>
              <a:t> </a:t>
            </a:r>
            <a:r>
              <a:rPr lang="de-DE" dirty="0" err="1" smtClean="0"/>
              <a:t>approach</a:t>
            </a:r>
            <a:endParaRPr lang="en-US" dirty="0"/>
          </a:p>
        </p:txBody>
      </p:sp>
      <p:sp>
        <p:nvSpPr>
          <p:cNvPr id="12" name="11 Elipse"/>
          <p:cNvSpPr/>
          <p:nvPr/>
        </p:nvSpPr>
        <p:spPr>
          <a:xfrm>
            <a:off x="539552" y="1412776"/>
            <a:ext cx="4320240" cy="4320240"/>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12 Rectángulo"/>
          <p:cNvSpPr/>
          <p:nvPr/>
        </p:nvSpPr>
        <p:spPr>
          <a:xfrm>
            <a:off x="2039357" y="3244334"/>
            <a:ext cx="1608902" cy="369332"/>
          </a:xfrm>
          <a:prstGeom prst="rect">
            <a:avLst/>
          </a:prstGeom>
        </p:spPr>
        <p:txBody>
          <a:bodyPr wrap="none">
            <a:spAutoFit/>
          </a:bodyPr>
          <a:lstStyle/>
          <a:p>
            <a:r>
              <a:rPr lang="en-US" dirty="0"/>
              <a:t>Capability Type</a:t>
            </a:r>
          </a:p>
        </p:txBody>
      </p:sp>
      <p:sp>
        <p:nvSpPr>
          <p:cNvPr id="14" name="13 CuadroTexto"/>
          <p:cNvSpPr txBox="1"/>
          <p:nvPr/>
        </p:nvSpPr>
        <p:spPr>
          <a:xfrm>
            <a:off x="5148064" y="1124744"/>
            <a:ext cx="3816424" cy="5816977"/>
          </a:xfrm>
          <a:prstGeom prst="rect">
            <a:avLst/>
          </a:prstGeom>
          <a:noFill/>
        </p:spPr>
        <p:txBody>
          <a:bodyPr wrap="square" rtlCol="0">
            <a:spAutoFit/>
          </a:bodyPr>
          <a:lstStyle/>
          <a:p>
            <a:pPr marL="285750" indent="-285750">
              <a:buFont typeface="Arial" panose="020B0604020202020204" pitchFamily="34" charset="0"/>
              <a:buChar char="•"/>
            </a:pPr>
            <a:r>
              <a:rPr lang="es-ES_tradnl" sz="2400" dirty="0" err="1" smtClean="0"/>
              <a:t>Capability</a:t>
            </a:r>
            <a:r>
              <a:rPr lang="es-ES_tradnl" sz="2400" dirty="0" smtClean="0"/>
              <a:t> </a:t>
            </a:r>
            <a:r>
              <a:rPr lang="es-ES_tradnl" sz="2400" dirty="0" err="1" smtClean="0"/>
              <a:t>Types</a:t>
            </a:r>
            <a:r>
              <a:rPr lang="es-ES_tradnl" sz="2400" dirty="0" smtClean="0"/>
              <a:t>:</a:t>
            </a:r>
          </a:p>
          <a:p>
            <a:pPr marL="800100" lvl="1" indent="-342900">
              <a:buFont typeface="Wingdings" panose="05000000000000000000" pitchFamily="2" charset="2"/>
              <a:buChar char="q"/>
            </a:pPr>
            <a:r>
              <a:rPr lang="es-ES_tradnl" sz="2000" dirty="0" err="1" smtClean="0"/>
              <a:t>Name</a:t>
            </a:r>
            <a:r>
              <a:rPr lang="es-ES_tradnl" sz="2000" dirty="0" smtClean="0"/>
              <a:t> </a:t>
            </a:r>
            <a:r>
              <a:rPr lang="es-ES_tradnl" sz="2000" dirty="0" err="1"/>
              <a:t>or</a:t>
            </a:r>
            <a:r>
              <a:rPr lang="es-ES_tradnl" sz="2000" dirty="0"/>
              <a:t> </a:t>
            </a:r>
            <a:r>
              <a:rPr lang="es-ES_tradnl" sz="2000" dirty="0" err="1" smtClean="0"/>
              <a:t>Description</a:t>
            </a:r>
            <a:endParaRPr lang="es-ES_tradnl" sz="2000" dirty="0" smtClean="0"/>
          </a:p>
          <a:p>
            <a:pPr marL="742950" lvl="1" indent="-285750">
              <a:buFont typeface="Wingdings" panose="05000000000000000000" pitchFamily="2" charset="2"/>
              <a:buChar char="q"/>
            </a:pPr>
            <a:r>
              <a:rPr lang="es-ES_tradnl" sz="2000" dirty="0" smtClean="0"/>
              <a:t>Input/Output </a:t>
            </a:r>
            <a:r>
              <a:rPr lang="es-ES_tradnl" sz="2000" dirty="0" err="1" smtClean="0"/>
              <a:t>Messages</a:t>
            </a:r>
            <a:endParaRPr lang="es-ES_tradnl" sz="2000" dirty="0" smtClean="0"/>
          </a:p>
          <a:p>
            <a:pPr marL="1200150" lvl="2" indent="-285750">
              <a:buFont typeface="Wingdings" panose="05000000000000000000" pitchFamily="2" charset="2"/>
              <a:buChar char="v"/>
            </a:pPr>
            <a:r>
              <a:rPr lang="es-ES_tradnl" sz="2000" dirty="0" err="1" smtClean="0"/>
              <a:t>schema</a:t>
            </a:r>
            <a:endParaRPr lang="es-ES_tradnl" sz="2000" dirty="0" smtClean="0"/>
          </a:p>
          <a:p>
            <a:pPr marL="1200150" lvl="2" indent="-285750">
              <a:buFont typeface="Wingdings" panose="05000000000000000000" pitchFamily="2" charset="2"/>
              <a:buChar char="v"/>
            </a:pPr>
            <a:r>
              <a:rPr lang="es-ES_tradnl" sz="2000" dirty="0" err="1" smtClean="0"/>
              <a:t>path</a:t>
            </a:r>
            <a:endParaRPr lang="es-ES_tradnl" sz="2400" dirty="0"/>
          </a:p>
          <a:p>
            <a:pPr marL="285750" indent="-285750">
              <a:buFont typeface="Arial" panose="020B0604020202020204" pitchFamily="34" charset="0"/>
              <a:buChar char="•"/>
            </a:pPr>
            <a:r>
              <a:rPr lang="es-ES_tradnl" sz="2400" dirty="0" err="1" smtClean="0"/>
              <a:t>Capabilities</a:t>
            </a:r>
            <a:r>
              <a:rPr lang="es-ES_tradnl" sz="2400" dirty="0" smtClean="0"/>
              <a:t>:</a:t>
            </a:r>
          </a:p>
          <a:p>
            <a:pPr marL="800100" lvl="1" indent="-342900">
              <a:buFont typeface="Wingdings" panose="05000000000000000000" pitchFamily="2" charset="2"/>
              <a:buChar char="q"/>
            </a:pPr>
            <a:r>
              <a:rPr lang="es-ES_tradnl" sz="2000" dirty="0" err="1"/>
              <a:t>Description</a:t>
            </a:r>
            <a:endParaRPr lang="es-ES_tradnl" sz="2000" dirty="0"/>
          </a:p>
          <a:p>
            <a:pPr marL="800100" lvl="1" indent="-342900">
              <a:buFont typeface="Wingdings" panose="05000000000000000000" pitchFamily="2" charset="2"/>
              <a:buChar char="q"/>
            </a:pPr>
            <a:r>
              <a:rPr lang="es-ES_tradnl" sz="2000" dirty="0" err="1"/>
              <a:t>Backend</a:t>
            </a:r>
            <a:r>
              <a:rPr lang="es-ES_tradnl" sz="2000" dirty="0"/>
              <a:t> URI</a:t>
            </a:r>
          </a:p>
          <a:p>
            <a:pPr marL="800100" lvl="1" indent="-342900">
              <a:buFont typeface="Wingdings" panose="05000000000000000000" pitchFamily="2" charset="2"/>
              <a:buChar char="q"/>
            </a:pPr>
            <a:r>
              <a:rPr lang="es-ES_tradnl" sz="2000" dirty="0" err="1"/>
              <a:t>Capability</a:t>
            </a:r>
            <a:r>
              <a:rPr lang="es-ES_tradnl" sz="2000" dirty="0"/>
              <a:t> </a:t>
            </a:r>
            <a:r>
              <a:rPr lang="es-ES_tradnl" sz="2000" dirty="0" err="1"/>
              <a:t>Type</a:t>
            </a:r>
            <a:r>
              <a:rPr lang="es-ES_tradnl" sz="2000" dirty="0"/>
              <a:t> </a:t>
            </a:r>
            <a:r>
              <a:rPr lang="es-ES_tradnl" sz="2000" dirty="0" err="1" smtClean="0"/>
              <a:t>reference</a:t>
            </a:r>
            <a:endParaRPr lang="es-ES_tradnl" sz="2000" dirty="0"/>
          </a:p>
          <a:p>
            <a:pPr marL="800100" lvl="1" indent="-342900">
              <a:buFont typeface="Wingdings" panose="05000000000000000000" pitchFamily="2" charset="2"/>
              <a:buChar char="q"/>
            </a:pPr>
            <a:endParaRPr lang="es-ES_tradnl" sz="2000" dirty="0" smtClean="0"/>
          </a:p>
          <a:p>
            <a:pPr marL="342900" indent="-342900">
              <a:buFont typeface="Arial" panose="020B0604020202020204" pitchFamily="34" charset="0"/>
              <a:buChar char="•"/>
            </a:pPr>
            <a:r>
              <a:rPr lang="es-ES_tradnl" sz="2400" dirty="0"/>
              <a:t>B</a:t>
            </a:r>
            <a:r>
              <a:rPr lang="es-ES_tradnl" sz="2400" dirty="0" smtClean="0"/>
              <a:t>usiness </a:t>
            </a:r>
            <a:r>
              <a:rPr lang="es-ES_tradnl" sz="2400" dirty="0" err="1"/>
              <a:t>P</a:t>
            </a:r>
            <a:r>
              <a:rPr lang="es-ES_tradnl" sz="2400" dirty="0" err="1" smtClean="0"/>
              <a:t>rocess</a:t>
            </a:r>
            <a:r>
              <a:rPr lang="es-ES_tradnl" sz="2400" dirty="0" smtClean="0"/>
              <a:t> </a:t>
            </a:r>
            <a:r>
              <a:rPr lang="es-ES_tradnl" sz="2400" dirty="0" err="1" smtClean="0"/>
              <a:t>created</a:t>
            </a:r>
            <a:r>
              <a:rPr lang="es-ES_tradnl" sz="2400" dirty="0" smtClean="0"/>
              <a:t> </a:t>
            </a:r>
            <a:r>
              <a:rPr lang="es-ES_tradnl" sz="2400" dirty="0" err="1"/>
              <a:t>when</a:t>
            </a:r>
            <a:r>
              <a:rPr lang="es-ES_tradnl" sz="2400" dirty="0"/>
              <a:t> </a:t>
            </a:r>
            <a:r>
              <a:rPr lang="es-ES_tradnl" sz="2400" dirty="0" err="1"/>
              <a:t>one</a:t>
            </a:r>
            <a:r>
              <a:rPr lang="es-ES_tradnl" sz="2400" dirty="0"/>
              <a:t> </a:t>
            </a:r>
            <a:r>
              <a:rPr lang="es-ES_tradnl" sz="2400" dirty="0" err="1"/>
              <a:t>or</a:t>
            </a:r>
            <a:r>
              <a:rPr lang="es-ES_tradnl" sz="2400" dirty="0"/>
              <a:t> more </a:t>
            </a:r>
            <a:r>
              <a:rPr lang="es-ES_tradnl" sz="2400" dirty="0" err="1"/>
              <a:t>capabilities</a:t>
            </a:r>
            <a:r>
              <a:rPr lang="es-ES_tradnl" sz="2400" dirty="0"/>
              <a:t> are </a:t>
            </a:r>
            <a:r>
              <a:rPr lang="es-ES_tradnl" sz="2400" dirty="0" err="1"/>
              <a:t>linked</a:t>
            </a:r>
            <a:r>
              <a:rPr lang="es-ES_tradnl" sz="2400" dirty="0"/>
              <a:t> </a:t>
            </a:r>
            <a:r>
              <a:rPr lang="es-ES_tradnl" sz="2400" dirty="0" err="1" smtClean="0"/>
              <a:t>together</a:t>
            </a:r>
            <a:r>
              <a:rPr lang="es-ES_tradnl" sz="2400" dirty="0" smtClean="0">
                <a:sym typeface="Wingdings" panose="05000000000000000000" pitchFamily="2" charset="2"/>
              </a:rPr>
              <a:t> (</a:t>
            </a:r>
            <a:r>
              <a:rPr lang="es-ES_tradnl" sz="2400" dirty="0" err="1" smtClean="0">
                <a:sym typeface="Wingdings" panose="05000000000000000000" pitchFamily="2" charset="2"/>
              </a:rPr>
              <a:t>Contract</a:t>
            </a:r>
            <a:r>
              <a:rPr lang="es-ES_tradnl" sz="2400" dirty="0" smtClean="0">
                <a:sym typeface="Wingdings" panose="05000000000000000000" pitchFamily="2" charset="2"/>
              </a:rPr>
              <a:t> </a:t>
            </a:r>
            <a:r>
              <a:rPr lang="es-ES_tradnl" sz="2400" dirty="0" err="1" smtClean="0">
                <a:sym typeface="Wingdings" panose="05000000000000000000" pitchFamily="2" charset="2"/>
              </a:rPr>
              <a:t>definition</a:t>
            </a:r>
            <a:r>
              <a:rPr lang="es-ES_tradnl" sz="2400" dirty="0" smtClean="0">
                <a:sym typeface="Wingdings" panose="05000000000000000000" pitchFamily="2" charset="2"/>
              </a:rPr>
              <a:t>)</a:t>
            </a:r>
            <a:endParaRPr lang="en-US" sz="2400" dirty="0"/>
          </a:p>
          <a:p>
            <a:pPr marL="342900" indent="-342900">
              <a:buFont typeface="Arial" panose="020B0604020202020204" pitchFamily="34" charset="0"/>
              <a:buChar char="•"/>
            </a:pPr>
            <a:endParaRPr lang="es-ES_tradnl" sz="2000" dirty="0"/>
          </a:p>
          <a:p>
            <a:pPr marL="285750"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159849325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repeatCount="indefinite" fill="hold" grpId="0" nodeType="withEffect">
                                  <p:stCondLst>
                                    <p:cond delay="0"/>
                                  </p:stCondLst>
                                  <p:childTnLst>
                                    <p:animEffect transition="out" filter="fade">
                                      <p:cBhvr>
                                        <p:cTn id="6" dur="2000" tmFilter="0, 0; .2, .5; .8, .5; 1, 0"/>
                                        <p:tgtEl>
                                          <p:spTgt spid="12"/>
                                        </p:tgtEl>
                                      </p:cBhvr>
                                    </p:animEffect>
                                    <p:animScale>
                                      <p:cBhvr>
                                        <p:cTn id="7" dur="1000" autoRev="1" fill="hold"/>
                                        <p:tgtEl>
                                          <p:spTgt spid="12"/>
                                        </p:tgtEl>
                                      </p:cBhvr>
                                      <p:by x="105000" y="105000"/>
                                    </p:animScale>
                                  </p:childTnLst>
                                </p:cTn>
                              </p:par>
                              <p:par>
                                <p:cTn id="8" presetID="1" presetClass="entr" presetSubtype="0" fill="hold" nodeType="withEffect">
                                  <p:stCondLst>
                                    <p:cond delay="0"/>
                                  </p:stCondLst>
                                  <p:childTnLst>
                                    <p:set>
                                      <p:cBhvr>
                                        <p:cTn id="9" dur="1" fill="hold">
                                          <p:stCondLst>
                                            <p:cond delay="0"/>
                                          </p:stCondLst>
                                        </p:cTn>
                                        <p:tgtEl>
                                          <p:spTgt spid="14">
                                            <p:txEl>
                                              <p:pRg st="0" end="0"/>
                                            </p:txEl>
                                          </p:spTgt>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14">
                                            <p:txEl>
                                              <p:pRg st="2" end="2"/>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14">
                                            <p:txEl>
                                              <p:pRg st="3" end="3"/>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xit"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hidden"/>
                                      </p:to>
                                    </p:set>
                                  </p:childTnLst>
                                </p:cTn>
                              </p:par>
                              <p:par>
                                <p:cTn id="22" presetID="1"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4">
                                            <p:txEl>
                                              <p:pRg st="5" end="5"/>
                                            </p:txEl>
                                          </p:spTgt>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4">
                                            <p:txEl>
                                              <p:pRg st="6" end="6"/>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14">
                                            <p:txEl>
                                              <p:pRg st="7" end="7"/>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14">
                                            <p:txEl>
                                              <p:pRg st="8" end="8"/>
                                            </p:txEl>
                                          </p:spTgt>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childTnLst>
                                </p:cTn>
                              </p:par>
                            </p:childTnLst>
                          </p:cTn>
                        </p:par>
                        <p:par>
                          <p:cTn id="44" fill="hold">
                            <p:stCondLst>
                              <p:cond delay="0"/>
                            </p:stCondLst>
                            <p:childTnLst>
                              <p:par>
                                <p:cTn id="45" presetID="1" presetClass="entr" presetSubtype="0" fill="hold" nodeType="afterEffect">
                                  <p:stCondLst>
                                    <p:cond delay="0"/>
                                  </p:stCondLst>
                                  <p:childTnLst>
                                    <p:set>
                                      <p:cBhvr>
                                        <p:cTn id="46" dur="1" fill="hold">
                                          <p:stCondLst>
                                            <p:cond delay="0"/>
                                          </p:stCondLst>
                                        </p:cTn>
                                        <p:tgtEl>
                                          <p:spTgt spid="1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10" grpId="0" animBg="1"/>
      <p:bldP spid="12"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Main</a:t>
            </a:r>
            <a:r>
              <a:rPr lang="es-ES_tradnl" dirty="0" smtClean="0"/>
              <a:t> </a:t>
            </a:r>
            <a:r>
              <a:rPr lang="es-ES_tradnl" dirty="0" err="1" smtClean="0"/>
              <a:t>Features</a:t>
            </a:r>
            <a:endParaRPr lang="en-US" dirty="0"/>
          </a:p>
        </p:txBody>
      </p:sp>
      <p:sp>
        <p:nvSpPr>
          <p:cNvPr id="3" name="2 Marcador de contenido"/>
          <p:cNvSpPr>
            <a:spLocks noGrp="1"/>
          </p:cNvSpPr>
          <p:nvPr>
            <p:ph idx="1"/>
          </p:nvPr>
        </p:nvSpPr>
        <p:spPr/>
        <p:txBody>
          <a:bodyPr>
            <a:normAutofit lnSpcReduction="10000"/>
          </a:bodyPr>
          <a:lstStyle/>
          <a:p>
            <a:r>
              <a:rPr lang="en-US" dirty="0" smtClean="0"/>
              <a:t>Separate </a:t>
            </a:r>
            <a:r>
              <a:rPr lang="en-US" dirty="0" smtClean="0">
                <a:sym typeface="Wingdings" panose="05000000000000000000" pitchFamily="2" charset="2"/>
              </a:rPr>
              <a:t>Apps Developers and Business Architects approach:</a:t>
            </a:r>
          </a:p>
          <a:p>
            <a:pPr lvl="1">
              <a:buFont typeface="Wingdings" panose="05000000000000000000" pitchFamily="2" charset="2"/>
              <a:buChar char="Ø"/>
            </a:pPr>
            <a:r>
              <a:rPr lang="en-US" dirty="0" smtClean="0"/>
              <a:t>Can define their own capabilities and capability types</a:t>
            </a:r>
            <a:endParaRPr lang="en-US" dirty="0" smtClean="0">
              <a:sym typeface="Wingdings" panose="05000000000000000000" pitchFamily="2" charset="2"/>
            </a:endParaRPr>
          </a:p>
          <a:p>
            <a:pPr lvl="1">
              <a:buFont typeface="Wingdings" panose="05000000000000000000" pitchFamily="2" charset="2"/>
              <a:buChar char="Ø"/>
            </a:pPr>
            <a:r>
              <a:rPr lang="en-US" dirty="0" smtClean="0">
                <a:sym typeface="Wingdings" panose="05000000000000000000" pitchFamily="2" charset="2"/>
              </a:rPr>
              <a:t>Standardize interface for capabilities and capability types creation.</a:t>
            </a:r>
          </a:p>
          <a:p>
            <a:pPr lvl="1">
              <a:buFont typeface="Wingdings" panose="05000000000000000000" pitchFamily="2" charset="2"/>
              <a:buChar char="Ø"/>
            </a:pPr>
            <a:endParaRPr lang="es-ES_tradnl" dirty="0">
              <a:sym typeface="Wingdings" panose="05000000000000000000" pitchFamily="2" charset="2"/>
            </a:endParaRPr>
          </a:p>
          <a:p>
            <a:r>
              <a:rPr lang="en-US" dirty="0" smtClean="0"/>
              <a:t>Provided under RESTful interface, i.e. technology independent</a:t>
            </a:r>
          </a:p>
          <a:p>
            <a:pPr lvl="1">
              <a:buFont typeface="Wingdings" panose="05000000000000000000" pitchFamily="2" charset="2"/>
              <a:buChar char="Ø"/>
            </a:pPr>
            <a:r>
              <a:rPr lang="en-GB" dirty="0" smtClean="0">
                <a:sym typeface="Wingdings" panose="05000000000000000000" pitchFamily="2" charset="2"/>
              </a:rPr>
              <a:t>Developed</a:t>
            </a:r>
            <a:r>
              <a:rPr lang="es-ES_tradnl" dirty="0" smtClean="0">
                <a:sym typeface="Wingdings" panose="05000000000000000000" pitchFamily="2" charset="2"/>
              </a:rPr>
              <a:t> Java </a:t>
            </a:r>
            <a:r>
              <a:rPr lang="en-GB" dirty="0" smtClean="0">
                <a:sym typeface="Wingdings" panose="05000000000000000000" pitchFamily="2" charset="2"/>
              </a:rPr>
              <a:t>language</a:t>
            </a:r>
            <a:r>
              <a:rPr lang="es-ES_tradnl" dirty="0" smtClean="0">
                <a:sym typeface="Wingdings" panose="05000000000000000000" pitchFamily="2" charset="2"/>
              </a:rPr>
              <a:t> </a:t>
            </a:r>
            <a:r>
              <a:rPr lang="en-GB" dirty="0" smtClean="0">
                <a:sym typeface="Wingdings" panose="05000000000000000000" pitchFamily="2" charset="2"/>
              </a:rPr>
              <a:t>clients</a:t>
            </a:r>
            <a:r>
              <a:rPr lang="es-ES_tradnl" dirty="0" smtClean="0">
                <a:sym typeface="Wingdings" panose="05000000000000000000" pitchFamily="2" charset="2"/>
              </a:rPr>
              <a:t> in </a:t>
            </a:r>
            <a:r>
              <a:rPr lang="en-GB" dirty="0" smtClean="0">
                <a:sym typeface="Wingdings" panose="05000000000000000000" pitchFamily="2" charset="2"/>
              </a:rPr>
              <a:t>order</a:t>
            </a:r>
            <a:r>
              <a:rPr lang="es-ES_tradnl" dirty="0" smtClean="0">
                <a:sym typeface="Wingdings" panose="05000000000000000000" pitchFamily="2" charset="2"/>
              </a:rPr>
              <a:t> to </a:t>
            </a:r>
            <a:r>
              <a:rPr lang="en-GB" dirty="0" smtClean="0">
                <a:sym typeface="Wingdings" panose="05000000000000000000" pitchFamily="2" charset="2"/>
              </a:rPr>
              <a:t>facilitate</a:t>
            </a:r>
            <a:r>
              <a:rPr lang="es-ES_tradnl" dirty="0" smtClean="0">
                <a:sym typeface="Wingdings" panose="05000000000000000000" pitchFamily="2" charset="2"/>
              </a:rPr>
              <a:t> use</a:t>
            </a:r>
            <a:endParaRPr lang="en-US" dirty="0" smtClean="0"/>
          </a:p>
          <a:p>
            <a:pPr marL="0" indent="0">
              <a:buNone/>
            </a:pPr>
            <a:endParaRPr lang="en-US" dirty="0" smtClean="0"/>
          </a:p>
          <a:p>
            <a:r>
              <a:rPr lang="en-US" dirty="0" smtClean="0"/>
              <a:t>Capability Types are meant to promote competition between </a:t>
            </a:r>
            <a:r>
              <a:rPr lang="en-US" dirty="0"/>
              <a:t>B</a:t>
            </a:r>
            <a:r>
              <a:rPr lang="en-US" dirty="0" smtClean="0"/>
              <a:t>usiness participants</a:t>
            </a:r>
          </a:p>
          <a:p>
            <a:pPr lvl="1">
              <a:buFont typeface="Wingdings" panose="05000000000000000000" pitchFamily="2" charset="2"/>
              <a:buChar char="Ø"/>
            </a:pPr>
            <a:r>
              <a:rPr lang="en-US" dirty="0" smtClean="0">
                <a:sym typeface="Wingdings" panose="05000000000000000000" pitchFamily="2" charset="2"/>
              </a:rPr>
              <a:t>Improve the value of the product.</a:t>
            </a:r>
          </a:p>
          <a:p>
            <a:endParaRPr lang="en-US" dirty="0" smtClean="0">
              <a:sym typeface="Wingdings" panose="05000000000000000000" pitchFamily="2" charset="2"/>
            </a:endParaRPr>
          </a:p>
          <a:p>
            <a:r>
              <a:rPr lang="en-US" dirty="0" smtClean="0"/>
              <a:t>Capabilities and Capability Types are reusable.</a:t>
            </a:r>
          </a:p>
          <a:p>
            <a:endParaRPr lang="es-ES_tradnl" dirty="0"/>
          </a:p>
        </p:txBody>
      </p:sp>
    </p:spTree>
    <p:extLst>
      <p:ext uri="{BB962C8B-B14F-4D97-AF65-F5344CB8AC3E}">
        <p14:creationId xmlns:p14="http://schemas.microsoft.com/office/powerpoint/2010/main" val="72657939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Capabilities</a:t>
            </a:r>
            <a:r>
              <a:rPr lang="es-ES_tradnl" dirty="0" smtClean="0"/>
              <a:t> </a:t>
            </a:r>
            <a:r>
              <a:rPr lang="es-ES_tradnl" dirty="0" err="1" smtClean="0"/>
              <a:t>Model</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6928" y="1830313"/>
            <a:ext cx="1914525" cy="2390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6 CuadroTexto"/>
          <p:cNvSpPr txBox="1"/>
          <p:nvPr/>
        </p:nvSpPr>
        <p:spPr>
          <a:xfrm>
            <a:off x="827584" y="1259468"/>
            <a:ext cx="6264696" cy="369332"/>
          </a:xfrm>
          <a:prstGeom prst="rect">
            <a:avLst/>
          </a:prstGeom>
          <a:noFill/>
        </p:spPr>
        <p:txBody>
          <a:bodyPr wrap="square" rtlCol="0">
            <a:spAutoFit/>
          </a:bodyPr>
          <a:lstStyle/>
          <a:p>
            <a:r>
              <a:rPr lang="es-ES_tradnl" dirty="0" err="1" smtClean="0"/>
              <a:t>What</a:t>
            </a:r>
            <a:r>
              <a:rPr lang="es-ES_tradnl" dirty="0" smtClean="0"/>
              <a:t> can </a:t>
            </a:r>
            <a:r>
              <a:rPr lang="es-ES_tradnl" dirty="0" err="1" smtClean="0"/>
              <a:t>FIspace</a:t>
            </a:r>
            <a:r>
              <a:rPr lang="es-ES_tradnl" dirty="0" smtClean="0"/>
              <a:t> </a:t>
            </a:r>
            <a:r>
              <a:rPr lang="es-ES_tradnl" dirty="0" err="1" smtClean="0"/>
              <a:t>provide</a:t>
            </a:r>
            <a:r>
              <a:rPr lang="es-ES_tradnl" dirty="0" smtClean="0"/>
              <a:t> a </a:t>
            </a:r>
            <a:r>
              <a:rPr lang="es-ES_tradnl" dirty="0" err="1" smtClean="0"/>
              <a:t>company</a:t>
            </a:r>
            <a:r>
              <a:rPr lang="es-ES_tradnl" dirty="0" smtClean="0"/>
              <a:t> </a:t>
            </a:r>
            <a:r>
              <a:rPr lang="es-ES_tradnl" dirty="0" err="1" smtClean="0"/>
              <a:t>who</a:t>
            </a:r>
            <a:r>
              <a:rPr lang="es-ES_tradnl" dirty="0" smtClean="0"/>
              <a:t> </a:t>
            </a:r>
            <a:r>
              <a:rPr lang="es-ES_tradnl" dirty="0" err="1" smtClean="0"/>
              <a:t>wants</a:t>
            </a:r>
            <a:r>
              <a:rPr lang="es-ES_tradnl" dirty="0" smtClean="0"/>
              <a:t> to do </a:t>
            </a:r>
            <a:r>
              <a:rPr lang="es-ES_tradnl" dirty="0" err="1" smtClean="0"/>
              <a:t>business</a:t>
            </a:r>
            <a:r>
              <a:rPr lang="es-ES_tradnl" dirty="0" smtClean="0"/>
              <a:t>?</a:t>
            </a:r>
            <a:endParaRPr lang="en-US" dirty="0"/>
          </a:p>
        </p:txBody>
      </p:sp>
      <p:sp>
        <p:nvSpPr>
          <p:cNvPr id="10" name="9 O"/>
          <p:cNvSpPr/>
          <p:nvPr/>
        </p:nvSpPr>
        <p:spPr>
          <a:xfrm>
            <a:off x="3779912" y="3069160"/>
            <a:ext cx="1439960" cy="1440160"/>
          </a:xfrm>
          <a:prstGeom prst="flowChartOr">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Forecast weather conditions</a:t>
            </a:r>
          </a:p>
        </p:txBody>
      </p:sp>
      <p:sp>
        <p:nvSpPr>
          <p:cNvPr id="11" name="10 O"/>
          <p:cNvSpPr/>
          <p:nvPr/>
        </p:nvSpPr>
        <p:spPr>
          <a:xfrm>
            <a:off x="5651920" y="3645224"/>
            <a:ext cx="1800000" cy="1800000"/>
          </a:xfrm>
          <a:prstGeom prst="flowChartOr">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S</a:t>
            </a:r>
            <a:r>
              <a:rPr lang="en-US" sz="1400" dirty="0" smtClean="0">
                <a:solidFill>
                  <a:schemeClr val="tx1"/>
                </a:solidFill>
              </a:rPr>
              <a:t>uitable </a:t>
            </a:r>
            <a:r>
              <a:rPr lang="en-US" sz="1400" dirty="0">
                <a:solidFill>
                  <a:schemeClr val="tx1"/>
                </a:solidFill>
              </a:rPr>
              <a:t>weather condition for product related to agricultural sector</a:t>
            </a:r>
          </a:p>
        </p:txBody>
      </p:sp>
      <p:sp>
        <p:nvSpPr>
          <p:cNvPr id="14" name="13 CuadroTexto"/>
          <p:cNvSpPr txBox="1"/>
          <p:nvPr/>
        </p:nvSpPr>
        <p:spPr>
          <a:xfrm>
            <a:off x="3419872" y="2051556"/>
            <a:ext cx="4896544" cy="646331"/>
          </a:xfrm>
          <a:prstGeom prst="rect">
            <a:avLst/>
          </a:prstGeom>
          <a:noFill/>
        </p:spPr>
        <p:txBody>
          <a:bodyPr wrap="square" rtlCol="0">
            <a:spAutoFit/>
          </a:bodyPr>
          <a:lstStyle/>
          <a:p>
            <a:r>
              <a:rPr lang="en-US" b="1" dirty="0" err="1" smtClean="0"/>
              <a:t>FIspace</a:t>
            </a:r>
            <a:r>
              <a:rPr lang="en-US" b="1" dirty="0" smtClean="0"/>
              <a:t> </a:t>
            </a:r>
            <a:r>
              <a:rPr lang="en-US" b="1" dirty="0"/>
              <a:t>will provide access to capabilities implemented by external </a:t>
            </a:r>
            <a:r>
              <a:rPr lang="en-US" b="1" dirty="0" smtClean="0"/>
              <a:t>systems/apps</a:t>
            </a:r>
            <a:endParaRPr lang="en-US" b="1" dirty="0"/>
          </a:p>
        </p:txBody>
      </p:sp>
    </p:spTree>
    <p:extLst>
      <p:ext uri="{BB962C8B-B14F-4D97-AF65-F5344CB8AC3E}">
        <p14:creationId xmlns:p14="http://schemas.microsoft.com/office/powerpoint/2010/main" val="28494182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animBg="1"/>
      <p:bldP spid="11" grpId="0"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a:t>Example of an Application objectives</a:t>
            </a:r>
          </a:p>
        </p:txBody>
      </p:sp>
      <p:sp>
        <p:nvSpPr>
          <p:cNvPr id="4" name="Inhaltsplatzhalter 2"/>
          <p:cNvSpPr>
            <a:spLocks noGrp="1"/>
          </p:cNvSpPr>
          <p:nvPr>
            <p:ph idx="1"/>
          </p:nvPr>
        </p:nvSpPr>
        <p:spPr/>
        <p:txBody>
          <a:bodyPr>
            <a:normAutofit/>
          </a:bodyPr>
          <a:lstStyle/>
          <a:p>
            <a:endParaRPr lang="en-US" sz="2800" dirty="0" smtClean="0"/>
          </a:p>
          <a:p>
            <a:r>
              <a:rPr lang="en-US" sz="2800" dirty="0" smtClean="0"/>
              <a:t>Interaction </a:t>
            </a:r>
            <a:r>
              <a:rPr lang="en-US" sz="2800" dirty="0"/>
              <a:t>and help farmers within spraying activities </a:t>
            </a:r>
            <a:r>
              <a:rPr lang="en-US" sz="2800" dirty="0" smtClean="0"/>
              <a:t>scheduler</a:t>
            </a:r>
          </a:p>
          <a:p>
            <a:endParaRPr lang="en-US" sz="2800" dirty="0"/>
          </a:p>
          <a:p>
            <a:r>
              <a:rPr lang="en-US" sz="2800" dirty="0"/>
              <a:t>Friendly warning from </a:t>
            </a:r>
            <a:r>
              <a:rPr lang="en-US" sz="2800" dirty="0" smtClean="0"/>
              <a:t>unfavorable conditions</a:t>
            </a:r>
          </a:p>
          <a:p>
            <a:endParaRPr lang="en-US" sz="2800" dirty="0"/>
          </a:p>
          <a:p>
            <a:r>
              <a:rPr lang="en-US" sz="2800" dirty="0"/>
              <a:t>Ensure the integrity of data in benefit of </a:t>
            </a:r>
            <a:r>
              <a:rPr lang="en-US" sz="2800" dirty="0" smtClean="0"/>
              <a:t>farmers</a:t>
            </a:r>
            <a:endParaRPr lang="en-US" sz="2800" dirty="0"/>
          </a:p>
        </p:txBody>
      </p:sp>
    </p:spTree>
    <p:extLst>
      <p:ext uri="{BB962C8B-B14F-4D97-AF65-F5344CB8AC3E}">
        <p14:creationId xmlns:p14="http://schemas.microsoft.com/office/powerpoint/2010/main" val="5681782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err="1" smtClean="0"/>
              <a:t>Capabilities</a:t>
            </a:r>
            <a:r>
              <a:rPr lang="es-ES_tradnl" dirty="0" smtClean="0"/>
              <a:t> </a:t>
            </a:r>
            <a:r>
              <a:rPr lang="es-ES_tradnl" dirty="0" err="1" smtClean="0"/>
              <a:t>Model</a:t>
            </a:r>
            <a:r>
              <a:rPr lang="es-ES_tradnl" dirty="0" smtClean="0"/>
              <a:t> in </a:t>
            </a:r>
            <a:r>
              <a:rPr lang="es-ES_tradnl" dirty="0" err="1" smtClean="0"/>
              <a:t>Scenario</a:t>
            </a:r>
            <a:endParaRPr lang="en-US" dirty="0"/>
          </a:p>
        </p:txBody>
      </p:sp>
      <p:sp>
        <p:nvSpPr>
          <p:cNvPr id="13" name="12 Elipse"/>
          <p:cNvSpPr/>
          <p:nvPr/>
        </p:nvSpPr>
        <p:spPr>
          <a:xfrm>
            <a:off x="539552" y="2061288"/>
            <a:ext cx="3887992" cy="3887992"/>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5207" y="2724172"/>
            <a:ext cx="370522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13 O"/>
          <p:cNvSpPr/>
          <p:nvPr/>
        </p:nvSpPr>
        <p:spPr>
          <a:xfrm>
            <a:off x="683328" y="3645024"/>
            <a:ext cx="1800000" cy="1800000"/>
          </a:xfrm>
          <a:prstGeom prst="flowChartOr">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Forecast weather conditions</a:t>
            </a:r>
          </a:p>
        </p:txBody>
      </p:sp>
      <p:sp>
        <p:nvSpPr>
          <p:cNvPr id="15" name="14 O"/>
          <p:cNvSpPr/>
          <p:nvPr/>
        </p:nvSpPr>
        <p:spPr>
          <a:xfrm>
            <a:off x="2483328" y="3645224"/>
            <a:ext cx="1800000" cy="1800000"/>
          </a:xfrm>
          <a:prstGeom prst="flowChartOr">
            <a:avLst/>
          </a:prstGeom>
          <a:solidFill>
            <a:srgbClr val="00B0F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dirty="0">
                <a:solidFill>
                  <a:schemeClr val="tx1"/>
                </a:solidFill>
              </a:rPr>
              <a:t>S</a:t>
            </a:r>
            <a:r>
              <a:rPr lang="en-US" sz="1400" dirty="0" smtClean="0">
                <a:solidFill>
                  <a:schemeClr val="tx1"/>
                </a:solidFill>
              </a:rPr>
              <a:t>uitable </a:t>
            </a:r>
            <a:r>
              <a:rPr lang="en-US" sz="1400" dirty="0">
                <a:solidFill>
                  <a:schemeClr val="tx1"/>
                </a:solidFill>
              </a:rPr>
              <a:t>weather condition for product related to agricultural sector</a:t>
            </a:r>
          </a:p>
        </p:txBody>
      </p:sp>
      <p:sp>
        <p:nvSpPr>
          <p:cNvPr id="16" name="15 O"/>
          <p:cNvSpPr/>
          <p:nvPr/>
        </p:nvSpPr>
        <p:spPr>
          <a:xfrm>
            <a:off x="1583328" y="2060848"/>
            <a:ext cx="1800000" cy="1800000"/>
          </a:xfrm>
          <a:prstGeom prst="flowChartOr">
            <a:avLst/>
          </a:prstGeom>
          <a:solidFill>
            <a:srgbClr val="FFC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tx1"/>
                </a:solidFill>
              </a:rPr>
              <a:t>?</a:t>
            </a:r>
            <a:endParaRPr lang="en-US" dirty="0">
              <a:solidFill>
                <a:schemeClr val="tx1"/>
              </a:solidFill>
            </a:endParaRPr>
          </a:p>
        </p:txBody>
      </p:sp>
      <p:sp>
        <p:nvSpPr>
          <p:cNvPr id="4" name="3 CuadroTexto"/>
          <p:cNvSpPr txBox="1"/>
          <p:nvPr/>
        </p:nvSpPr>
        <p:spPr>
          <a:xfrm>
            <a:off x="323528" y="1196752"/>
            <a:ext cx="5522409" cy="369332"/>
          </a:xfrm>
          <a:prstGeom prst="rect">
            <a:avLst/>
          </a:prstGeom>
          <a:noFill/>
        </p:spPr>
        <p:txBody>
          <a:bodyPr wrap="none" rtlCol="0">
            <a:spAutoFit/>
          </a:bodyPr>
          <a:lstStyle/>
          <a:p>
            <a:r>
              <a:rPr lang="es-ES_tradnl" dirty="0" smtClean="0"/>
              <a:t>Company </a:t>
            </a:r>
            <a:r>
              <a:rPr lang="es-ES_tradnl" dirty="0" err="1" smtClean="0"/>
              <a:t>provides</a:t>
            </a:r>
            <a:r>
              <a:rPr lang="es-ES_tradnl" dirty="0" smtClean="0"/>
              <a:t> </a:t>
            </a:r>
            <a:r>
              <a:rPr lang="es-ES_tradnl" dirty="0" err="1" smtClean="0"/>
              <a:t>its</a:t>
            </a:r>
            <a:r>
              <a:rPr lang="es-ES_tradnl" dirty="0" smtClean="0"/>
              <a:t> </a:t>
            </a:r>
            <a:r>
              <a:rPr lang="es-ES_tradnl" dirty="0" err="1" smtClean="0"/>
              <a:t>capability</a:t>
            </a:r>
            <a:r>
              <a:rPr lang="es-ES_tradnl" dirty="0" smtClean="0"/>
              <a:t> …… So, </a:t>
            </a:r>
            <a:r>
              <a:rPr lang="es-ES_tradnl" dirty="0" err="1" smtClean="0"/>
              <a:t>what</a:t>
            </a:r>
            <a:r>
              <a:rPr lang="es-ES_tradnl" dirty="0" smtClean="0"/>
              <a:t> to do </a:t>
            </a:r>
            <a:r>
              <a:rPr lang="es-ES_tradnl" dirty="0" err="1" smtClean="0"/>
              <a:t>then</a:t>
            </a:r>
            <a:r>
              <a:rPr lang="es-ES_tradnl" dirty="0" smtClean="0"/>
              <a:t>?</a:t>
            </a:r>
            <a:endParaRPr lang="en-US" dirty="0"/>
          </a:p>
        </p:txBody>
      </p:sp>
    </p:spTree>
    <p:extLst>
      <p:ext uri="{BB962C8B-B14F-4D97-AF65-F5344CB8AC3E}">
        <p14:creationId xmlns:p14="http://schemas.microsoft.com/office/powerpoint/2010/main" val="14162469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4" grpId="0"/>
    </p:bldLst>
  </p:timing>
</p:sld>
</file>

<file path=ppt/theme/theme1.xml><?xml version="1.0" encoding="utf-8"?>
<a:theme xmlns:a="http://schemas.openxmlformats.org/drawingml/2006/main" name="FIspace-Software_Project_Management_Planning-v0.1-20140508-0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FIspace-Software_Project_Management_Planning-v0.1-20140508-00</Template>
  <TotalTime>0</TotalTime>
  <Words>772</Words>
  <Application>Microsoft Macintosh PowerPoint</Application>
  <PresentationFormat>On-screen Show (4:3)</PresentationFormat>
  <Paragraphs>133</Paragraphs>
  <Slides>18</Slides>
  <Notes>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FIspace-Software_Project_Management_Planning-v0.1-20140508-00</vt:lpstr>
      <vt:lpstr>FIspace Capability Model NetFutures 2015 FIspace project</vt:lpstr>
      <vt:lpstr>FIspace Project</vt:lpstr>
      <vt:lpstr>Capabilities Model Architecture</vt:lpstr>
      <vt:lpstr>FIspace - Capabilities Model approach</vt:lpstr>
      <vt:lpstr>FIspace - Capabilities Model tech approach</vt:lpstr>
      <vt:lpstr>Main Features</vt:lpstr>
      <vt:lpstr>Capabilities Model</vt:lpstr>
      <vt:lpstr>Example of an Application objectives</vt:lpstr>
      <vt:lpstr>Capabilities Model in Scenario</vt:lpstr>
      <vt:lpstr>How to connect an app or external system to FIspace</vt:lpstr>
      <vt:lpstr>What does a Capability Type looks like</vt:lpstr>
      <vt:lpstr>What does a Capability looks like</vt:lpstr>
      <vt:lpstr>FIspace Project</vt:lpstr>
      <vt:lpstr>FIspace Frontend &amp; Business Capability Model</vt:lpstr>
      <vt:lpstr>FIspace Business Architect Role</vt:lpstr>
      <vt:lpstr>FIspace Business Architect Role</vt:lpstr>
      <vt:lpstr>FIspace App Developer Role</vt:lpstr>
      <vt:lpstr>FIspace App Developer Role</vt:lpstr>
    </vt:vector>
  </TitlesOfParts>
  <Company>Atos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FIspace Project</dc:title>
  <dc:creator>Rahma Rodriguez, Said;javier.hitadosimarro@atos.net</dc:creator>
  <cp:keywords>FIspace</cp:keywords>
  <cp:lastModifiedBy>zbodi</cp:lastModifiedBy>
  <cp:revision>303</cp:revision>
  <dcterms:created xsi:type="dcterms:W3CDTF">2014-05-08T16:06:22Z</dcterms:created>
  <dcterms:modified xsi:type="dcterms:W3CDTF">2015-04-08T14:19:57Z</dcterms:modified>
  <cp:category>Presentation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vt:lpwstr>FIspace</vt:lpwstr>
  </property>
  <property fmtid="{D5CDD505-2E9C-101B-9397-08002B2CF9AE}" pid="3" name="_AdHocReviewCycleID">
    <vt:i4>-1928949843</vt:i4>
  </property>
  <property fmtid="{D5CDD505-2E9C-101B-9397-08002B2CF9AE}" pid="4" name="_NewReviewCycle">
    <vt:lpwstr/>
  </property>
  <property fmtid="{D5CDD505-2E9C-101B-9397-08002B2CF9AE}" pid="5" name="_EmailSubject">
    <vt:lpwstr>NetFutures presentations</vt:lpwstr>
  </property>
  <property fmtid="{D5CDD505-2E9C-101B-9397-08002B2CF9AE}" pid="6" name="_AuthorEmail">
    <vt:lpwstr>javier.romero@atos.net</vt:lpwstr>
  </property>
  <property fmtid="{D5CDD505-2E9C-101B-9397-08002B2CF9AE}" pid="7" name="_AuthorEmailDisplayName">
    <vt:lpwstr>Romero Negrin, Javier</vt:lpwstr>
  </property>
</Properties>
</file>