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72" r:id="rId3"/>
    <p:sldId id="293" r:id="rId4"/>
    <p:sldId id="287" r:id="rId5"/>
    <p:sldId id="284" r:id="rId6"/>
    <p:sldId id="285" r:id="rId7"/>
    <p:sldId id="286" r:id="rId8"/>
    <p:sldId id="297" r:id="rId9"/>
    <p:sldId id="274" r:id="rId10"/>
    <p:sldId id="275" r:id="rId11"/>
    <p:sldId id="280" r:id="rId12"/>
    <p:sldId id="288" r:id="rId13"/>
    <p:sldId id="294" r:id="rId14"/>
    <p:sldId id="295" r:id="rId15"/>
    <p:sldId id="289" r:id="rId16"/>
    <p:sldId id="290" r:id="rId17"/>
    <p:sldId id="281" r:id="rId18"/>
    <p:sldId id="291" r:id="rId19"/>
    <p:sldId id="292" r:id="rId20"/>
    <p:sldId id="296" r:id="rId21"/>
    <p:sldId id="282" r:id="rId22"/>
    <p:sldId id="283" r:id="rId23"/>
    <p:sldId id="265" r:id="rId24"/>
    <p:sldId id="300" r:id="rId25"/>
    <p:sldId id="298" r:id="rId26"/>
    <p:sldId id="299"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3" autoAdjust="0"/>
    <p:restoredTop sz="87424" autoAdjust="0"/>
  </p:normalViewPr>
  <p:slideViewPr>
    <p:cSldViewPr snapToGrid="0" snapToObjects="1">
      <p:cViewPr>
        <p:scale>
          <a:sx n="80" d="100"/>
          <a:sy n="80" d="100"/>
        </p:scale>
        <p:origin x="-1584" y="-456"/>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5C7187-CE6F-2849-965D-20EC1250FC77}" type="datetimeFigureOut">
              <a:rPr lang="en-US" smtClean="0"/>
              <a:pPr/>
              <a:t>24/3/15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1B5AD9-D17D-3F44-AF5A-28E6B4823284}" type="slidenum">
              <a:rPr lang="en-US" smtClean="0"/>
              <a:pPr/>
              <a:t>‹#›</a:t>
            </a:fld>
            <a:endParaRPr lang="en-US"/>
          </a:p>
        </p:txBody>
      </p:sp>
    </p:spTree>
    <p:extLst>
      <p:ext uri="{BB962C8B-B14F-4D97-AF65-F5344CB8AC3E}">
        <p14:creationId xmlns:p14="http://schemas.microsoft.com/office/powerpoint/2010/main" val="18231906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B2B Core Modules are an</a:t>
            </a:r>
            <a:r>
              <a:rPr lang="en-US" baseline="0" dirty="0" smtClean="0"/>
              <a:t> essential part of all FIspace collaborations.</a:t>
            </a:r>
          </a:p>
          <a:p>
            <a:r>
              <a:rPr lang="en-US" baseline="0" dirty="0" smtClean="0"/>
              <a:t>They are composed of two related modules: The BCM accountable for the collaboration process flow, and the EPM which is accountable for the event processing in order to derive situations of interest.</a:t>
            </a:r>
          </a:p>
          <a:p>
            <a:r>
              <a:rPr lang="en-US" baseline="0" dirty="0" smtClean="0"/>
              <a:t>The BCM – based on the artifact-centric paradigm and applies the GSM model</a:t>
            </a:r>
          </a:p>
          <a:p>
            <a:r>
              <a:rPr lang="en-US" baseline="0" dirty="0" smtClean="0"/>
              <a:t>The EPM – based on the CEP GE tool and semantics</a:t>
            </a:r>
            <a:endParaRPr lang="en-US" dirty="0"/>
          </a:p>
        </p:txBody>
      </p:sp>
      <p:sp>
        <p:nvSpPr>
          <p:cNvPr id="4" name="Slide Number Placeholder 3"/>
          <p:cNvSpPr>
            <a:spLocks noGrp="1"/>
          </p:cNvSpPr>
          <p:nvPr>
            <p:ph type="sldNum" sz="quarter" idx="10"/>
          </p:nvPr>
        </p:nvSpPr>
        <p:spPr/>
        <p:txBody>
          <a:bodyPr/>
          <a:lstStyle/>
          <a:p>
            <a:fld id="{E210EF80-46AF-45B0-BB25-D62559734F16}" type="slidenum">
              <a:rPr lang="en-GB" smtClean="0"/>
              <a:t>3</a:t>
            </a:fld>
            <a:endParaRPr lang="en-GB"/>
          </a:p>
        </p:txBody>
      </p:sp>
    </p:spTree>
    <p:extLst>
      <p:ext uri="{BB962C8B-B14F-4D97-AF65-F5344CB8AC3E}">
        <p14:creationId xmlns:p14="http://schemas.microsoft.com/office/powerpoint/2010/main" val="689065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A5DCAFDD-4008-4169-AFA1-E4124593DB8D}" type="slidenum">
              <a:rPr lang="de-DE" smtClean="0"/>
              <a:t>13</a:t>
            </a:fld>
            <a:endParaRPr lang="de-DE"/>
          </a:p>
        </p:txBody>
      </p:sp>
    </p:spTree>
    <p:extLst>
      <p:ext uri="{BB962C8B-B14F-4D97-AF65-F5344CB8AC3E}">
        <p14:creationId xmlns:p14="http://schemas.microsoft.com/office/powerpoint/2010/main" val="4062174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CAFDD-4008-4169-AFA1-E4124593DB8D}" type="slidenum">
              <a:rPr lang="de-DE" smtClean="0"/>
              <a:t>14</a:t>
            </a:fld>
            <a:endParaRPr lang="de-DE"/>
          </a:p>
        </p:txBody>
      </p:sp>
    </p:spTree>
    <p:extLst>
      <p:ext uri="{BB962C8B-B14F-4D97-AF65-F5344CB8AC3E}">
        <p14:creationId xmlns:p14="http://schemas.microsoft.com/office/powerpoint/2010/main" val="2190121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EPM is based on the notion of an Event Processing Network (EPN), i.e. a collection of Event Processing Agents (EPAs), producers, and consumers. An EPA is a software module that processes events. An event producer is an entity at the edge of an event processing system that introduces events into the system. An event consumer is an entity at the edge of an event processing system that receives events from the system.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Diagram</a:t>
            </a:r>
            <a:r>
              <a:rPr lang="en-GB" sz="1200" kern="1200" baseline="0" dirty="0" smtClean="0">
                <a:solidFill>
                  <a:schemeClr val="tx1"/>
                </a:solidFill>
                <a:effectLst/>
                <a:latin typeface="+mn-lt"/>
                <a:ea typeface="+mn-ea"/>
                <a:cs typeface="+mn-cs"/>
              </a:rPr>
              <a:t> of Event Driven Architecture. Inside the EP we </a:t>
            </a:r>
            <a:r>
              <a:rPr lang="en-GB" sz="1200" kern="1200" baseline="0" smtClean="0">
                <a:solidFill>
                  <a:schemeClr val="tx1"/>
                </a:solidFill>
                <a:effectLst/>
                <a:latin typeface="+mn-lt"/>
                <a:ea typeface="+mn-ea"/>
                <a:cs typeface="+mn-cs"/>
              </a:rPr>
              <a:t>have different </a:t>
            </a:r>
            <a:r>
              <a:rPr lang="en-GB" sz="1200" kern="1200" baseline="0" dirty="0" smtClean="0">
                <a:solidFill>
                  <a:schemeClr val="tx1"/>
                </a:solidFill>
                <a:effectLst/>
                <a:latin typeface="+mn-lt"/>
                <a:ea typeface="+mn-ea"/>
                <a:cs typeface="+mn-cs"/>
              </a:rPr>
              <a:t>EPA s, each performing a different function on a set of events.</a:t>
            </a:r>
            <a:endParaRPr lang="en-US" dirty="0"/>
          </a:p>
        </p:txBody>
      </p:sp>
      <p:sp>
        <p:nvSpPr>
          <p:cNvPr id="4" name="Slide Number Placeholder 3"/>
          <p:cNvSpPr>
            <a:spLocks noGrp="1"/>
          </p:cNvSpPr>
          <p:nvPr>
            <p:ph type="sldNum" sz="quarter" idx="10"/>
          </p:nvPr>
        </p:nvSpPr>
        <p:spPr/>
        <p:txBody>
          <a:bodyPr/>
          <a:lstStyle/>
          <a:p>
            <a:fld id="{E210EF80-46AF-45B0-BB25-D62559734F16}" type="slidenum">
              <a:rPr lang="en-GB" smtClean="0"/>
              <a:t>25</a:t>
            </a:fld>
            <a:endParaRPr lang="en-GB"/>
          </a:p>
        </p:txBody>
      </p:sp>
    </p:spTree>
    <p:extLst>
      <p:ext uri="{BB962C8B-B14F-4D97-AF65-F5344CB8AC3E}">
        <p14:creationId xmlns:p14="http://schemas.microsoft.com/office/powerpoint/2010/main" val="781179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In</a:t>
            </a:r>
            <a:r>
              <a:rPr lang="en-US" baseline="0" dirty="0" smtClean="0"/>
              <a:t> order to minimize the number of alerts it only emits one notification/alert per specific (</a:t>
            </a:r>
            <a:r>
              <a:rPr lang="en-US" baseline="0" dirty="0" err="1" smtClean="0"/>
              <a:t>farmerID+cropID</a:t>
            </a:r>
            <a:r>
              <a:rPr lang="en-US" baseline="0" dirty="0" smtClean="0"/>
              <a:t>), until an Advice is received for the same (</a:t>
            </a:r>
            <a:r>
              <a:rPr lang="en-US" baseline="0" dirty="0" err="1" smtClean="0"/>
              <a:t>farmerID+cropID</a:t>
            </a:r>
            <a:r>
              <a:rPr lang="en-US" baseline="0" dirty="0" smtClean="0"/>
              <a:t>). Otherwise, for each exception it emits an alert and ask for advice for the same </a:t>
            </a:r>
            <a:r>
              <a:rPr lang="en-US" baseline="0" dirty="0" err="1" smtClean="0"/>
              <a:t>farmID</a:t>
            </a:r>
            <a:r>
              <a:rPr lang="en-US" baseline="0" dirty="0" smtClean="0"/>
              <a:t> and </a:t>
            </a:r>
            <a:r>
              <a:rPr lang="en-US" baseline="0" dirty="0" err="1" smtClean="0"/>
              <a:t>cropID</a:t>
            </a:r>
            <a:r>
              <a:rPr lang="en-US" baseline="0" dirty="0" smtClean="0"/>
              <a:t>. </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210EF80-46AF-45B0-BB25-D62559734F16}" type="slidenum">
              <a:rPr lang="en-GB" smtClean="0"/>
              <a:t>26</a:t>
            </a:fld>
            <a:endParaRPr lang="en-GB"/>
          </a:p>
        </p:txBody>
      </p:sp>
    </p:spTree>
    <p:extLst>
      <p:ext uri="{BB962C8B-B14F-4D97-AF65-F5344CB8AC3E}">
        <p14:creationId xmlns:p14="http://schemas.microsoft.com/office/powerpoint/2010/main" val="1322004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gif"/><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4008209"/>
            <a:ext cx="4827136" cy="624189"/>
          </a:xfrm>
        </p:spPr>
        <p:txBody>
          <a:bodyPr>
            <a:noAutofit/>
          </a:bodyPr>
          <a:lstStyle>
            <a:lvl1pPr algn="l">
              <a:defRPr sz="2900" b="1"/>
            </a:lvl1pPr>
          </a:lstStyle>
          <a:p>
            <a:r>
              <a:rPr lang="tr-TR" dirty="0" smtClean="0"/>
              <a:t>Sunum Başlık</a:t>
            </a:r>
            <a:endParaRPr lang="en-US" dirty="0"/>
          </a:p>
        </p:txBody>
      </p:sp>
      <p:sp>
        <p:nvSpPr>
          <p:cNvPr id="3" name="Subtitle 2"/>
          <p:cNvSpPr>
            <a:spLocks noGrp="1"/>
          </p:cNvSpPr>
          <p:nvPr>
            <p:ph type="subTitle" idx="1" hasCustomPrompt="1"/>
          </p:nvPr>
        </p:nvSpPr>
        <p:spPr>
          <a:xfrm>
            <a:off x="5491069" y="5329504"/>
            <a:ext cx="3195731" cy="665890"/>
          </a:xfrm>
        </p:spPr>
        <p:txBody>
          <a:bodyPr>
            <a:normAutofit/>
          </a:bodyPr>
          <a:lstStyle>
            <a:lvl1pPr marL="0" indent="0" algn="r">
              <a:buNone/>
              <a:defRPr sz="19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smtClean="0"/>
              <a:t>Sunum Yapan / Title</a:t>
            </a:r>
            <a:endParaRPr lang="en-US" dirty="0"/>
          </a:p>
        </p:txBody>
      </p:sp>
      <p:sp>
        <p:nvSpPr>
          <p:cNvPr id="4" name="Date Placeholder 3"/>
          <p:cNvSpPr>
            <a:spLocks noGrp="1"/>
          </p:cNvSpPr>
          <p:nvPr>
            <p:ph type="dt" sz="half" idx="10"/>
          </p:nvPr>
        </p:nvSpPr>
        <p:spPr/>
        <p:txBody>
          <a:bodyPr/>
          <a:lstStyle/>
          <a:p>
            <a:fld id="{C8494317-B68E-2848-973F-665EB0157B76}" type="datetimeFigureOut">
              <a:rPr lang="en-US" smtClean="0"/>
              <a:pPr/>
              <a:t>24/3/15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6D875-7657-4D45-A526-A1588F6C5E7B}" type="slidenum">
              <a:rPr lang="en-US" smtClean="0"/>
              <a:pPr/>
              <a:t>‹#›</a:t>
            </a:fld>
            <a:endParaRPr lang="en-US"/>
          </a:p>
        </p:txBody>
      </p:sp>
      <p:pic>
        <p:nvPicPr>
          <p:cNvPr id="9" name="Picture 8" descr="kapak.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768220"/>
          </a:xfrm>
        </p:spPr>
        <p:txBody>
          <a:bodyPr/>
          <a:lstStyle>
            <a:lvl1pPr>
              <a:spcBef>
                <a:spcPts val="1200"/>
              </a:spcBef>
              <a:defRPr sz="2000"/>
            </a:lvl1pPr>
            <a:lvl2pPr>
              <a:spcBef>
                <a:spcPts val="900"/>
              </a:spcBef>
              <a:defRPr sz="1800"/>
            </a:lvl2pPr>
            <a:lvl3pPr>
              <a:spcBef>
                <a:spcPts val="600"/>
              </a:spcBef>
              <a:defRPr sz="1600"/>
            </a:lvl3pPr>
            <a:lvl4pPr>
              <a:spcBef>
                <a:spcPts val="400"/>
              </a:spcBef>
              <a:defRPr sz="1400"/>
            </a:lvl4pPr>
            <a:lvl5pPr>
              <a:defRPr sz="12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10"/>
          </p:nvPr>
        </p:nvSpPr>
        <p:spPr/>
        <p:txBody>
          <a:bodyPr/>
          <a:lstStyle/>
          <a:p>
            <a:r>
              <a:rPr lang="en-US" smtClean="0"/>
              <a:t>19.11.2013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6D875-7657-4D45-A526-A1588F6C5E7B}" type="slidenum">
              <a:rPr lang="en-US" smtClean="0"/>
              <a:t>‹#›</a:t>
            </a:fld>
            <a:endParaRPr lang="en-US"/>
          </a:p>
        </p:txBody>
      </p:sp>
      <p:sp>
        <p:nvSpPr>
          <p:cNvPr id="9" name="Textplatzhalter 8"/>
          <p:cNvSpPr>
            <a:spLocks noGrp="1"/>
          </p:cNvSpPr>
          <p:nvPr>
            <p:ph type="body" sz="quarter" idx="13"/>
          </p:nvPr>
        </p:nvSpPr>
        <p:spPr>
          <a:xfrm>
            <a:off x="1615426" y="241654"/>
            <a:ext cx="6791971" cy="684000"/>
          </a:xfrm>
        </p:spPr>
        <p:txBody>
          <a:bodyPr anchor="ctr" anchorCtr="0">
            <a:normAutofit/>
          </a:bodyPr>
          <a:lstStyle>
            <a:lvl1pPr marL="0" indent="0">
              <a:buNone/>
              <a:defRPr sz="2400"/>
            </a:lvl1pPr>
          </a:lstStyle>
          <a:p>
            <a:pPr lvl="0"/>
            <a:r>
              <a:rPr lang="en-US" smtClean="0"/>
              <a:t>Click to edit Master text styles</a:t>
            </a:r>
          </a:p>
        </p:txBody>
      </p:sp>
    </p:spTree>
    <p:extLst>
      <p:ext uri="{BB962C8B-B14F-4D97-AF65-F5344CB8AC3E}">
        <p14:creationId xmlns:p14="http://schemas.microsoft.com/office/powerpoint/2010/main" val="2931667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768220"/>
          </a:xfrm>
        </p:spPr>
        <p:txBody>
          <a:bodyPr/>
          <a:lstStyle>
            <a:lvl1pPr>
              <a:spcBef>
                <a:spcPts val="1200"/>
              </a:spcBef>
              <a:defRPr sz="2000"/>
            </a:lvl1pPr>
            <a:lvl2pPr>
              <a:spcBef>
                <a:spcPts val="900"/>
              </a:spcBef>
              <a:defRPr sz="1800"/>
            </a:lvl2pPr>
            <a:lvl3pPr>
              <a:spcBef>
                <a:spcPts val="600"/>
              </a:spcBef>
              <a:defRPr sz="1600"/>
            </a:lvl3pPr>
            <a:lvl4pPr>
              <a:spcBef>
                <a:spcPts val="400"/>
              </a:spcBef>
              <a:defRPr sz="1400"/>
            </a:lvl4pPr>
            <a:lvl5pPr>
              <a:defRPr sz="12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10"/>
          </p:nvPr>
        </p:nvSpPr>
        <p:spPr/>
        <p:txBody>
          <a:bodyPr/>
          <a:lstStyle/>
          <a:p>
            <a:r>
              <a:rPr lang="en-US" smtClean="0"/>
              <a:t>19.11.2013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6D875-7657-4D45-A526-A1588F6C5E7B}" type="slidenum">
              <a:rPr lang="en-US" smtClean="0"/>
              <a:t>‹#›</a:t>
            </a:fld>
            <a:endParaRPr lang="en-US"/>
          </a:p>
        </p:txBody>
      </p:sp>
      <p:sp>
        <p:nvSpPr>
          <p:cNvPr id="9" name="Textplatzhalter 8"/>
          <p:cNvSpPr>
            <a:spLocks noGrp="1"/>
          </p:cNvSpPr>
          <p:nvPr>
            <p:ph type="body" sz="quarter" idx="13"/>
          </p:nvPr>
        </p:nvSpPr>
        <p:spPr>
          <a:xfrm>
            <a:off x="1615426" y="241654"/>
            <a:ext cx="6791971" cy="684000"/>
          </a:xfrm>
        </p:spPr>
        <p:txBody>
          <a:bodyPr anchor="ctr" anchorCtr="0">
            <a:normAutofit/>
          </a:bodyPr>
          <a:lstStyle>
            <a:lvl1pPr marL="0" indent="0">
              <a:buNone/>
              <a:defRPr sz="2400"/>
            </a:lvl1pPr>
          </a:lstStyle>
          <a:p>
            <a:pPr lvl="0"/>
            <a:r>
              <a:rPr lang="en-US" smtClean="0"/>
              <a:t>Click to edit Master text styles</a:t>
            </a:r>
          </a:p>
        </p:txBody>
      </p:sp>
    </p:spTree>
    <p:extLst>
      <p:ext uri="{BB962C8B-B14F-4D97-AF65-F5344CB8AC3E}">
        <p14:creationId xmlns:p14="http://schemas.microsoft.com/office/powerpoint/2010/main" val="146971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2834" y="242352"/>
            <a:ext cx="6941745" cy="661644"/>
          </a:xfrm>
        </p:spPr>
        <p:txBody>
          <a:bodyPr>
            <a:noAutofit/>
          </a:bodyPr>
          <a:lstStyle>
            <a:lvl1pPr>
              <a:defRPr sz="2900" b="1"/>
            </a:lvl1pPr>
          </a:lstStyle>
          <a:p>
            <a:r>
              <a:rPr lang="en-US" smtClean="0"/>
              <a:t>Click to edit Master title style</a:t>
            </a:r>
            <a:endParaRPr lang="en-US" dirty="0"/>
          </a:p>
        </p:txBody>
      </p:sp>
      <p:sp>
        <p:nvSpPr>
          <p:cNvPr id="3" name="Content Placeholder 2"/>
          <p:cNvSpPr>
            <a:spLocks noGrp="1"/>
          </p:cNvSpPr>
          <p:nvPr>
            <p:ph idx="1"/>
          </p:nvPr>
        </p:nvSpPr>
        <p:spPr>
          <a:xfrm>
            <a:off x="457200" y="1471056"/>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494317-B68E-2848-973F-665EB0157B76}" type="datetimeFigureOut">
              <a:rPr lang="en-US" smtClean="0"/>
              <a:pPr/>
              <a:t>24/3/15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6D875-7657-4D45-A526-A1588F6C5E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8934" y="274638"/>
            <a:ext cx="6791071" cy="597073"/>
          </a:xfrm>
        </p:spPr>
        <p:txBody>
          <a:bodyPr>
            <a:normAutofit/>
          </a:bodyPr>
          <a:lstStyle>
            <a:lvl1pPr algn="ctr" defTabSz="457200" rtl="0" eaLnBrk="1" latinLnBrk="0" hangingPunct="1">
              <a:spcBef>
                <a:spcPct val="0"/>
              </a:spcBef>
              <a:buNone/>
              <a:defRPr lang="en-US" sz="2900" b="1" kern="1200" dirty="0" smtClean="0">
                <a:solidFill>
                  <a:schemeClr val="tx1"/>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2038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2038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494317-B68E-2848-973F-665EB0157B76}" type="datetimeFigureOut">
              <a:rPr lang="en-US" smtClean="0"/>
              <a:pPr/>
              <a:t>24/3/15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E6D875-7657-4D45-A526-A1588F6C5E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14359" y="306924"/>
            <a:ext cx="6877172" cy="564788"/>
          </a:xfrm>
        </p:spPr>
        <p:txBody>
          <a:bodyPr>
            <a:normAutofit/>
          </a:bodyPr>
          <a:lstStyle>
            <a:lvl1pPr>
              <a:defRPr lang="en-US" sz="2900" b="1" kern="1200" dirty="0" smtClean="0">
                <a:solidFill>
                  <a:schemeClr val="tx1"/>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31987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5963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31987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5963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494317-B68E-2848-973F-665EB0157B76}" type="datetimeFigureOut">
              <a:rPr lang="en-US" smtClean="0"/>
              <a:pPr/>
              <a:t>24/3/15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E6D875-7657-4D45-A526-A1588F6C5E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03597" y="253114"/>
            <a:ext cx="6898696" cy="618597"/>
          </a:xfrm>
        </p:spPr>
        <p:txBody>
          <a:bodyPr>
            <a:normAutofit/>
          </a:bodyPr>
          <a:lstStyle>
            <a:lvl1pPr algn="ctr" defTabSz="457200" rtl="0" eaLnBrk="1" latinLnBrk="0" hangingPunct="1">
              <a:spcBef>
                <a:spcPct val="0"/>
              </a:spcBef>
              <a:buNone/>
              <a:defRPr lang="en-US" sz="2900" b="1" kern="1200" dirty="0" smtClean="0">
                <a:solidFill>
                  <a:schemeClr val="tx1"/>
                </a:solidFill>
                <a:latin typeface="+mj-lt"/>
                <a:ea typeface="+mj-ea"/>
                <a:cs typeface="+mj-cs"/>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494317-B68E-2848-973F-665EB0157B76}" type="datetimeFigureOut">
              <a:rPr lang="en-US" smtClean="0"/>
              <a:pPr/>
              <a:t>24/3/15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E6D875-7657-4D45-A526-A1588F6C5E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94317-B68E-2848-973F-665EB0157B76}" type="datetimeFigureOut">
              <a:rPr lang="en-US" smtClean="0"/>
              <a:pPr/>
              <a:t>24/3/15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E6D875-7657-4D45-A526-A1588F6C5E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69601" y="6164118"/>
            <a:ext cx="18176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46" descr="P:\SmartAgriFood\Contract\Proposal\Phase II\Vorlagen\cpace-logo01a.jpg"/>
          <p:cNvPicPr/>
          <p:nvPr userDrawn="1"/>
        </p:nvPicPr>
        <p:blipFill rotWithShape="1">
          <a:blip r:embed="rId3" cstate="print">
            <a:extLst>
              <a:ext uri="{28A0092B-C50C-407E-A947-70E740481C1C}">
                <a14:useLocalDpi xmlns:a14="http://schemas.microsoft.com/office/drawing/2010/main" val="0"/>
              </a:ext>
            </a:extLst>
          </a:blip>
          <a:srcRect l="10103" t="12216" r="10103" b="12629"/>
          <a:stretch/>
        </p:blipFill>
        <p:spPr bwMode="auto">
          <a:xfrm>
            <a:off x="3901484" y="6021288"/>
            <a:ext cx="1277102" cy="696868"/>
          </a:xfrm>
          <a:prstGeom prst="rect">
            <a:avLst/>
          </a:prstGeom>
          <a:noFill/>
          <a:ln>
            <a:noFill/>
          </a:ln>
          <a:extLst>
            <a:ext uri="{53640926-AAD7-44d8-BBD7-CCE9431645EC}">
              <a14:shadowObscured xmlns:a14="http://schemas.microsoft.com/office/drawing/2010/main"/>
            </a:ext>
          </a:extLst>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3568" y="5820005"/>
            <a:ext cx="1715269" cy="1037995"/>
          </a:xfrm>
          <a:prstGeom prst="rect">
            <a:avLst/>
          </a:prstGeom>
        </p:spPr>
      </p:pic>
    </p:spTree>
    <p:extLst>
      <p:ext uri="{BB962C8B-B14F-4D97-AF65-F5344CB8AC3E}">
        <p14:creationId xmlns:p14="http://schemas.microsoft.com/office/powerpoint/2010/main" val="3280861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768220"/>
          </a:xfrm>
        </p:spPr>
        <p:txBody>
          <a:bodyPr/>
          <a:lstStyle>
            <a:lvl1pPr>
              <a:spcBef>
                <a:spcPts val="1200"/>
              </a:spcBef>
              <a:defRPr sz="2000"/>
            </a:lvl1pPr>
            <a:lvl2pPr>
              <a:spcBef>
                <a:spcPts val="900"/>
              </a:spcBef>
              <a:defRPr sz="1800"/>
            </a:lvl2pPr>
            <a:lvl3pPr>
              <a:spcBef>
                <a:spcPts val="600"/>
              </a:spcBef>
              <a:defRPr sz="1600"/>
            </a:lvl3pPr>
            <a:lvl4pPr>
              <a:spcBef>
                <a:spcPts val="400"/>
              </a:spcBef>
              <a:defRPr sz="1400"/>
            </a:lvl4pPr>
            <a:lvl5pPr>
              <a:defRPr sz="12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10"/>
          </p:nvPr>
        </p:nvSpPr>
        <p:spPr/>
        <p:txBody>
          <a:bodyPr/>
          <a:lstStyle/>
          <a:p>
            <a:r>
              <a:rPr lang="en-US" smtClean="0"/>
              <a:t>19.11.2013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6D875-7657-4D45-A526-A1588F6C5E7B}" type="slidenum">
              <a:rPr lang="en-US" smtClean="0"/>
              <a:t>‹#›</a:t>
            </a:fld>
            <a:endParaRPr lang="en-US"/>
          </a:p>
        </p:txBody>
      </p:sp>
      <p:sp>
        <p:nvSpPr>
          <p:cNvPr id="9" name="Textplatzhalter 8"/>
          <p:cNvSpPr>
            <a:spLocks noGrp="1"/>
          </p:cNvSpPr>
          <p:nvPr>
            <p:ph type="body" sz="quarter" idx="13"/>
          </p:nvPr>
        </p:nvSpPr>
        <p:spPr>
          <a:xfrm>
            <a:off x="1615426" y="241654"/>
            <a:ext cx="6791971" cy="684000"/>
          </a:xfrm>
        </p:spPr>
        <p:txBody>
          <a:bodyPr anchor="ctr" anchorCtr="0">
            <a:normAutofit/>
          </a:bodyPr>
          <a:lstStyle>
            <a:lvl1pPr marL="0" indent="0">
              <a:buNone/>
              <a:defRPr sz="2400"/>
            </a:lvl1pPr>
          </a:lstStyle>
          <a:p>
            <a:pPr lvl="0"/>
            <a:r>
              <a:rPr lang="en-US" smtClean="0"/>
              <a:t>Click to edit Master text styles</a:t>
            </a:r>
          </a:p>
        </p:txBody>
      </p:sp>
    </p:spTree>
    <p:extLst>
      <p:ext uri="{BB962C8B-B14F-4D97-AF65-F5344CB8AC3E}">
        <p14:creationId xmlns:p14="http://schemas.microsoft.com/office/powerpoint/2010/main" val="2741576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768220"/>
          </a:xfrm>
        </p:spPr>
        <p:txBody>
          <a:bodyPr/>
          <a:lstStyle>
            <a:lvl1pPr>
              <a:spcBef>
                <a:spcPts val="1200"/>
              </a:spcBef>
              <a:defRPr sz="2000"/>
            </a:lvl1pPr>
            <a:lvl2pPr>
              <a:spcBef>
                <a:spcPts val="900"/>
              </a:spcBef>
              <a:defRPr sz="1800"/>
            </a:lvl2pPr>
            <a:lvl3pPr>
              <a:spcBef>
                <a:spcPts val="600"/>
              </a:spcBef>
              <a:defRPr sz="1600"/>
            </a:lvl3pPr>
            <a:lvl4pPr>
              <a:spcBef>
                <a:spcPts val="400"/>
              </a:spcBef>
              <a:defRPr sz="1400"/>
            </a:lvl4pPr>
            <a:lvl5pPr>
              <a:defRPr sz="12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10"/>
          </p:nvPr>
        </p:nvSpPr>
        <p:spPr/>
        <p:txBody>
          <a:bodyPr/>
          <a:lstStyle/>
          <a:p>
            <a:r>
              <a:rPr lang="en-US" smtClean="0"/>
              <a:t>19.11.2013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6D875-7657-4D45-A526-A1588F6C5E7B}" type="slidenum">
              <a:rPr lang="en-US" smtClean="0"/>
              <a:t>‹#›</a:t>
            </a:fld>
            <a:endParaRPr lang="en-US"/>
          </a:p>
        </p:txBody>
      </p:sp>
      <p:sp>
        <p:nvSpPr>
          <p:cNvPr id="9" name="Textplatzhalter 8"/>
          <p:cNvSpPr>
            <a:spLocks noGrp="1"/>
          </p:cNvSpPr>
          <p:nvPr>
            <p:ph type="body" sz="quarter" idx="13"/>
          </p:nvPr>
        </p:nvSpPr>
        <p:spPr>
          <a:xfrm>
            <a:off x="1615426" y="241654"/>
            <a:ext cx="6791971" cy="684000"/>
          </a:xfrm>
        </p:spPr>
        <p:txBody>
          <a:bodyPr anchor="ctr" anchorCtr="0">
            <a:normAutofit/>
          </a:bodyPr>
          <a:lstStyle>
            <a:lvl1pPr marL="0" indent="0">
              <a:buNone/>
              <a:defRPr sz="2400"/>
            </a:lvl1pPr>
          </a:lstStyle>
          <a:p>
            <a:pPr lvl="0"/>
            <a:r>
              <a:rPr lang="en-US" smtClean="0"/>
              <a:t>Click to edit Master text styles</a:t>
            </a:r>
          </a:p>
        </p:txBody>
      </p:sp>
    </p:spTree>
    <p:extLst>
      <p:ext uri="{BB962C8B-B14F-4D97-AF65-F5344CB8AC3E}">
        <p14:creationId xmlns:p14="http://schemas.microsoft.com/office/powerpoint/2010/main" val="9484520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94317-B68E-2848-973F-665EB0157B76}" type="datetimeFigureOut">
              <a:rPr lang="en-US" smtClean="0"/>
              <a:pPr/>
              <a:t>24/3/15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6D875-7657-4D45-A526-A1588F6C5E7B}" type="slidenum">
              <a:rPr lang="en-US" smtClean="0"/>
              <a:pPr/>
              <a:t>‹#›</a:t>
            </a:fld>
            <a:endParaRPr lang="en-US"/>
          </a:p>
        </p:txBody>
      </p:sp>
      <p:pic>
        <p:nvPicPr>
          <p:cNvPr id="9" name="Picture 8" descr="page.jpg"/>
          <p:cNvPicPr>
            <a:picLocks noChangeAspect="1"/>
          </p:cNvPicPr>
          <p:nvPr/>
        </p:nvPicPr>
        <p:blipFill>
          <a:blip r:embed="rId13"/>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5183" y="4012449"/>
            <a:ext cx="7922530" cy="1599389"/>
          </a:xfrm>
        </p:spPr>
        <p:txBody>
          <a:bodyPr/>
          <a:lstStyle/>
          <a:p>
            <a:r>
              <a:rPr lang="en-US" dirty="0" err="1" smtClean="0"/>
              <a:t>FIspace</a:t>
            </a:r>
            <a:r>
              <a:rPr lang="en-US" dirty="0" smtClean="0"/>
              <a:t> B2B</a:t>
            </a:r>
            <a:br>
              <a:rPr lang="en-US" dirty="0" smtClean="0"/>
            </a:br>
            <a:r>
              <a:rPr lang="en-US" dirty="0" err="1" smtClean="0"/>
              <a:t>NetFutures</a:t>
            </a:r>
            <a:r>
              <a:rPr lang="en-US" dirty="0" smtClean="0"/>
              <a:t> 2015</a:t>
            </a:r>
            <a:endParaRPr lang="en-US" dirty="0"/>
          </a:p>
        </p:txBody>
      </p:sp>
      <p:sp>
        <p:nvSpPr>
          <p:cNvPr id="3" name="Subtitle 2"/>
          <p:cNvSpPr>
            <a:spLocks noGrp="1"/>
          </p:cNvSpPr>
          <p:nvPr>
            <p:ph type="subTitle" idx="1"/>
          </p:nvPr>
        </p:nvSpPr>
        <p:spPr>
          <a:xfrm>
            <a:off x="6159500" y="5741256"/>
            <a:ext cx="2527300" cy="1048503"/>
          </a:xfrm>
        </p:spPr>
        <p:txBody>
          <a:bodyPr>
            <a:normAutofit/>
          </a:bodyPr>
          <a:lstStyle/>
          <a:p>
            <a:pPr algn="l"/>
            <a:r>
              <a:rPr lang="en-US" b="1" dirty="0" err="1" smtClean="0"/>
              <a:t>Moti</a:t>
            </a:r>
            <a:r>
              <a:rPr lang="en-US" b="1" dirty="0" smtClean="0"/>
              <a:t> </a:t>
            </a:r>
            <a:r>
              <a:rPr lang="en-US" b="1" dirty="0" err="1" smtClean="0"/>
              <a:t>Nisenson</a:t>
            </a:r>
            <a:endParaRPr lang="en-US" b="1" dirty="0" smtClean="0"/>
          </a:p>
          <a:p>
            <a:pPr algn="l"/>
            <a:r>
              <a:rPr lang="en-US" b="1" dirty="0" smtClean="0"/>
              <a:t>IBM Research – Haifa</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Collaboration Module Architecture</a:t>
            </a:r>
            <a:endParaRPr lang="en-US" dirty="0"/>
          </a:p>
        </p:txBody>
      </p:sp>
      <p:sp>
        <p:nvSpPr>
          <p:cNvPr id="4" name="Rectangle 3"/>
          <p:cNvSpPr/>
          <p:nvPr/>
        </p:nvSpPr>
        <p:spPr>
          <a:xfrm>
            <a:off x="730250" y="2193635"/>
            <a:ext cx="8069367" cy="3726832"/>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t>BCM</a:t>
            </a:r>
          </a:p>
        </p:txBody>
      </p:sp>
      <p:sp>
        <p:nvSpPr>
          <p:cNvPr id="8" name="Rectangle 7"/>
          <p:cNvSpPr/>
          <p:nvPr/>
        </p:nvSpPr>
        <p:spPr>
          <a:xfrm>
            <a:off x="1127126" y="4501860"/>
            <a:ext cx="7207250" cy="123454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b" anchorCtr="0"/>
          <a:lstStyle/>
          <a:p>
            <a:pPr algn="ctr"/>
            <a:r>
              <a:rPr lang="en-US" dirty="0" err="1" smtClean="0"/>
              <a:t>BizArtefact</a:t>
            </a:r>
            <a:r>
              <a:rPr lang="en-US" dirty="0" smtClean="0"/>
              <a:t> (ACSI)</a:t>
            </a:r>
            <a:endParaRPr lang="en-US" dirty="0"/>
          </a:p>
        </p:txBody>
      </p:sp>
      <p:sp>
        <p:nvSpPr>
          <p:cNvPr id="9" name="Rectangle 8"/>
          <p:cNvSpPr/>
          <p:nvPr/>
        </p:nvSpPr>
        <p:spPr>
          <a:xfrm>
            <a:off x="1397000" y="4606266"/>
            <a:ext cx="1877337" cy="512866"/>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BPT 1 Logic</a:t>
            </a:r>
            <a:endParaRPr lang="en-US" dirty="0"/>
          </a:p>
        </p:txBody>
      </p:sp>
      <p:sp>
        <p:nvSpPr>
          <p:cNvPr id="17" name="Rectangle 16"/>
          <p:cNvSpPr/>
          <p:nvPr/>
        </p:nvSpPr>
        <p:spPr>
          <a:xfrm>
            <a:off x="1127126" y="2628321"/>
            <a:ext cx="7207250" cy="123454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t" anchorCtr="1"/>
          <a:lstStyle/>
          <a:p>
            <a:pPr algn="ctr"/>
            <a:r>
              <a:rPr lang="en-US" dirty="0" err="1" smtClean="0"/>
              <a:t>CBBridge</a:t>
            </a:r>
            <a:r>
              <a:rPr lang="en-US" dirty="0" smtClean="0"/>
              <a:t> </a:t>
            </a:r>
            <a:endParaRPr lang="en-US" dirty="0"/>
          </a:p>
        </p:txBody>
      </p:sp>
      <p:sp>
        <p:nvSpPr>
          <p:cNvPr id="19" name="Rectangle 18"/>
          <p:cNvSpPr/>
          <p:nvPr/>
        </p:nvSpPr>
        <p:spPr>
          <a:xfrm>
            <a:off x="1397000" y="3135704"/>
            <a:ext cx="1877337" cy="512866"/>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BPT 1 Bridge Configuration</a:t>
            </a:r>
            <a:endParaRPr lang="en-US" dirty="0"/>
          </a:p>
        </p:txBody>
      </p:sp>
      <p:sp>
        <p:nvSpPr>
          <p:cNvPr id="27" name="Right Arrow 26"/>
          <p:cNvSpPr/>
          <p:nvPr/>
        </p:nvSpPr>
        <p:spPr>
          <a:xfrm rot="5400000">
            <a:off x="2798087" y="1405353"/>
            <a:ext cx="952500" cy="423047"/>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9" name="Right Arrow 28"/>
          <p:cNvSpPr/>
          <p:nvPr/>
        </p:nvSpPr>
        <p:spPr>
          <a:xfrm rot="16200000">
            <a:off x="5665113" y="1405354"/>
            <a:ext cx="952500" cy="423047"/>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0" name="TextBox 29"/>
          <p:cNvSpPr txBox="1"/>
          <p:nvPr/>
        </p:nvSpPr>
        <p:spPr>
          <a:xfrm>
            <a:off x="3485861" y="1383144"/>
            <a:ext cx="1457626" cy="369332"/>
          </a:xfrm>
          <a:prstGeom prst="rect">
            <a:avLst/>
          </a:prstGeom>
          <a:noFill/>
        </p:spPr>
        <p:txBody>
          <a:bodyPr wrap="none" rtlCol="0">
            <a:spAutoFit/>
          </a:bodyPr>
          <a:lstStyle/>
          <a:p>
            <a:r>
              <a:rPr lang="en-US" dirty="0" smtClean="0"/>
              <a:t>CSB Incoming</a:t>
            </a:r>
            <a:endParaRPr lang="en-US" dirty="0"/>
          </a:p>
        </p:txBody>
      </p:sp>
      <p:sp>
        <p:nvSpPr>
          <p:cNvPr id="31" name="TextBox 30"/>
          <p:cNvSpPr txBox="1"/>
          <p:nvPr/>
        </p:nvSpPr>
        <p:spPr>
          <a:xfrm>
            <a:off x="6352887" y="1385163"/>
            <a:ext cx="1456273" cy="369332"/>
          </a:xfrm>
          <a:prstGeom prst="rect">
            <a:avLst/>
          </a:prstGeom>
          <a:noFill/>
        </p:spPr>
        <p:txBody>
          <a:bodyPr wrap="none" rtlCol="0">
            <a:spAutoFit/>
          </a:bodyPr>
          <a:lstStyle/>
          <a:p>
            <a:r>
              <a:rPr lang="en-US" dirty="0" smtClean="0"/>
              <a:t>CSB Outgoing</a:t>
            </a:r>
            <a:endParaRPr lang="en-US" dirty="0"/>
          </a:p>
        </p:txBody>
      </p:sp>
      <p:cxnSp>
        <p:nvCxnSpPr>
          <p:cNvPr id="33" name="Straight Arrow Connector 32"/>
          <p:cNvCxnSpPr>
            <a:stCxn id="19" idx="2"/>
            <a:endCxn id="9" idx="0"/>
          </p:cNvCxnSpPr>
          <p:nvPr/>
        </p:nvCxnSpPr>
        <p:spPr>
          <a:xfrm>
            <a:off x="2335669" y="3648570"/>
            <a:ext cx="0" cy="957696"/>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34" name="Rectangle 33"/>
          <p:cNvSpPr/>
          <p:nvPr/>
        </p:nvSpPr>
        <p:spPr>
          <a:xfrm>
            <a:off x="3835400" y="4606266"/>
            <a:ext cx="1877337" cy="512866"/>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BPT 2 Logic</a:t>
            </a:r>
            <a:endParaRPr lang="en-US" dirty="0"/>
          </a:p>
        </p:txBody>
      </p:sp>
      <p:sp>
        <p:nvSpPr>
          <p:cNvPr id="35" name="Rectangle 34"/>
          <p:cNvSpPr/>
          <p:nvPr/>
        </p:nvSpPr>
        <p:spPr>
          <a:xfrm>
            <a:off x="3835400" y="3135704"/>
            <a:ext cx="1877337" cy="512866"/>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BPT 2 Bridge Configuration</a:t>
            </a:r>
            <a:endParaRPr lang="en-US" dirty="0"/>
          </a:p>
        </p:txBody>
      </p:sp>
      <p:cxnSp>
        <p:nvCxnSpPr>
          <p:cNvPr id="36" name="Straight Arrow Connector 35"/>
          <p:cNvCxnSpPr>
            <a:stCxn id="35" idx="2"/>
            <a:endCxn id="34" idx="0"/>
          </p:cNvCxnSpPr>
          <p:nvPr/>
        </p:nvCxnSpPr>
        <p:spPr>
          <a:xfrm>
            <a:off x="4774069" y="3648570"/>
            <a:ext cx="0" cy="957696"/>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37" name="Rectangle 36"/>
          <p:cNvSpPr/>
          <p:nvPr/>
        </p:nvSpPr>
        <p:spPr>
          <a:xfrm>
            <a:off x="6121400" y="4606266"/>
            <a:ext cx="1877337" cy="512866"/>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BPT 3 Logic</a:t>
            </a:r>
            <a:endParaRPr lang="en-US" dirty="0"/>
          </a:p>
        </p:txBody>
      </p:sp>
      <p:sp>
        <p:nvSpPr>
          <p:cNvPr id="38" name="Rectangle 37"/>
          <p:cNvSpPr/>
          <p:nvPr/>
        </p:nvSpPr>
        <p:spPr>
          <a:xfrm>
            <a:off x="6121400" y="3135704"/>
            <a:ext cx="1877337" cy="512866"/>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BPT 3 Bridge Configuration</a:t>
            </a:r>
            <a:endParaRPr lang="en-US" dirty="0"/>
          </a:p>
        </p:txBody>
      </p:sp>
      <p:cxnSp>
        <p:nvCxnSpPr>
          <p:cNvPr id="39" name="Straight Arrow Connector 38"/>
          <p:cNvCxnSpPr>
            <a:stCxn id="38" idx="2"/>
            <a:endCxn id="37" idx="0"/>
          </p:cNvCxnSpPr>
          <p:nvPr/>
        </p:nvCxnSpPr>
        <p:spPr>
          <a:xfrm>
            <a:off x="7060069" y="3648570"/>
            <a:ext cx="0" cy="957696"/>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20798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BCM Concepts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Business </a:t>
            </a:r>
            <a:r>
              <a:rPr lang="en-US" dirty="0" smtClean="0"/>
              <a:t>Entity</a:t>
            </a:r>
          </a:p>
          <a:p>
            <a:pPr lvl="1"/>
            <a:r>
              <a:rPr lang="de-DE" dirty="0" err="1" smtClean="0"/>
              <a:t>Represents</a:t>
            </a:r>
            <a:r>
              <a:rPr lang="de-DE" dirty="0" smtClean="0"/>
              <a:t> </a:t>
            </a:r>
            <a:r>
              <a:rPr lang="de-DE" dirty="0"/>
              <a:t>a </a:t>
            </a:r>
            <a:r>
              <a:rPr lang="de-DE" dirty="0" err="1"/>
              <a:t>concept</a:t>
            </a:r>
            <a:r>
              <a:rPr lang="de-DE" dirty="0"/>
              <a:t> </a:t>
            </a:r>
            <a:r>
              <a:rPr lang="de-DE" dirty="0" err="1"/>
              <a:t>with</a:t>
            </a:r>
            <a:r>
              <a:rPr lang="de-DE" dirty="0"/>
              <a:t> </a:t>
            </a:r>
            <a:r>
              <a:rPr lang="de-DE" dirty="0" err="1"/>
              <a:t>relevance</a:t>
            </a:r>
            <a:r>
              <a:rPr lang="de-DE" dirty="0"/>
              <a:t> </a:t>
            </a:r>
            <a:r>
              <a:rPr lang="de-DE" dirty="0" err="1"/>
              <a:t>for</a:t>
            </a:r>
            <a:r>
              <a:rPr lang="de-DE" dirty="0"/>
              <a:t> </a:t>
            </a:r>
            <a:r>
              <a:rPr lang="de-DE" dirty="0" err="1"/>
              <a:t>the</a:t>
            </a:r>
            <a:r>
              <a:rPr lang="de-DE" dirty="0"/>
              <a:t> </a:t>
            </a:r>
            <a:r>
              <a:rPr lang="de-DE" dirty="0" err="1"/>
              <a:t>execution</a:t>
            </a:r>
            <a:r>
              <a:rPr lang="de-DE" dirty="0"/>
              <a:t> </a:t>
            </a:r>
            <a:r>
              <a:rPr lang="de-DE" dirty="0" err="1"/>
              <a:t>of</a:t>
            </a:r>
            <a:r>
              <a:rPr lang="de-DE" dirty="0"/>
              <a:t> </a:t>
            </a:r>
            <a:r>
              <a:rPr lang="de-DE" dirty="0" err="1" smtClean="0"/>
              <a:t>the</a:t>
            </a:r>
            <a:r>
              <a:rPr lang="de-DE" dirty="0" smtClean="0"/>
              <a:t> </a:t>
            </a:r>
            <a:r>
              <a:rPr lang="de-DE" dirty="0" err="1"/>
              <a:t>business</a:t>
            </a:r>
            <a:r>
              <a:rPr lang="de-DE" dirty="0"/>
              <a:t> </a:t>
            </a:r>
            <a:r>
              <a:rPr lang="de-DE" dirty="0" err="1"/>
              <a:t>process</a:t>
            </a:r>
            <a:r>
              <a:rPr lang="de-DE" dirty="0"/>
              <a:t> </a:t>
            </a:r>
            <a:r>
              <a:rPr lang="de-DE" dirty="0" smtClean="0"/>
              <a:t>(e.g., </a:t>
            </a:r>
            <a:r>
              <a:rPr lang="de-DE" dirty="0" err="1" smtClean="0"/>
              <a:t>Shipment</a:t>
            </a:r>
            <a:r>
              <a:rPr lang="de-DE" dirty="0" smtClean="0"/>
              <a:t>, Order)</a:t>
            </a:r>
            <a:endParaRPr lang="en-US" dirty="0" smtClean="0"/>
          </a:p>
          <a:p>
            <a:pPr lvl="1"/>
            <a:r>
              <a:rPr lang="en-US" dirty="0" smtClean="0"/>
              <a:t>This </a:t>
            </a:r>
            <a:r>
              <a:rPr lang="en-US" dirty="0" smtClean="0"/>
              <a:t>defines </a:t>
            </a:r>
            <a:r>
              <a:rPr lang="en-US" dirty="0" smtClean="0"/>
              <a:t>state and </a:t>
            </a:r>
            <a:r>
              <a:rPr lang="en-US" dirty="0" smtClean="0"/>
              <a:t>logic (like a class in OO)</a:t>
            </a:r>
            <a:endParaRPr lang="en-US" dirty="0" smtClean="0"/>
          </a:p>
          <a:p>
            <a:pPr lvl="1"/>
            <a:r>
              <a:rPr lang="en-US" dirty="0" smtClean="0"/>
              <a:t>During runtime, </a:t>
            </a:r>
            <a:r>
              <a:rPr lang="en-US" dirty="0" smtClean="0"/>
              <a:t>instances are created by </a:t>
            </a:r>
            <a:r>
              <a:rPr lang="en-US" dirty="0" smtClean="0"/>
              <a:t>the bridge</a:t>
            </a:r>
          </a:p>
          <a:p>
            <a:r>
              <a:rPr lang="en-US" dirty="0" smtClean="0"/>
              <a:t>Events</a:t>
            </a:r>
          </a:p>
          <a:p>
            <a:pPr lvl="1"/>
            <a:r>
              <a:rPr lang="en-US" dirty="0" smtClean="0"/>
              <a:t>Incoming messages which logic handles</a:t>
            </a:r>
          </a:p>
          <a:p>
            <a:r>
              <a:rPr lang="en-US" dirty="0" smtClean="0"/>
              <a:t>Lifecycle</a:t>
            </a:r>
          </a:p>
          <a:p>
            <a:pPr lvl="1"/>
            <a:r>
              <a:rPr lang="en-US" dirty="0" smtClean="0"/>
              <a:t>The implementation of the logic</a:t>
            </a:r>
          </a:p>
          <a:p>
            <a:r>
              <a:rPr lang="en-US" dirty="0" smtClean="0"/>
              <a:t>External Services</a:t>
            </a:r>
          </a:p>
          <a:p>
            <a:pPr lvl="1"/>
            <a:r>
              <a:rPr lang="en-US" dirty="0" smtClean="0"/>
              <a:t>What capability types should messages be sent to?</a:t>
            </a:r>
          </a:p>
          <a:p>
            <a:endParaRPr lang="en-US" dirty="0"/>
          </a:p>
        </p:txBody>
      </p:sp>
    </p:spTree>
    <p:extLst>
      <p:ext uri="{BB962C8B-B14F-4D97-AF65-F5344CB8AC3E}">
        <p14:creationId xmlns:p14="http://schemas.microsoft.com/office/powerpoint/2010/main" val="2382288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ACSI Configuration</a:t>
            </a:r>
            <a:endParaRPr lang="en-US" dirty="0"/>
          </a:p>
        </p:txBody>
      </p:sp>
      <p:pic>
        <p:nvPicPr>
          <p:cNvPr id="4" name="Content Placeholder 3" descr="Screen Shot 2015-03-24 at 17.11.07.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858" b="-1771"/>
          <a:stretch/>
        </p:blipFill>
        <p:spPr>
          <a:xfrm>
            <a:off x="425450" y="1158875"/>
            <a:ext cx="5283595" cy="5238750"/>
          </a:xfrm>
        </p:spPr>
      </p:pic>
      <p:sp>
        <p:nvSpPr>
          <p:cNvPr id="5" name="TextBox 4"/>
          <p:cNvSpPr txBox="1"/>
          <p:nvPr/>
        </p:nvSpPr>
        <p:spPr>
          <a:xfrm>
            <a:off x="2476500" y="1519793"/>
            <a:ext cx="5378395" cy="369332"/>
          </a:xfrm>
          <a:prstGeom prst="rect">
            <a:avLst/>
          </a:prstGeom>
          <a:noFill/>
        </p:spPr>
        <p:txBody>
          <a:bodyPr wrap="none" rtlCol="0">
            <a:spAutoFit/>
          </a:bodyPr>
          <a:lstStyle/>
          <a:p>
            <a:r>
              <a:rPr lang="en-US" dirty="0" smtClean="0">
                <a:solidFill>
                  <a:srgbClr val="FF0000"/>
                </a:solidFill>
              </a:rPr>
              <a:t>Configuration of BCM Runtime State and Logic for a BPT</a:t>
            </a:r>
            <a:endParaRPr lang="en-US" dirty="0">
              <a:solidFill>
                <a:srgbClr val="FF0000"/>
              </a:solidFill>
            </a:endParaRPr>
          </a:p>
        </p:txBody>
      </p:sp>
      <p:sp>
        <p:nvSpPr>
          <p:cNvPr id="6" name="TextBox 5"/>
          <p:cNvSpPr txBox="1"/>
          <p:nvPr/>
        </p:nvSpPr>
        <p:spPr>
          <a:xfrm>
            <a:off x="2898775" y="2227818"/>
            <a:ext cx="966931" cy="369332"/>
          </a:xfrm>
          <a:prstGeom prst="rect">
            <a:avLst/>
          </a:prstGeom>
          <a:noFill/>
        </p:spPr>
        <p:txBody>
          <a:bodyPr wrap="none" rtlCol="0">
            <a:spAutoFit/>
          </a:bodyPr>
          <a:lstStyle/>
          <a:p>
            <a:r>
              <a:rPr lang="en-US" dirty="0" smtClean="0">
                <a:solidFill>
                  <a:srgbClr val="FF0000"/>
                </a:solidFill>
              </a:rPr>
              <a:t>Concept</a:t>
            </a:r>
            <a:endParaRPr lang="en-US" dirty="0">
              <a:solidFill>
                <a:srgbClr val="FF0000"/>
              </a:solidFill>
            </a:endParaRPr>
          </a:p>
        </p:txBody>
      </p:sp>
      <p:sp>
        <p:nvSpPr>
          <p:cNvPr id="7" name="TextBox 6"/>
          <p:cNvSpPr txBox="1"/>
          <p:nvPr/>
        </p:nvSpPr>
        <p:spPr>
          <a:xfrm>
            <a:off x="3901291" y="2564884"/>
            <a:ext cx="1860117" cy="369332"/>
          </a:xfrm>
          <a:prstGeom prst="rect">
            <a:avLst/>
          </a:prstGeom>
          <a:noFill/>
        </p:spPr>
        <p:txBody>
          <a:bodyPr wrap="none" rtlCol="0">
            <a:spAutoFit/>
          </a:bodyPr>
          <a:lstStyle/>
          <a:p>
            <a:r>
              <a:rPr lang="en-US" dirty="0" smtClean="0">
                <a:solidFill>
                  <a:srgbClr val="FF0000"/>
                </a:solidFill>
              </a:rPr>
              <a:t>Per instance state</a:t>
            </a:r>
            <a:endParaRPr lang="en-US" dirty="0">
              <a:solidFill>
                <a:srgbClr val="FF0000"/>
              </a:solidFill>
            </a:endParaRPr>
          </a:p>
        </p:txBody>
      </p:sp>
      <p:sp>
        <p:nvSpPr>
          <p:cNvPr id="8" name="TextBox 7"/>
          <p:cNvSpPr txBox="1"/>
          <p:nvPr/>
        </p:nvSpPr>
        <p:spPr>
          <a:xfrm>
            <a:off x="3901291" y="2902466"/>
            <a:ext cx="1571464" cy="369332"/>
          </a:xfrm>
          <a:prstGeom prst="rect">
            <a:avLst/>
          </a:prstGeom>
          <a:noFill/>
        </p:spPr>
        <p:txBody>
          <a:bodyPr wrap="none" rtlCol="0">
            <a:spAutoFit/>
          </a:bodyPr>
          <a:lstStyle/>
          <a:p>
            <a:r>
              <a:rPr lang="en-US" dirty="0" smtClean="0">
                <a:solidFill>
                  <a:srgbClr val="FF0000"/>
                </a:solidFill>
              </a:rPr>
              <a:t>Common Logic</a:t>
            </a:r>
            <a:endParaRPr lang="en-US" dirty="0">
              <a:solidFill>
                <a:srgbClr val="FF0000"/>
              </a:solidFill>
            </a:endParaRPr>
          </a:p>
        </p:txBody>
      </p:sp>
      <p:sp>
        <p:nvSpPr>
          <p:cNvPr id="9" name="TextBox 8"/>
          <p:cNvSpPr txBox="1"/>
          <p:nvPr/>
        </p:nvSpPr>
        <p:spPr>
          <a:xfrm>
            <a:off x="3742382" y="4207986"/>
            <a:ext cx="3933326" cy="369332"/>
          </a:xfrm>
          <a:prstGeom prst="rect">
            <a:avLst/>
          </a:prstGeom>
          <a:noFill/>
        </p:spPr>
        <p:txBody>
          <a:bodyPr wrap="none" rtlCol="0">
            <a:spAutoFit/>
          </a:bodyPr>
          <a:lstStyle/>
          <a:p>
            <a:r>
              <a:rPr lang="en-US" dirty="0" smtClean="0">
                <a:solidFill>
                  <a:srgbClr val="FF0000"/>
                </a:solidFill>
              </a:rPr>
              <a:t>Which incoming messages are handled?</a:t>
            </a:r>
            <a:endParaRPr lang="en-US" dirty="0">
              <a:solidFill>
                <a:srgbClr val="FF0000"/>
              </a:solidFill>
            </a:endParaRPr>
          </a:p>
        </p:txBody>
      </p:sp>
      <p:sp>
        <p:nvSpPr>
          <p:cNvPr id="10" name="TextBox 9"/>
          <p:cNvSpPr txBox="1"/>
          <p:nvPr/>
        </p:nvSpPr>
        <p:spPr>
          <a:xfrm>
            <a:off x="3068266" y="4912241"/>
            <a:ext cx="4714865" cy="369332"/>
          </a:xfrm>
          <a:prstGeom prst="rect">
            <a:avLst/>
          </a:prstGeom>
          <a:noFill/>
        </p:spPr>
        <p:txBody>
          <a:bodyPr wrap="none" rtlCol="0">
            <a:spAutoFit/>
          </a:bodyPr>
          <a:lstStyle/>
          <a:p>
            <a:r>
              <a:rPr lang="en-US" dirty="0" smtClean="0">
                <a:solidFill>
                  <a:srgbClr val="FF0000"/>
                </a:solidFill>
              </a:rPr>
              <a:t>What capability types are messages sent out to?</a:t>
            </a:r>
            <a:endParaRPr lang="en-US" dirty="0">
              <a:solidFill>
                <a:srgbClr val="FF0000"/>
              </a:solidFill>
            </a:endParaRPr>
          </a:p>
        </p:txBody>
      </p:sp>
      <p:sp>
        <p:nvSpPr>
          <p:cNvPr id="11" name="TextBox 10"/>
          <p:cNvSpPr txBox="1"/>
          <p:nvPr/>
        </p:nvSpPr>
        <p:spPr>
          <a:xfrm>
            <a:off x="3115322" y="5906016"/>
            <a:ext cx="3779813" cy="646331"/>
          </a:xfrm>
          <a:prstGeom prst="rect">
            <a:avLst/>
          </a:prstGeom>
          <a:noFill/>
        </p:spPr>
        <p:txBody>
          <a:bodyPr wrap="none" rtlCol="0">
            <a:spAutoFit/>
          </a:bodyPr>
          <a:lstStyle/>
          <a:p>
            <a:r>
              <a:rPr lang="en-US" dirty="0" smtClean="0">
                <a:solidFill>
                  <a:srgbClr val="FF0000"/>
                </a:solidFill>
              </a:rPr>
              <a:t>Templates provide the definitions of</a:t>
            </a:r>
          </a:p>
          <a:p>
            <a:r>
              <a:rPr lang="en-US" dirty="0" smtClean="0">
                <a:solidFill>
                  <a:srgbClr val="FF0000"/>
                </a:solidFill>
              </a:rPr>
              <a:t>all needed data types for each domain</a:t>
            </a:r>
            <a:endParaRPr lang="en-US" dirty="0">
              <a:solidFill>
                <a:srgbClr val="FF0000"/>
              </a:solidFill>
            </a:endParaRPr>
          </a:p>
        </p:txBody>
      </p:sp>
    </p:spTree>
    <p:extLst>
      <p:ext uri="{BB962C8B-B14F-4D97-AF65-F5344CB8AC3E}">
        <p14:creationId xmlns:p14="http://schemas.microsoft.com/office/powerpoint/2010/main" val="3761418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What</a:t>
            </a:r>
            <a:r>
              <a:rPr lang="de-DE" dirty="0" smtClean="0"/>
              <a:t> </a:t>
            </a:r>
            <a:r>
              <a:rPr lang="de-DE" dirty="0" err="1" smtClean="0"/>
              <a:t>is</a:t>
            </a:r>
            <a:r>
              <a:rPr lang="de-DE" dirty="0" smtClean="0"/>
              <a:t> GSM? (I)</a:t>
            </a:r>
            <a:endParaRPr lang="de-DE" dirty="0"/>
          </a:p>
        </p:txBody>
      </p:sp>
      <p:sp>
        <p:nvSpPr>
          <p:cNvPr id="3" name="Content Placeholder 2"/>
          <p:cNvSpPr>
            <a:spLocks noGrp="1"/>
          </p:cNvSpPr>
          <p:nvPr>
            <p:ph idx="1"/>
          </p:nvPr>
        </p:nvSpPr>
        <p:spPr/>
        <p:txBody>
          <a:bodyPr/>
          <a:lstStyle/>
          <a:p>
            <a:r>
              <a:rPr lang="de-DE" dirty="0" smtClean="0"/>
              <a:t>GSM is a declarative language for describing data driven workflows </a:t>
            </a:r>
          </a:p>
          <a:p>
            <a:r>
              <a:rPr lang="de-DE" dirty="0" smtClean="0"/>
              <a:t>Elements:</a:t>
            </a:r>
          </a:p>
          <a:p>
            <a:pPr lvl="1"/>
            <a:r>
              <a:rPr lang="de-DE" dirty="0" err="1" smtClean="0"/>
              <a:t>Guards</a:t>
            </a:r>
            <a:endParaRPr lang="de-DE" dirty="0" smtClean="0"/>
          </a:p>
          <a:p>
            <a:pPr lvl="1"/>
            <a:r>
              <a:rPr lang="de-DE" dirty="0" smtClean="0"/>
              <a:t>Stages</a:t>
            </a:r>
          </a:p>
          <a:p>
            <a:pPr lvl="1"/>
            <a:r>
              <a:rPr lang="de-DE" dirty="0" smtClean="0"/>
              <a:t>Milestones</a:t>
            </a:r>
          </a:p>
          <a:p>
            <a:pPr lvl="1"/>
            <a:r>
              <a:rPr lang="de-DE" dirty="0" smtClean="0"/>
              <a:t>Tasks</a:t>
            </a:r>
          </a:p>
          <a:p>
            <a:pPr marL="0" indent="0">
              <a:buNone/>
            </a:pPr>
            <a:endParaRPr lang="de-DE" dirty="0"/>
          </a:p>
        </p:txBody>
      </p:sp>
    </p:spTree>
    <p:extLst>
      <p:ext uri="{BB962C8B-B14F-4D97-AF65-F5344CB8AC3E}">
        <p14:creationId xmlns:p14="http://schemas.microsoft.com/office/powerpoint/2010/main" val="18415610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What</a:t>
            </a:r>
            <a:r>
              <a:rPr lang="de-DE" dirty="0" smtClean="0"/>
              <a:t> </a:t>
            </a:r>
            <a:r>
              <a:rPr lang="de-DE" dirty="0" err="1" smtClean="0"/>
              <a:t>is</a:t>
            </a:r>
            <a:r>
              <a:rPr lang="de-DE" dirty="0" smtClean="0"/>
              <a:t> GSM? (II)</a:t>
            </a:r>
            <a:endParaRPr lang="de-DE" dirty="0"/>
          </a:p>
        </p:txBody>
      </p:sp>
      <p:sp>
        <p:nvSpPr>
          <p:cNvPr id="4" name="Rounded Rectangle 3"/>
          <p:cNvSpPr/>
          <p:nvPr/>
        </p:nvSpPr>
        <p:spPr bwMode="gray">
          <a:xfrm>
            <a:off x="2992038" y="3120444"/>
            <a:ext cx="3675585" cy="3051013"/>
          </a:xfrm>
          <a:prstGeom prst="roundRect">
            <a:avLst/>
          </a:prstGeom>
          <a:noFill/>
          <a:ln w="19050" algn="ctr">
            <a:solidFill>
              <a:schemeClr val="tx1"/>
            </a:solidFill>
            <a:miter lim="800000"/>
            <a:headEnd/>
            <a:tailEnd/>
          </a:ln>
        </p:spPr>
        <p:txBody>
          <a:bodyPr rot="0" spcFirstLastPara="0" vertOverflow="overflow" horzOverflow="overflow" vert="horz" wrap="square" lIns="180000" tIns="0" rIns="90000" bIns="72000" numCol="1" spcCol="0" rtlCol="0" fromWordArt="0" anchor="t" anchorCtr="0" forceAA="0" compatLnSpc="1">
            <a:prstTxWarp prst="textNoShape">
              <a:avLst/>
            </a:prstTxWarp>
            <a:noAutofit/>
          </a:bodyPr>
          <a:lstStyle/>
          <a:p>
            <a:pPr fontAlgn="base">
              <a:spcBef>
                <a:spcPct val="50000"/>
              </a:spcBef>
              <a:spcAft>
                <a:spcPct val="0"/>
              </a:spcAft>
              <a:buClr>
                <a:srgbClr val="F0AB00"/>
              </a:buClr>
              <a:buSzPct val="80000"/>
            </a:pPr>
            <a:endParaRPr lang="en-US" sz="1600" kern="0" dirty="0">
              <a:ea typeface="Arial Unicode MS" pitchFamily="34" charset="-128"/>
              <a:cs typeface="Arial Unicode MS" pitchFamily="34" charset="-128"/>
            </a:endParaRPr>
          </a:p>
        </p:txBody>
      </p:sp>
      <p:sp>
        <p:nvSpPr>
          <p:cNvPr id="5" name="Rectangle 4"/>
          <p:cNvSpPr/>
          <p:nvPr/>
        </p:nvSpPr>
        <p:spPr bwMode="gray">
          <a:xfrm rot="2700000">
            <a:off x="2888456" y="3700990"/>
            <a:ext cx="207159" cy="207159"/>
          </a:xfrm>
          <a:prstGeom prst="rect">
            <a:avLst/>
          </a:prstGeom>
          <a:solidFill>
            <a:schemeClr val="bg1"/>
          </a:solidFill>
          <a:ln w="19050" algn="ctr">
            <a:solidFill>
              <a:schemeClr val="tx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a:ea typeface="Arial Unicode MS" pitchFamily="34" charset="-128"/>
              <a:cs typeface="Arial Unicode MS" pitchFamily="34" charset="-128"/>
            </a:endParaRPr>
          </a:p>
        </p:txBody>
      </p:sp>
      <p:sp>
        <p:nvSpPr>
          <p:cNvPr id="6" name="Oval 5"/>
          <p:cNvSpPr/>
          <p:nvPr/>
        </p:nvSpPr>
        <p:spPr bwMode="gray">
          <a:xfrm>
            <a:off x="6613705" y="3630321"/>
            <a:ext cx="133564" cy="133564"/>
          </a:xfrm>
          <a:prstGeom prst="ellipse">
            <a:avLst/>
          </a:prstGeom>
          <a:solidFill>
            <a:schemeClr val="bg1"/>
          </a:solidFill>
          <a:ln w="190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7" name="Oval 6"/>
          <p:cNvSpPr/>
          <p:nvPr/>
        </p:nvSpPr>
        <p:spPr bwMode="gray">
          <a:xfrm>
            <a:off x="6613705" y="4162141"/>
            <a:ext cx="133564" cy="133564"/>
          </a:xfrm>
          <a:prstGeom prst="ellipse">
            <a:avLst/>
          </a:prstGeom>
          <a:solidFill>
            <a:schemeClr val="bg1"/>
          </a:solidFill>
          <a:ln w="190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8" name="Rectangle 7"/>
          <p:cNvSpPr/>
          <p:nvPr/>
        </p:nvSpPr>
        <p:spPr bwMode="gray">
          <a:xfrm>
            <a:off x="6747269" y="3967707"/>
            <a:ext cx="901769" cy="553930"/>
          </a:xfrm>
          <a:prstGeom prst="rect">
            <a:avLst/>
          </a:prstGeom>
          <a:noFill/>
          <a:ln w="19050" algn="ctr">
            <a:no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kumimoji="0" lang="en-US" sz="1100" b="0" i="0" u="none" strike="noStrike" kern="0" cap="none" spc="0" normalizeH="0" baseline="0" noProof="0" dirty="0" smtClean="0">
                <a:ln>
                  <a:noFill/>
                </a:ln>
                <a:effectLst/>
                <a:uLnTx/>
                <a:uFillTx/>
                <a:ea typeface="Arial Unicode MS" pitchFamily="34" charset="-128"/>
                <a:cs typeface="Arial Unicode MS" pitchFamily="34" charset="-128"/>
              </a:rPr>
              <a:t>Milestone 3</a:t>
            </a:r>
          </a:p>
        </p:txBody>
      </p:sp>
      <p:sp>
        <p:nvSpPr>
          <p:cNvPr id="9" name="Rectangle 8"/>
          <p:cNvSpPr/>
          <p:nvPr/>
        </p:nvSpPr>
        <p:spPr bwMode="gray">
          <a:xfrm>
            <a:off x="6747269" y="3558620"/>
            <a:ext cx="901769" cy="276965"/>
          </a:xfrm>
          <a:prstGeom prst="rect">
            <a:avLst/>
          </a:prstGeom>
          <a:noFill/>
          <a:ln w="19050" algn="ctr">
            <a:no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kumimoji="0" lang="en-US" sz="1100" b="0" i="0" u="none" strike="noStrike" kern="0" cap="none" spc="0" normalizeH="0" baseline="0" noProof="0" dirty="0" smtClean="0">
                <a:ln>
                  <a:noFill/>
                </a:ln>
                <a:effectLst/>
                <a:uLnTx/>
                <a:uFillTx/>
                <a:ea typeface="Arial Unicode MS" pitchFamily="34" charset="-128"/>
                <a:cs typeface="Arial Unicode MS" pitchFamily="34" charset="-128"/>
              </a:rPr>
              <a:t>Milestone 2</a:t>
            </a:r>
          </a:p>
        </p:txBody>
      </p:sp>
      <p:sp>
        <p:nvSpPr>
          <p:cNvPr id="10" name="Rectangle 9"/>
          <p:cNvSpPr/>
          <p:nvPr/>
        </p:nvSpPr>
        <p:spPr bwMode="gray">
          <a:xfrm>
            <a:off x="3773496" y="4650013"/>
            <a:ext cx="2003461" cy="708095"/>
          </a:xfrm>
          <a:prstGeom prst="rect">
            <a:avLst/>
          </a:prstGeom>
          <a:noFill/>
          <a:ln w="19050" algn="ctr">
            <a:solidFill>
              <a:schemeClr val="tx1"/>
            </a:solidFill>
            <a:miter lim="800000"/>
            <a:headEnd/>
            <a:tailEnd/>
          </a:ln>
        </p:spPr>
        <p:txBody>
          <a:bodyPr lIns="90000" tIns="72000" rIns="90000" bIns="72000" rtlCol="0" anchor="t"/>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400" b="0" i="0" u="none" strike="noStrike" kern="0" cap="none" spc="0" normalizeH="0" baseline="0" noProof="0" dirty="0" smtClean="0">
                <a:ln>
                  <a:noFill/>
                </a:ln>
                <a:effectLst/>
                <a:uLnTx/>
                <a:uFillTx/>
                <a:ea typeface="Arial Unicode MS" pitchFamily="34" charset="-128"/>
                <a:cs typeface="Arial Unicode MS" pitchFamily="34" charset="-128"/>
              </a:rPr>
              <a:t>Task</a:t>
            </a:r>
          </a:p>
        </p:txBody>
      </p:sp>
      <p:sp>
        <p:nvSpPr>
          <p:cNvPr id="11" name="Rectangle 10"/>
          <p:cNvSpPr/>
          <p:nvPr/>
        </p:nvSpPr>
        <p:spPr bwMode="gray">
          <a:xfrm rot="2700000">
            <a:off x="2888455" y="4205046"/>
            <a:ext cx="207159" cy="207159"/>
          </a:xfrm>
          <a:prstGeom prst="rect">
            <a:avLst/>
          </a:prstGeom>
          <a:solidFill>
            <a:schemeClr val="bg1"/>
          </a:solidFill>
          <a:ln w="19050" algn="ctr">
            <a:solidFill>
              <a:schemeClr val="tx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a:ea typeface="Arial Unicode MS" pitchFamily="34" charset="-128"/>
              <a:cs typeface="Arial Unicode MS" pitchFamily="34" charset="-128"/>
            </a:endParaRPr>
          </a:p>
        </p:txBody>
      </p:sp>
      <p:sp>
        <p:nvSpPr>
          <p:cNvPr id="12" name="Rectangular Callout 11"/>
          <p:cNvSpPr/>
          <p:nvPr/>
        </p:nvSpPr>
        <p:spPr bwMode="gray">
          <a:xfrm>
            <a:off x="260156" y="1264206"/>
            <a:ext cx="3511400" cy="1456128"/>
          </a:xfrm>
          <a:prstGeom prst="wedgeRectCallout">
            <a:avLst>
              <a:gd name="adj1" fmla="val 47670"/>
              <a:gd name="adj2" fmla="val 104743"/>
            </a:avLst>
          </a:prstGeom>
          <a:solidFill>
            <a:schemeClr val="accent1">
              <a:lumMod val="40000"/>
              <a:lumOff val="60000"/>
            </a:schemeClr>
          </a:solidFill>
          <a:ln w="6350" algn="ctr">
            <a:solidFill>
              <a:schemeClr val="tx1"/>
            </a:solidFill>
            <a:miter lim="800000"/>
            <a:headEnd/>
            <a:tailEnd/>
          </a:ln>
        </p:spPr>
        <p:txBody>
          <a:bodyPr lIns="90000" tIns="72000" rIns="90000" bIns="72000" rtlCol="0" anchor="ctr"/>
          <a:lstStyle/>
          <a:p>
            <a:pPr fontAlgn="base">
              <a:spcBef>
                <a:spcPct val="50000"/>
              </a:spcBef>
              <a:spcAft>
                <a:spcPct val="0"/>
              </a:spcAft>
              <a:buClr>
                <a:srgbClr val="F0AB00"/>
              </a:buClr>
              <a:buSzPct val="80000"/>
            </a:pPr>
            <a:r>
              <a:rPr lang="en-US" b="1" kern="0" dirty="0" smtClean="0">
                <a:latin typeface="+mn-lt"/>
                <a:ea typeface="Arial Unicode MS" pitchFamily="34" charset="-128"/>
                <a:cs typeface="Consolas" pitchFamily="49" charset="0"/>
              </a:rPr>
              <a:t>Stage</a:t>
            </a:r>
            <a:r>
              <a:rPr lang="en-US" kern="0" dirty="0" smtClean="0">
                <a:latin typeface="+mn-lt"/>
                <a:ea typeface="Arial Unicode MS" pitchFamily="34" charset="-128"/>
                <a:cs typeface="Consolas" pitchFamily="49" charset="0"/>
              </a:rPr>
              <a:t>: Cluster of activity intended to achieve milestones. Stages can contain sub-stages.</a:t>
            </a:r>
          </a:p>
          <a:p>
            <a:pPr fontAlgn="base">
              <a:spcBef>
                <a:spcPct val="50000"/>
              </a:spcBef>
              <a:spcAft>
                <a:spcPct val="0"/>
              </a:spcAft>
              <a:buClr>
                <a:srgbClr val="F0AB00"/>
              </a:buClr>
              <a:buSzPct val="80000"/>
            </a:pPr>
            <a:r>
              <a:rPr lang="en-US" b="1" kern="0" dirty="0" err="1" smtClean="0">
                <a:latin typeface="+mn-lt"/>
                <a:ea typeface="Arial Unicode MS" pitchFamily="34" charset="-128"/>
                <a:cs typeface="Consolas" pitchFamily="49" charset="0"/>
              </a:rPr>
              <a:t>Substages</a:t>
            </a:r>
            <a:r>
              <a:rPr lang="en-US" kern="0" dirty="0" smtClean="0">
                <a:latin typeface="+mn-lt"/>
                <a:ea typeface="Arial Unicode MS" pitchFamily="34" charset="-128"/>
                <a:cs typeface="Consolas" pitchFamily="49" charset="0"/>
              </a:rPr>
              <a:t> can only become active if the parent stage is active.</a:t>
            </a:r>
            <a:endParaRPr lang="en-US" kern="0" dirty="0">
              <a:latin typeface="+mn-lt"/>
              <a:ea typeface="Arial Unicode MS" pitchFamily="34" charset="-128"/>
              <a:cs typeface="Consolas" pitchFamily="49" charset="0"/>
            </a:endParaRPr>
          </a:p>
        </p:txBody>
      </p:sp>
      <p:sp>
        <p:nvSpPr>
          <p:cNvPr id="13" name="Rectangular Callout 12"/>
          <p:cNvSpPr/>
          <p:nvPr/>
        </p:nvSpPr>
        <p:spPr bwMode="gray">
          <a:xfrm>
            <a:off x="260156" y="5207809"/>
            <a:ext cx="2241868" cy="1509184"/>
          </a:xfrm>
          <a:prstGeom prst="wedgeRectCallout">
            <a:avLst>
              <a:gd name="adj1" fmla="val 66738"/>
              <a:gd name="adj2" fmla="val -141830"/>
            </a:avLst>
          </a:prstGeom>
          <a:solidFill>
            <a:schemeClr val="accent1">
              <a:lumMod val="40000"/>
              <a:lumOff val="60000"/>
            </a:schemeClr>
          </a:solidFill>
          <a:ln w="6350" algn="ctr">
            <a:solidFill>
              <a:schemeClr val="tx1"/>
            </a:solidFill>
            <a:miter lim="800000"/>
            <a:headEnd/>
            <a:tailEnd/>
          </a:ln>
        </p:spPr>
        <p:txBody>
          <a:bodyPr lIns="90000" tIns="72000" rIns="90000" bIns="72000" rtlCol="0" anchor="ctr"/>
          <a:lstStyle/>
          <a:p>
            <a:pPr fontAlgn="base">
              <a:spcBef>
                <a:spcPct val="50000"/>
              </a:spcBef>
              <a:spcAft>
                <a:spcPct val="0"/>
              </a:spcAft>
              <a:buClr>
                <a:srgbClr val="F0AB00"/>
              </a:buClr>
              <a:buSzPct val="80000"/>
            </a:pPr>
            <a:r>
              <a:rPr lang="en-US" b="1" kern="0" dirty="0" smtClean="0">
                <a:latin typeface="+mn-lt"/>
                <a:ea typeface="Arial Unicode MS" pitchFamily="34" charset="-128"/>
                <a:cs typeface="Consolas" pitchFamily="49" charset="0"/>
              </a:rPr>
              <a:t>Guards</a:t>
            </a:r>
            <a:r>
              <a:rPr lang="en-US" kern="0" dirty="0" smtClean="0">
                <a:latin typeface="+mn-lt"/>
                <a:ea typeface="Arial Unicode MS" pitchFamily="34" charset="-128"/>
                <a:cs typeface="Consolas" pitchFamily="49" charset="0"/>
              </a:rPr>
              <a:t>: Define conditions under which the stage can become active</a:t>
            </a:r>
            <a:endParaRPr lang="en-US" kern="0" dirty="0">
              <a:latin typeface="+mn-lt"/>
              <a:ea typeface="Arial Unicode MS" pitchFamily="34" charset="-128"/>
              <a:cs typeface="Consolas" pitchFamily="49" charset="0"/>
            </a:endParaRPr>
          </a:p>
        </p:txBody>
      </p:sp>
      <p:sp>
        <p:nvSpPr>
          <p:cNvPr id="15" name="Rectangular Callout 14"/>
          <p:cNvSpPr/>
          <p:nvPr/>
        </p:nvSpPr>
        <p:spPr bwMode="gray">
          <a:xfrm>
            <a:off x="4775226" y="1731770"/>
            <a:ext cx="4089031" cy="885240"/>
          </a:xfrm>
          <a:prstGeom prst="wedgeRectCallout">
            <a:avLst>
              <a:gd name="adj1" fmla="val -3302"/>
              <a:gd name="adj2" fmla="val 168291"/>
            </a:avLst>
          </a:prstGeom>
          <a:solidFill>
            <a:schemeClr val="accent1">
              <a:lumMod val="40000"/>
              <a:lumOff val="60000"/>
            </a:schemeClr>
          </a:solidFill>
          <a:ln w="6350" algn="ctr">
            <a:solidFill>
              <a:schemeClr val="tx1"/>
            </a:solidFill>
            <a:miter lim="800000"/>
            <a:headEnd/>
            <a:tailEnd/>
          </a:ln>
        </p:spPr>
        <p:txBody>
          <a:bodyPr lIns="90000" tIns="72000" rIns="90000" bIns="72000" rtlCol="0" anchor="ctr"/>
          <a:lstStyle/>
          <a:p>
            <a:pPr fontAlgn="base">
              <a:spcBef>
                <a:spcPct val="50000"/>
              </a:spcBef>
              <a:spcAft>
                <a:spcPct val="0"/>
              </a:spcAft>
              <a:buClr>
                <a:srgbClr val="F0AB00"/>
              </a:buClr>
              <a:buSzPct val="80000"/>
            </a:pPr>
            <a:r>
              <a:rPr lang="en-US" b="1" kern="0" dirty="0" smtClean="0">
                <a:latin typeface="+mn-lt"/>
                <a:ea typeface="Arial Unicode MS" pitchFamily="34" charset="-128"/>
                <a:cs typeface="Consolas" pitchFamily="49" charset="0"/>
              </a:rPr>
              <a:t>Milestones</a:t>
            </a:r>
            <a:r>
              <a:rPr lang="en-US" kern="0" dirty="0" smtClean="0">
                <a:latin typeface="+mn-lt"/>
                <a:ea typeface="Arial Unicode MS" pitchFamily="34" charset="-128"/>
                <a:cs typeface="Consolas" pitchFamily="49" charset="0"/>
              </a:rPr>
              <a:t>: Correspond to business relevant objectives and can be achieved from an active stage</a:t>
            </a:r>
            <a:endParaRPr lang="en-US" kern="0" dirty="0">
              <a:latin typeface="+mn-lt"/>
              <a:ea typeface="Arial Unicode MS" pitchFamily="34" charset="-128"/>
              <a:cs typeface="Consolas" pitchFamily="49" charset="0"/>
            </a:endParaRPr>
          </a:p>
        </p:txBody>
      </p:sp>
      <p:sp>
        <p:nvSpPr>
          <p:cNvPr id="16" name="Rounded Rectangle 15"/>
          <p:cNvSpPr/>
          <p:nvPr/>
        </p:nvSpPr>
        <p:spPr bwMode="gray">
          <a:xfrm>
            <a:off x="3467343" y="4115991"/>
            <a:ext cx="2615768" cy="1442948"/>
          </a:xfrm>
          <a:prstGeom prst="roundRect">
            <a:avLst/>
          </a:prstGeom>
          <a:noFill/>
          <a:ln w="19050" algn="ctr">
            <a:solidFill>
              <a:schemeClr val="tx1"/>
            </a:solidFill>
            <a:miter lim="800000"/>
            <a:headEnd/>
            <a:tailEnd/>
          </a:ln>
        </p:spPr>
        <p:txBody>
          <a:bodyPr rot="0" spcFirstLastPara="0" vertOverflow="overflow" horzOverflow="overflow" vert="horz" wrap="square" lIns="180000" tIns="0" rIns="90000" bIns="72000" numCol="1" spcCol="0" rtlCol="0" fromWordArt="0" anchor="t" anchorCtr="0" forceAA="0" compatLnSpc="1">
            <a:prstTxWarp prst="textNoShape">
              <a:avLst/>
            </a:prstTxWarp>
            <a:noAutofit/>
          </a:bodyPr>
          <a:lstStyle/>
          <a:p>
            <a:pPr fontAlgn="base">
              <a:spcBef>
                <a:spcPct val="50000"/>
              </a:spcBef>
              <a:spcAft>
                <a:spcPct val="0"/>
              </a:spcAft>
              <a:buClr>
                <a:srgbClr val="F0AB00"/>
              </a:buClr>
              <a:buSzPct val="80000"/>
            </a:pPr>
            <a:endParaRPr lang="en-US" sz="1600" kern="0" dirty="0">
              <a:ea typeface="Arial Unicode MS" pitchFamily="34" charset="-128"/>
              <a:cs typeface="Arial Unicode MS" pitchFamily="34" charset="-128"/>
            </a:endParaRPr>
          </a:p>
        </p:txBody>
      </p:sp>
      <p:sp>
        <p:nvSpPr>
          <p:cNvPr id="17" name="Rectangle 16"/>
          <p:cNvSpPr/>
          <p:nvPr/>
        </p:nvSpPr>
        <p:spPr bwMode="gray">
          <a:xfrm rot="2700000">
            <a:off x="3363763" y="4589564"/>
            <a:ext cx="207159" cy="207159"/>
          </a:xfrm>
          <a:prstGeom prst="rect">
            <a:avLst/>
          </a:prstGeom>
          <a:solidFill>
            <a:schemeClr val="bg1"/>
          </a:solidFill>
          <a:ln w="19050" algn="ctr">
            <a:solidFill>
              <a:schemeClr val="tx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a:ea typeface="Arial Unicode MS" pitchFamily="34" charset="-128"/>
              <a:cs typeface="Arial Unicode MS" pitchFamily="34" charset="-128"/>
            </a:endParaRPr>
          </a:p>
        </p:txBody>
      </p:sp>
      <p:sp>
        <p:nvSpPr>
          <p:cNvPr id="18" name="Oval 17"/>
          <p:cNvSpPr/>
          <p:nvPr/>
        </p:nvSpPr>
        <p:spPr bwMode="gray">
          <a:xfrm>
            <a:off x="6016329" y="4772846"/>
            <a:ext cx="133564" cy="133564"/>
          </a:xfrm>
          <a:prstGeom prst="ellipse">
            <a:avLst/>
          </a:prstGeom>
          <a:solidFill>
            <a:schemeClr val="bg1"/>
          </a:solidFill>
          <a:ln w="190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9" name="Rectangle 18"/>
          <p:cNvSpPr/>
          <p:nvPr/>
        </p:nvSpPr>
        <p:spPr bwMode="gray">
          <a:xfrm>
            <a:off x="6206788" y="4562663"/>
            <a:ext cx="901769" cy="553930"/>
          </a:xfrm>
          <a:prstGeom prst="rect">
            <a:avLst/>
          </a:prstGeom>
          <a:noFill/>
          <a:ln w="19050" algn="ctr">
            <a:no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kumimoji="0" lang="en-US" sz="1100" b="0" i="0" u="none" strike="noStrike" kern="0" cap="none" spc="0" normalizeH="0" baseline="0" noProof="0" dirty="0" smtClean="0">
                <a:ln>
                  <a:noFill/>
                </a:ln>
                <a:effectLst/>
                <a:uLnTx/>
                <a:uFillTx/>
                <a:ea typeface="Arial Unicode MS" pitchFamily="34" charset="-128"/>
                <a:cs typeface="Arial Unicode MS" pitchFamily="34" charset="-128"/>
              </a:rPr>
              <a:t>Milestone 1</a:t>
            </a:r>
          </a:p>
        </p:txBody>
      </p:sp>
      <p:sp>
        <p:nvSpPr>
          <p:cNvPr id="20" name="TextBox 19"/>
          <p:cNvSpPr txBox="1"/>
          <p:nvPr/>
        </p:nvSpPr>
        <p:spPr>
          <a:xfrm>
            <a:off x="3419872" y="2720334"/>
            <a:ext cx="2016224" cy="400110"/>
          </a:xfrm>
          <a:prstGeom prst="rect">
            <a:avLst/>
          </a:prstGeom>
          <a:noFill/>
        </p:spPr>
        <p:txBody>
          <a:bodyPr wrap="square" rtlCol="0">
            <a:spAutoFit/>
          </a:bodyPr>
          <a:lstStyle/>
          <a:p>
            <a:r>
              <a:rPr lang="en-US" sz="2000" dirty="0" smtClean="0">
                <a:latin typeface="+mn-lt"/>
              </a:rPr>
              <a:t>Stage Name</a:t>
            </a:r>
            <a:endParaRPr lang="de-DE" sz="2000" dirty="0">
              <a:latin typeface="+mn-lt"/>
            </a:endParaRPr>
          </a:p>
        </p:txBody>
      </p:sp>
      <p:sp>
        <p:nvSpPr>
          <p:cNvPr id="21" name="TextBox 20"/>
          <p:cNvSpPr txBox="1"/>
          <p:nvPr/>
        </p:nvSpPr>
        <p:spPr>
          <a:xfrm>
            <a:off x="3613827" y="3786434"/>
            <a:ext cx="2304256" cy="338554"/>
          </a:xfrm>
          <a:prstGeom prst="rect">
            <a:avLst/>
          </a:prstGeom>
          <a:noFill/>
        </p:spPr>
        <p:txBody>
          <a:bodyPr wrap="square" rtlCol="0">
            <a:spAutoFit/>
          </a:bodyPr>
          <a:lstStyle/>
          <a:p>
            <a:r>
              <a:rPr lang="en-US" sz="1600" dirty="0" smtClean="0">
                <a:latin typeface="+mn-lt"/>
              </a:rPr>
              <a:t>Sub-Stage Name</a:t>
            </a:r>
            <a:endParaRPr lang="de-DE" sz="1600" dirty="0">
              <a:latin typeface="+mn-lt"/>
            </a:endParaRPr>
          </a:p>
        </p:txBody>
      </p:sp>
      <p:sp>
        <p:nvSpPr>
          <p:cNvPr id="14" name="Rectangular Callout 13"/>
          <p:cNvSpPr/>
          <p:nvPr/>
        </p:nvSpPr>
        <p:spPr bwMode="gray">
          <a:xfrm>
            <a:off x="3773496" y="5877272"/>
            <a:ext cx="5090761" cy="839721"/>
          </a:xfrm>
          <a:prstGeom prst="wedgeRectCallout">
            <a:avLst>
              <a:gd name="adj1" fmla="val -21611"/>
              <a:gd name="adj2" fmla="val -136755"/>
            </a:avLst>
          </a:prstGeom>
          <a:solidFill>
            <a:schemeClr val="accent1">
              <a:lumMod val="40000"/>
              <a:lumOff val="60000"/>
            </a:schemeClr>
          </a:solidFill>
          <a:ln w="6350" algn="ctr">
            <a:solidFill>
              <a:schemeClr val="tx1"/>
            </a:solidFill>
            <a:miter lim="800000"/>
            <a:headEnd/>
            <a:tailEnd/>
          </a:ln>
        </p:spPr>
        <p:txBody>
          <a:bodyPr lIns="90000" tIns="72000" rIns="90000" bIns="72000" rtlCol="0" anchor="ctr"/>
          <a:lstStyle/>
          <a:p>
            <a:pPr fontAlgn="base">
              <a:spcBef>
                <a:spcPct val="50000"/>
              </a:spcBef>
              <a:spcAft>
                <a:spcPct val="0"/>
              </a:spcAft>
              <a:buClr>
                <a:srgbClr val="F0AB00"/>
              </a:buClr>
              <a:buSzPct val="80000"/>
            </a:pPr>
            <a:r>
              <a:rPr lang="en-US" b="1" kern="0" dirty="0" smtClean="0">
                <a:latin typeface="+mn-lt"/>
                <a:ea typeface="Arial Unicode MS" pitchFamily="34" charset="-128"/>
                <a:cs typeface="Consolas" pitchFamily="49" charset="0"/>
              </a:rPr>
              <a:t>Task</a:t>
            </a:r>
            <a:r>
              <a:rPr lang="en-US" kern="0" dirty="0" smtClean="0">
                <a:latin typeface="+mn-lt"/>
                <a:ea typeface="Arial Unicode MS" pitchFamily="34" charset="-128"/>
                <a:cs typeface="Consolas" pitchFamily="49" charset="0"/>
              </a:rPr>
              <a:t>: Activity which is executed when a stage becomes active. Can be implemented by a service call to a external system.</a:t>
            </a:r>
            <a:endParaRPr lang="en-US" kern="0" dirty="0">
              <a:latin typeface="+mn-lt"/>
              <a:ea typeface="Arial Unicode MS" pitchFamily="34" charset="-128"/>
              <a:cs typeface="Consolas" pitchFamily="49" charset="0"/>
            </a:endParaRPr>
          </a:p>
        </p:txBody>
      </p:sp>
    </p:spTree>
    <p:extLst>
      <p:ext uri="{BB962C8B-B14F-4D97-AF65-F5344CB8AC3E}">
        <p14:creationId xmlns:p14="http://schemas.microsoft.com/office/powerpoint/2010/main" val="965878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Lifecycle</a:t>
            </a:r>
            <a:endParaRPr lang="en-US" dirty="0"/>
          </a:p>
        </p:txBody>
      </p:sp>
      <p:pic>
        <p:nvPicPr>
          <p:cNvPr id="4" name="Picture 3" descr="Screen Shot 2015-03-24 at 17.21.5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6775"/>
            <a:ext cx="9144000" cy="3754951"/>
          </a:xfrm>
          <a:prstGeom prst="rect">
            <a:avLst/>
          </a:prstGeom>
        </p:spPr>
      </p:pic>
      <p:sp>
        <p:nvSpPr>
          <p:cNvPr id="5" name="TextBox 4"/>
          <p:cNvSpPr txBox="1"/>
          <p:nvPr/>
        </p:nvSpPr>
        <p:spPr>
          <a:xfrm>
            <a:off x="3178623" y="2218293"/>
            <a:ext cx="702123" cy="369332"/>
          </a:xfrm>
          <a:prstGeom prst="rect">
            <a:avLst/>
          </a:prstGeom>
          <a:noFill/>
        </p:spPr>
        <p:txBody>
          <a:bodyPr wrap="none" rtlCol="0">
            <a:spAutoFit/>
          </a:bodyPr>
          <a:lstStyle/>
          <a:p>
            <a:r>
              <a:rPr lang="en-US" dirty="0" smtClean="0">
                <a:solidFill>
                  <a:srgbClr val="FF0000"/>
                </a:solidFill>
              </a:rPr>
              <a:t>Stage</a:t>
            </a:r>
            <a:endParaRPr lang="en-US" dirty="0">
              <a:solidFill>
                <a:srgbClr val="FF0000"/>
              </a:solidFill>
            </a:endParaRPr>
          </a:p>
        </p:txBody>
      </p:sp>
      <p:sp>
        <p:nvSpPr>
          <p:cNvPr id="6" name="TextBox 5"/>
          <p:cNvSpPr txBox="1"/>
          <p:nvPr/>
        </p:nvSpPr>
        <p:spPr>
          <a:xfrm>
            <a:off x="1426023" y="3085068"/>
            <a:ext cx="763889" cy="369332"/>
          </a:xfrm>
          <a:prstGeom prst="rect">
            <a:avLst/>
          </a:prstGeom>
          <a:noFill/>
        </p:spPr>
        <p:txBody>
          <a:bodyPr wrap="none" rtlCol="0">
            <a:spAutoFit/>
          </a:bodyPr>
          <a:lstStyle/>
          <a:p>
            <a:r>
              <a:rPr lang="en-US" dirty="0" smtClean="0">
                <a:solidFill>
                  <a:srgbClr val="FF0000"/>
                </a:solidFill>
              </a:rPr>
              <a:t>Guard</a:t>
            </a:r>
            <a:endParaRPr lang="en-US" dirty="0">
              <a:solidFill>
                <a:srgbClr val="FF0000"/>
              </a:solidFill>
            </a:endParaRPr>
          </a:p>
        </p:txBody>
      </p:sp>
      <p:sp>
        <p:nvSpPr>
          <p:cNvPr id="7" name="TextBox 6"/>
          <p:cNvSpPr txBox="1"/>
          <p:nvPr/>
        </p:nvSpPr>
        <p:spPr>
          <a:xfrm>
            <a:off x="5864673" y="3967718"/>
            <a:ext cx="1128284" cy="369332"/>
          </a:xfrm>
          <a:prstGeom prst="rect">
            <a:avLst/>
          </a:prstGeom>
          <a:noFill/>
        </p:spPr>
        <p:txBody>
          <a:bodyPr wrap="none" rtlCol="0">
            <a:spAutoFit/>
          </a:bodyPr>
          <a:lstStyle/>
          <a:p>
            <a:r>
              <a:rPr lang="en-US" dirty="0" smtClean="0">
                <a:solidFill>
                  <a:srgbClr val="FF0000"/>
                </a:solidFill>
              </a:rPr>
              <a:t>Milestone</a:t>
            </a:r>
            <a:endParaRPr lang="en-US" dirty="0">
              <a:solidFill>
                <a:srgbClr val="FF0000"/>
              </a:solidFill>
            </a:endParaRPr>
          </a:p>
        </p:txBody>
      </p:sp>
    </p:spTree>
    <p:extLst>
      <p:ext uri="{BB962C8B-B14F-4D97-AF65-F5344CB8AC3E}">
        <p14:creationId xmlns:p14="http://schemas.microsoft.com/office/powerpoint/2010/main" val="4159425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GSM </a:t>
            </a:r>
            <a:r>
              <a:rPr lang="en-US" dirty="0" smtClean="0"/>
              <a:t>Model – Common Cases for </a:t>
            </a:r>
            <a:r>
              <a:rPr lang="en-US" dirty="0" err="1" smtClean="0"/>
              <a:t>FIspace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Guards:</a:t>
            </a:r>
          </a:p>
          <a:p>
            <a:pPr lvl="1"/>
            <a:r>
              <a:rPr lang="en-US" dirty="0"/>
              <a:t>W</a:t>
            </a:r>
            <a:r>
              <a:rPr lang="en-US" dirty="0" smtClean="0"/>
              <a:t>hen </a:t>
            </a:r>
            <a:r>
              <a:rPr lang="en-US" dirty="0" smtClean="0"/>
              <a:t>we receive event of type X containing specific </a:t>
            </a:r>
            <a:r>
              <a:rPr lang="en-US" dirty="0" smtClean="0"/>
              <a:t>data</a:t>
            </a:r>
          </a:p>
          <a:p>
            <a:pPr lvl="1"/>
            <a:r>
              <a:rPr lang="en-US" dirty="0" smtClean="0"/>
              <a:t>Require that a milestone has already been achieved</a:t>
            </a:r>
            <a:endParaRPr lang="en-US" dirty="0" smtClean="0"/>
          </a:p>
          <a:p>
            <a:r>
              <a:rPr lang="en-US" dirty="0" smtClean="0"/>
              <a:t>Tasks:</a:t>
            </a:r>
          </a:p>
          <a:p>
            <a:pPr lvl="1"/>
            <a:r>
              <a:rPr lang="en-US" dirty="0" smtClean="0"/>
              <a:t>Update </a:t>
            </a:r>
            <a:r>
              <a:rPr lang="en-US" dirty="0"/>
              <a:t>state (e.g., save data from a message for later)</a:t>
            </a:r>
          </a:p>
          <a:p>
            <a:pPr lvl="1"/>
            <a:r>
              <a:rPr lang="en-US" dirty="0"/>
              <a:t>Invoke </a:t>
            </a:r>
            <a:r>
              <a:rPr lang="en-US" dirty="0" smtClean="0"/>
              <a:t>an external </a:t>
            </a:r>
            <a:r>
              <a:rPr lang="en-US" dirty="0"/>
              <a:t>service </a:t>
            </a:r>
            <a:r>
              <a:rPr lang="en-US" dirty="0" smtClean="0"/>
              <a:t>(e.g., send </a:t>
            </a:r>
            <a:r>
              <a:rPr lang="en-US" dirty="0"/>
              <a:t>a </a:t>
            </a:r>
            <a:r>
              <a:rPr lang="en-US" dirty="0" smtClean="0"/>
              <a:t>message to a capability type)</a:t>
            </a:r>
            <a:endParaRPr lang="en-US" dirty="0" smtClean="0"/>
          </a:p>
          <a:p>
            <a:r>
              <a:rPr lang="en-US" dirty="0" smtClean="0"/>
              <a:t>Milestones:</a:t>
            </a:r>
          </a:p>
          <a:p>
            <a:pPr lvl="1"/>
            <a:r>
              <a:rPr lang="en-US" dirty="0" smtClean="0"/>
              <a:t>Require that certain sub-stage milestones have already been achieved</a:t>
            </a:r>
            <a:endParaRPr lang="en-US" dirty="0"/>
          </a:p>
        </p:txBody>
      </p:sp>
    </p:spTree>
    <p:extLst>
      <p:ext uri="{BB962C8B-B14F-4D97-AF65-F5344CB8AC3E}">
        <p14:creationId xmlns:p14="http://schemas.microsoft.com/office/powerpoint/2010/main" val="3382601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Message Forwarding</a:t>
            </a:r>
            <a:endParaRPr lang="en-US" dirty="0"/>
          </a:p>
        </p:txBody>
      </p:sp>
      <p:pic>
        <p:nvPicPr>
          <p:cNvPr id="7" name="Picture 6" descr="Screen Shot 2015-03-24 at 17.31.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1084" y="2820690"/>
            <a:ext cx="6616700" cy="2362200"/>
          </a:xfrm>
          <a:prstGeom prst="rect">
            <a:avLst/>
          </a:prstGeom>
          <a:ln>
            <a:solidFill>
              <a:srgbClr val="000000"/>
            </a:solidFill>
          </a:ln>
        </p:spPr>
      </p:pic>
      <p:sp>
        <p:nvSpPr>
          <p:cNvPr id="8" name="TextBox 7"/>
          <p:cNvSpPr txBox="1"/>
          <p:nvPr/>
        </p:nvSpPr>
        <p:spPr>
          <a:xfrm>
            <a:off x="558800" y="1851799"/>
            <a:ext cx="7998704" cy="646331"/>
          </a:xfrm>
          <a:prstGeom prst="rect">
            <a:avLst/>
          </a:prstGeom>
          <a:noFill/>
        </p:spPr>
        <p:txBody>
          <a:bodyPr wrap="none" rtlCol="0">
            <a:spAutoFit/>
          </a:bodyPr>
          <a:lstStyle/>
          <a:p>
            <a:r>
              <a:rPr lang="en-US" dirty="0" smtClean="0">
                <a:solidFill>
                  <a:srgbClr val="FF0000"/>
                </a:solidFill>
              </a:rPr>
              <a:t>Guard: When we receive a </a:t>
            </a:r>
            <a:r>
              <a:rPr lang="en-US" dirty="0" err="1" smtClean="0">
                <a:solidFill>
                  <a:srgbClr val="FF0000"/>
                </a:solidFill>
              </a:rPr>
              <a:t>ReceiveShipmentStatusRequestMessage</a:t>
            </a:r>
            <a:r>
              <a:rPr lang="en-US" dirty="0" smtClean="0">
                <a:solidFill>
                  <a:srgbClr val="FF0000"/>
                </a:solidFill>
              </a:rPr>
              <a:t> whose status is</a:t>
            </a:r>
          </a:p>
          <a:p>
            <a:r>
              <a:rPr lang="en-US" dirty="0" smtClean="0">
                <a:solidFill>
                  <a:srgbClr val="FF0000"/>
                </a:solidFill>
              </a:rPr>
              <a:t>Arrived, Rejected or Accepted </a:t>
            </a:r>
            <a:endParaRPr lang="en-US" dirty="0">
              <a:solidFill>
                <a:srgbClr val="FF0000"/>
              </a:solidFill>
            </a:endParaRPr>
          </a:p>
        </p:txBody>
      </p:sp>
    </p:spTree>
    <p:extLst>
      <p:ext uri="{BB962C8B-B14F-4D97-AF65-F5344CB8AC3E}">
        <p14:creationId xmlns:p14="http://schemas.microsoft.com/office/powerpoint/2010/main" val="4147716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Message Forwarding</a:t>
            </a:r>
            <a:endParaRPr lang="en-US" dirty="0"/>
          </a:p>
        </p:txBody>
      </p:sp>
      <p:sp>
        <p:nvSpPr>
          <p:cNvPr id="8" name="TextBox 7"/>
          <p:cNvSpPr txBox="1"/>
          <p:nvPr/>
        </p:nvSpPr>
        <p:spPr>
          <a:xfrm>
            <a:off x="535875" y="1231642"/>
            <a:ext cx="7583364" cy="646331"/>
          </a:xfrm>
          <a:prstGeom prst="rect">
            <a:avLst/>
          </a:prstGeom>
          <a:noFill/>
        </p:spPr>
        <p:txBody>
          <a:bodyPr wrap="none" rtlCol="0">
            <a:spAutoFit/>
          </a:bodyPr>
          <a:lstStyle/>
          <a:p>
            <a:r>
              <a:rPr lang="en-US" dirty="0" smtClean="0">
                <a:solidFill>
                  <a:srgbClr val="FF0000"/>
                </a:solidFill>
              </a:rPr>
              <a:t>Task: </a:t>
            </a:r>
            <a:r>
              <a:rPr lang="en-US" dirty="0" smtClean="0">
                <a:solidFill>
                  <a:srgbClr val="FF0000"/>
                </a:solidFill>
              </a:rPr>
              <a:t>Forward the received </a:t>
            </a:r>
            <a:r>
              <a:rPr lang="en-US" dirty="0" smtClean="0">
                <a:solidFill>
                  <a:srgbClr val="FF0000"/>
                </a:solidFill>
              </a:rPr>
              <a:t>message</a:t>
            </a:r>
          </a:p>
          <a:p>
            <a:r>
              <a:rPr lang="en-US" dirty="0" smtClean="0">
                <a:solidFill>
                  <a:srgbClr val="FF0000"/>
                </a:solidFill>
              </a:rPr>
              <a:t>The definition of the external service </a:t>
            </a:r>
            <a:r>
              <a:rPr lang="en-US" dirty="0" smtClean="0">
                <a:solidFill>
                  <a:srgbClr val="FF0000"/>
                </a:solidFill>
              </a:rPr>
              <a:t>includes the destination capability type id</a:t>
            </a:r>
            <a:endParaRPr lang="en-US" dirty="0">
              <a:solidFill>
                <a:srgbClr val="FF0000"/>
              </a:solidFill>
            </a:endParaRPr>
          </a:p>
        </p:txBody>
      </p:sp>
      <p:pic>
        <p:nvPicPr>
          <p:cNvPr id="3" name="Picture 2" descr="Screen Shot 2015-03-24 at 17.34.4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2010549"/>
            <a:ext cx="3679825" cy="2949019"/>
          </a:xfrm>
          <a:prstGeom prst="rect">
            <a:avLst/>
          </a:prstGeom>
          <a:ln>
            <a:solidFill>
              <a:srgbClr val="000000"/>
            </a:solidFill>
          </a:ln>
        </p:spPr>
      </p:pic>
      <p:pic>
        <p:nvPicPr>
          <p:cNvPr id="4" name="Picture 3" descr="Screen Shot 2015-03-24 at 17.35.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1268" y="2651125"/>
            <a:ext cx="4912232" cy="3458349"/>
          </a:xfrm>
          <a:prstGeom prst="rect">
            <a:avLst/>
          </a:prstGeom>
          <a:ln>
            <a:solidFill>
              <a:schemeClr val="tx1"/>
            </a:solidFill>
          </a:ln>
        </p:spPr>
      </p:pic>
      <p:cxnSp>
        <p:nvCxnSpPr>
          <p:cNvPr id="6" name="Straight Arrow Connector 5"/>
          <p:cNvCxnSpPr/>
          <p:nvPr/>
        </p:nvCxnSpPr>
        <p:spPr>
          <a:xfrm flipH="1" flipV="1">
            <a:off x="2841625" y="2428876"/>
            <a:ext cx="1199643" cy="349249"/>
          </a:xfrm>
          <a:prstGeom prst="straightConnector1">
            <a:avLst/>
          </a:prstGeom>
          <a:ln>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0037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Completing Stages</a:t>
            </a:r>
            <a:endParaRPr lang="en-US" dirty="0"/>
          </a:p>
        </p:txBody>
      </p:sp>
      <p:sp>
        <p:nvSpPr>
          <p:cNvPr id="8" name="TextBox 7"/>
          <p:cNvSpPr txBox="1"/>
          <p:nvPr/>
        </p:nvSpPr>
        <p:spPr>
          <a:xfrm>
            <a:off x="558800" y="1375549"/>
            <a:ext cx="7998704" cy="646331"/>
          </a:xfrm>
          <a:prstGeom prst="rect">
            <a:avLst/>
          </a:prstGeom>
          <a:noFill/>
        </p:spPr>
        <p:txBody>
          <a:bodyPr wrap="none" rtlCol="0">
            <a:spAutoFit/>
          </a:bodyPr>
          <a:lstStyle/>
          <a:p>
            <a:r>
              <a:rPr lang="en-US" dirty="0" smtClean="0">
                <a:solidFill>
                  <a:srgbClr val="FF0000"/>
                </a:solidFill>
              </a:rPr>
              <a:t>Guard: When we receive a </a:t>
            </a:r>
            <a:r>
              <a:rPr lang="en-US" dirty="0" err="1" smtClean="0">
                <a:solidFill>
                  <a:srgbClr val="FF0000"/>
                </a:solidFill>
              </a:rPr>
              <a:t>ReceiveShipmentStatusRequestMessage</a:t>
            </a:r>
            <a:r>
              <a:rPr lang="en-US" dirty="0" smtClean="0">
                <a:solidFill>
                  <a:srgbClr val="FF0000"/>
                </a:solidFill>
              </a:rPr>
              <a:t> whose status is</a:t>
            </a:r>
          </a:p>
          <a:p>
            <a:r>
              <a:rPr lang="en-US" dirty="0" smtClean="0">
                <a:solidFill>
                  <a:srgbClr val="FF0000"/>
                </a:solidFill>
              </a:rPr>
              <a:t>Accepted or Rejected</a:t>
            </a:r>
            <a:endParaRPr lang="en-US" dirty="0">
              <a:solidFill>
                <a:srgbClr val="FF0000"/>
              </a:solidFill>
            </a:endParaRPr>
          </a:p>
        </p:txBody>
      </p:sp>
      <p:pic>
        <p:nvPicPr>
          <p:cNvPr id="3" name="Picture 2" descr="Screen Shot 2015-03-24 at 17.39.4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2834" y="2206625"/>
            <a:ext cx="6616700" cy="2349500"/>
          </a:xfrm>
          <a:prstGeom prst="rect">
            <a:avLst/>
          </a:prstGeom>
          <a:ln>
            <a:solidFill>
              <a:srgbClr val="000000"/>
            </a:solidFill>
          </a:ln>
        </p:spPr>
      </p:pic>
      <p:pic>
        <p:nvPicPr>
          <p:cNvPr id="4" name="Picture 3" descr="Screen Shot 2015-03-24 at 17.41.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300" y="4556125"/>
            <a:ext cx="6489700" cy="2222500"/>
          </a:xfrm>
          <a:prstGeom prst="rect">
            <a:avLst/>
          </a:prstGeom>
          <a:ln>
            <a:solidFill>
              <a:srgbClr val="000000"/>
            </a:solidFill>
          </a:ln>
        </p:spPr>
      </p:pic>
      <p:sp>
        <p:nvSpPr>
          <p:cNvPr id="9" name="TextBox 8"/>
          <p:cNvSpPr txBox="1"/>
          <p:nvPr/>
        </p:nvSpPr>
        <p:spPr>
          <a:xfrm>
            <a:off x="210830" y="4782324"/>
            <a:ext cx="2527593" cy="1200329"/>
          </a:xfrm>
          <a:prstGeom prst="rect">
            <a:avLst/>
          </a:prstGeom>
          <a:noFill/>
        </p:spPr>
        <p:txBody>
          <a:bodyPr wrap="none" rtlCol="0">
            <a:spAutoFit/>
          </a:bodyPr>
          <a:lstStyle/>
          <a:p>
            <a:r>
              <a:rPr lang="en-US" dirty="0" smtClean="0">
                <a:solidFill>
                  <a:srgbClr val="FF0000"/>
                </a:solidFill>
              </a:rPr>
              <a:t>Milestone:</a:t>
            </a:r>
          </a:p>
          <a:p>
            <a:r>
              <a:rPr lang="en-US" dirty="0" smtClean="0">
                <a:solidFill>
                  <a:srgbClr val="FF0000"/>
                </a:solidFill>
              </a:rPr>
              <a:t>Always set the</a:t>
            </a:r>
          </a:p>
          <a:p>
            <a:r>
              <a:rPr lang="en-US" dirty="0" err="1" smtClean="0">
                <a:solidFill>
                  <a:srgbClr val="FF0000"/>
                </a:solidFill>
              </a:rPr>
              <a:t>ShipmentDoneMilestone</a:t>
            </a:r>
            <a:endParaRPr lang="en-US" dirty="0" smtClean="0">
              <a:solidFill>
                <a:srgbClr val="FF0000"/>
              </a:solidFill>
            </a:endParaRPr>
          </a:p>
          <a:p>
            <a:r>
              <a:rPr lang="en-US" dirty="0" smtClean="0">
                <a:solidFill>
                  <a:srgbClr val="FF0000"/>
                </a:solidFill>
              </a:rPr>
              <a:t>to true</a:t>
            </a:r>
            <a:endParaRPr lang="en-US" dirty="0">
              <a:solidFill>
                <a:srgbClr val="FF0000"/>
              </a:solidFill>
            </a:endParaRPr>
          </a:p>
        </p:txBody>
      </p:sp>
    </p:spTree>
    <p:extLst>
      <p:ext uri="{BB962C8B-B14F-4D97-AF65-F5344CB8AC3E}">
        <p14:creationId xmlns:p14="http://schemas.microsoft.com/office/powerpoint/2010/main" val="1662439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High level </a:t>
            </a:r>
            <a:r>
              <a:rPr lang="en-US" dirty="0" smtClean="0"/>
              <a:t>Architecture</a:t>
            </a:r>
            <a:endParaRPr lang="en-US" dirty="0" smtClean="0"/>
          </a:p>
          <a:p>
            <a:r>
              <a:rPr lang="en-US" dirty="0"/>
              <a:t>Capability </a:t>
            </a:r>
            <a:r>
              <a:rPr lang="en-US" dirty="0" smtClean="0"/>
              <a:t>Model</a:t>
            </a:r>
          </a:p>
          <a:p>
            <a:r>
              <a:rPr lang="en-US" dirty="0"/>
              <a:t>O</a:t>
            </a:r>
            <a:r>
              <a:rPr lang="en-US" dirty="0" smtClean="0"/>
              <a:t>verview </a:t>
            </a:r>
            <a:r>
              <a:rPr lang="en-US" dirty="0" smtClean="0"/>
              <a:t>of Event Processing Module</a:t>
            </a:r>
          </a:p>
          <a:p>
            <a:r>
              <a:rPr lang="en-US" dirty="0" smtClean="0"/>
              <a:t>Business Collaboration Module</a:t>
            </a:r>
          </a:p>
          <a:p>
            <a:r>
              <a:rPr lang="en-US" dirty="0" smtClean="0"/>
              <a:t>Testing (Experimentation)</a:t>
            </a:r>
          </a:p>
          <a:p>
            <a:endParaRPr lang="en-US" dirty="0"/>
          </a:p>
        </p:txBody>
      </p:sp>
    </p:spTree>
    <p:extLst>
      <p:ext uri="{BB962C8B-B14F-4D97-AF65-F5344CB8AC3E}">
        <p14:creationId xmlns:p14="http://schemas.microsoft.com/office/powerpoint/2010/main" val="518920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 Keys</a:t>
            </a:r>
            <a:endParaRPr lang="en-US" dirty="0"/>
          </a:p>
        </p:txBody>
      </p:sp>
      <p:sp>
        <p:nvSpPr>
          <p:cNvPr id="3" name="Content Placeholder 2"/>
          <p:cNvSpPr>
            <a:spLocks noGrp="1"/>
          </p:cNvSpPr>
          <p:nvPr>
            <p:ph idx="1"/>
          </p:nvPr>
        </p:nvSpPr>
        <p:spPr/>
        <p:txBody>
          <a:bodyPr>
            <a:normAutofit lnSpcReduction="10000"/>
          </a:bodyPr>
          <a:lstStyle/>
          <a:p>
            <a:r>
              <a:rPr lang="en-US" dirty="0" smtClean="0"/>
              <a:t>A </a:t>
            </a:r>
            <a:r>
              <a:rPr lang="en-US" i="1" dirty="0" smtClean="0"/>
              <a:t>correlation key</a:t>
            </a:r>
            <a:r>
              <a:rPr lang="en-US" dirty="0" smtClean="0"/>
              <a:t> is how B2B knows which state to access</a:t>
            </a:r>
          </a:p>
          <a:p>
            <a:r>
              <a:rPr lang="en-US" dirty="0"/>
              <a:t>T</a:t>
            </a:r>
            <a:r>
              <a:rPr lang="en-US" dirty="0" smtClean="0"/>
              <a:t>he </a:t>
            </a:r>
            <a:r>
              <a:rPr lang="en-US" i="1" dirty="0" smtClean="0"/>
              <a:t>correlation key</a:t>
            </a:r>
            <a:r>
              <a:rPr lang="en-US" dirty="0" smtClean="0"/>
              <a:t> is built from fields in the messages and should always include the </a:t>
            </a:r>
            <a:r>
              <a:rPr lang="en-US" i="1" dirty="0" smtClean="0"/>
              <a:t>business process id</a:t>
            </a:r>
            <a:endParaRPr lang="en-US" dirty="0" smtClean="0"/>
          </a:p>
          <a:p>
            <a:r>
              <a:rPr lang="en-US" dirty="0" smtClean="0"/>
              <a:t>It can also include further information; in our shipment example, it is &lt;</a:t>
            </a:r>
            <a:r>
              <a:rPr lang="en-US" i="1" dirty="0" smtClean="0"/>
              <a:t>business process id, shipment id&gt;</a:t>
            </a:r>
            <a:r>
              <a:rPr lang="en-US" dirty="0" smtClean="0"/>
              <a:t> - this allows to have separate state for each shipment</a:t>
            </a:r>
          </a:p>
        </p:txBody>
      </p:sp>
    </p:spTree>
    <p:extLst>
      <p:ext uri="{BB962C8B-B14F-4D97-AF65-F5344CB8AC3E}">
        <p14:creationId xmlns:p14="http://schemas.microsoft.com/office/powerpoint/2010/main" val="3293811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BCM Basic Testing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Within the authoring tool can create Business Entity </a:t>
            </a:r>
            <a:r>
              <a:rPr lang="en-US" dirty="0" smtClean="0"/>
              <a:t>instances and can simulate sending messages</a:t>
            </a:r>
            <a:endParaRPr lang="en-US" dirty="0" smtClean="0"/>
          </a:p>
          <a:p>
            <a:endParaRPr lang="en-US" dirty="0" smtClean="0"/>
          </a:p>
          <a:p>
            <a:r>
              <a:rPr lang="en-US" dirty="0" smtClean="0"/>
              <a:t>This allows testing by checking what stages are active, what tasks get run, </a:t>
            </a:r>
            <a:r>
              <a:rPr lang="en-US" dirty="0" smtClean="0"/>
              <a:t>and how the state is updated</a:t>
            </a:r>
          </a:p>
          <a:p>
            <a:endParaRPr lang="en-US" dirty="0"/>
          </a:p>
          <a:p>
            <a:r>
              <a:rPr lang="en-US" dirty="0" smtClean="0"/>
              <a:t>When done authoring, can download as a zip and then deploy to a runtime environment</a:t>
            </a:r>
            <a:endParaRPr lang="en-US" dirty="0"/>
          </a:p>
        </p:txBody>
      </p:sp>
    </p:spTree>
    <p:extLst>
      <p:ext uri="{BB962C8B-B14F-4D97-AF65-F5344CB8AC3E}">
        <p14:creationId xmlns:p14="http://schemas.microsoft.com/office/powerpoint/2010/main" val="2478673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Testing – </a:t>
            </a:r>
            <a:r>
              <a:rPr lang="en-US" dirty="0" smtClean="0"/>
              <a:t>Experiments (Quick Overview)</a:t>
            </a:r>
            <a:endParaRPr lang="en-US" dirty="0"/>
          </a:p>
        </p:txBody>
      </p:sp>
      <p:sp>
        <p:nvSpPr>
          <p:cNvPr id="3" name="Content Placeholder 2"/>
          <p:cNvSpPr>
            <a:spLocks noGrp="1"/>
          </p:cNvSpPr>
          <p:nvPr>
            <p:ph idx="1"/>
          </p:nvPr>
        </p:nvSpPr>
        <p:spPr/>
        <p:txBody>
          <a:bodyPr>
            <a:normAutofit lnSpcReduction="10000"/>
          </a:bodyPr>
          <a:lstStyle/>
          <a:p>
            <a:r>
              <a:rPr lang="en-US" dirty="0" err="1" smtClean="0"/>
              <a:t>FIspace</a:t>
            </a:r>
            <a:r>
              <a:rPr lang="en-US" dirty="0" smtClean="0"/>
              <a:t> includes Experimentation tooling</a:t>
            </a:r>
          </a:p>
          <a:p>
            <a:r>
              <a:rPr lang="en-US" dirty="0" smtClean="0"/>
              <a:t>This allows to define Experiments, which include specific steps to be taken (in actual applications), and executes with the actual platform</a:t>
            </a:r>
          </a:p>
          <a:p>
            <a:r>
              <a:rPr lang="en-US" dirty="0" smtClean="0"/>
              <a:t>The tooling support simulating different apps and systems so tests can be performed in isolation</a:t>
            </a:r>
          </a:p>
          <a:p>
            <a:r>
              <a:rPr lang="en-US" dirty="0" smtClean="0"/>
              <a:t>KPIs are also gathered during execution</a:t>
            </a:r>
            <a:endParaRPr lang="en-US" dirty="0" smtClean="0"/>
          </a:p>
          <a:p>
            <a:endParaRPr lang="en-US" dirty="0"/>
          </a:p>
        </p:txBody>
      </p:sp>
    </p:spTree>
    <p:extLst>
      <p:ext uri="{BB962C8B-B14F-4D97-AF65-F5344CB8AC3E}">
        <p14:creationId xmlns:p14="http://schemas.microsoft.com/office/powerpoint/2010/main" val="1109930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23167689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Tree>
    <p:extLst>
      <p:ext uri="{BB962C8B-B14F-4D97-AF65-F5344CB8AC3E}">
        <p14:creationId xmlns:p14="http://schemas.microsoft.com/office/powerpoint/2010/main" val="186750866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2525365"/>
          </a:xfrm>
        </p:spPr>
        <p:txBody>
          <a:bodyPr>
            <a:normAutofit/>
          </a:bodyPr>
          <a:lstStyle/>
          <a:p>
            <a:r>
              <a:rPr lang="en-US" dirty="0" smtClean="0"/>
              <a:t>Based </a:t>
            </a:r>
            <a:r>
              <a:rPr lang="en-US" dirty="0" smtClean="0"/>
              <a:t>on the notion </a:t>
            </a:r>
            <a:r>
              <a:rPr lang="en-GB" dirty="0" smtClean="0"/>
              <a:t>of </a:t>
            </a:r>
            <a:r>
              <a:rPr lang="en-GB" dirty="0"/>
              <a:t>an Event Processing Network (</a:t>
            </a:r>
            <a:r>
              <a:rPr lang="en-GB" dirty="0" smtClean="0"/>
              <a:t>EPN)</a:t>
            </a:r>
          </a:p>
          <a:p>
            <a:pPr lvl="1"/>
            <a:r>
              <a:rPr lang="en-GB" dirty="0" smtClean="0"/>
              <a:t>Collection of Event Processing Agents (EPAs)</a:t>
            </a:r>
          </a:p>
          <a:p>
            <a:pPr lvl="1"/>
            <a:r>
              <a:rPr lang="en-GB" dirty="0" smtClean="0"/>
              <a:t>Collection of Producers</a:t>
            </a:r>
          </a:p>
          <a:p>
            <a:pPr lvl="1"/>
            <a:r>
              <a:rPr lang="en-GB" dirty="0" smtClean="0"/>
              <a:t>Collection of Consumers</a:t>
            </a:r>
            <a:endParaRPr lang="en-US" dirty="0" smtClean="0"/>
          </a:p>
          <a:p>
            <a:endParaRPr lang="en-US" dirty="0"/>
          </a:p>
          <a:p>
            <a:endParaRPr lang="en-GB" dirty="0" smtClean="0"/>
          </a:p>
          <a:p>
            <a:endParaRPr lang="en-GB" dirty="0"/>
          </a:p>
          <a:p>
            <a:endParaRPr lang="en-GB" dirty="0" smtClean="0"/>
          </a:p>
          <a:p>
            <a:endParaRPr lang="en-GB" dirty="0"/>
          </a:p>
          <a:p>
            <a:endParaRPr lang="en-US" dirty="0"/>
          </a:p>
        </p:txBody>
      </p:sp>
      <p:sp>
        <p:nvSpPr>
          <p:cNvPr id="3" name="Date Placeholder 2"/>
          <p:cNvSpPr>
            <a:spLocks noGrp="1"/>
          </p:cNvSpPr>
          <p:nvPr>
            <p:ph type="dt" sz="half" idx="10"/>
          </p:nvPr>
        </p:nvSpPr>
        <p:spPr/>
        <p:txBody>
          <a:bodyPr/>
          <a:lstStyle/>
          <a:p>
            <a:r>
              <a:rPr lang="en-US" smtClean="0"/>
              <a:t>19.11.2013</a:t>
            </a:r>
            <a:endParaRPr lang="en-US"/>
          </a:p>
        </p:txBody>
      </p:sp>
      <p:sp>
        <p:nvSpPr>
          <p:cNvPr id="4" name="Slide Number Placeholder 3"/>
          <p:cNvSpPr>
            <a:spLocks noGrp="1"/>
          </p:cNvSpPr>
          <p:nvPr>
            <p:ph type="sldNum" sz="quarter" idx="12"/>
          </p:nvPr>
        </p:nvSpPr>
        <p:spPr/>
        <p:txBody>
          <a:bodyPr/>
          <a:lstStyle/>
          <a:p>
            <a:fld id="{08E6D875-7657-4D45-A526-A1588F6C5E7B}" type="slidenum">
              <a:rPr lang="en-US" smtClean="0"/>
              <a:t>25</a:t>
            </a:fld>
            <a:endParaRPr lang="en-US" dirty="0"/>
          </a:p>
        </p:txBody>
      </p:sp>
      <p:sp>
        <p:nvSpPr>
          <p:cNvPr id="5" name="Text Placeholder 4"/>
          <p:cNvSpPr>
            <a:spLocks noGrp="1"/>
          </p:cNvSpPr>
          <p:nvPr>
            <p:ph type="body" sz="quarter" idx="13"/>
          </p:nvPr>
        </p:nvSpPr>
        <p:spPr/>
        <p:txBody>
          <a:bodyPr/>
          <a:lstStyle/>
          <a:p>
            <a:r>
              <a:rPr lang="en-US" dirty="0" smtClean="0"/>
              <a:t>Event Processing Module (EPM)</a:t>
            </a:r>
            <a:endParaRPr lang="en-US" dirty="0"/>
          </a:p>
        </p:txBody>
      </p:sp>
      <p:pic>
        <p:nvPicPr>
          <p:cNvPr id="6" name="Picture 3" descr="ch01_Etzion+Niblett_Events fig 1"/>
          <p:cNvPicPr>
            <a:picLocks noChangeAspect="1" noChangeArrowheads="1"/>
          </p:cNvPicPr>
          <p:nvPr/>
        </p:nvPicPr>
        <p:blipFill rotWithShape="1">
          <a:blip r:embed="rId3">
            <a:extLst>
              <a:ext uri="{28A0092B-C50C-407E-A947-70E740481C1C}">
                <a14:useLocalDpi xmlns:a14="http://schemas.microsoft.com/office/drawing/2010/main" val="0"/>
              </a:ext>
            </a:extLst>
          </a:blip>
          <a:srcRect t="23110" b="22341"/>
          <a:stretch/>
        </p:blipFill>
        <p:spPr bwMode="auto">
          <a:xfrm>
            <a:off x="1874383" y="3946391"/>
            <a:ext cx="52863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809246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5087590"/>
          </a:xfrm>
        </p:spPr>
        <p:txBody>
          <a:bodyPr/>
          <a:lstStyle/>
          <a:p>
            <a:pPr marL="0" indent="0">
              <a:buNone/>
            </a:pPr>
            <a:r>
              <a:rPr lang="en-US" dirty="0" smtClean="0"/>
              <a:t>Sensor events are received in the EPM that checks whether all the sensor values are in the permitted range. It emits a notification alert whenever</a:t>
            </a:r>
          </a:p>
          <a:p>
            <a:pPr marL="0" indent="0">
              <a:buNone/>
            </a:pPr>
            <a:r>
              <a:rPr lang="en-US" b="1" dirty="0" smtClean="0">
                <a:solidFill>
                  <a:srgbClr val="0070C0"/>
                </a:solidFill>
              </a:rPr>
              <a:t>At least one of the sensor values is not in the permitted range and there is no pending Advice for the specific (</a:t>
            </a:r>
            <a:r>
              <a:rPr lang="en-US" b="1" dirty="0" err="1" smtClean="0">
                <a:solidFill>
                  <a:srgbClr val="0070C0"/>
                </a:solidFill>
              </a:rPr>
              <a:t>farmID</a:t>
            </a:r>
            <a:r>
              <a:rPr lang="en-US" b="1" dirty="0" smtClean="0">
                <a:solidFill>
                  <a:srgbClr val="0070C0"/>
                </a:solidFill>
              </a:rPr>
              <a:t> and </a:t>
            </a:r>
            <a:r>
              <a:rPr lang="en-US" b="1" dirty="0" err="1" smtClean="0">
                <a:solidFill>
                  <a:srgbClr val="0070C0"/>
                </a:solidFill>
              </a:rPr>
              <a:t>cropID</a:t>
            </a:r>
            <a:r>
              <a:rPr lang="en-US" b="1" dirty="0" smtClean="0">
                <a:solidFill>
                  <a:srgbClr val="0070C0"/>
                </a:solidFill>
              </a:rPr>
              <a:t>)</a:t>
            </a:r>
          </a:p>
          <a:p>
            <a:pPr marL="0" indent="0">
              <a:buNone/>
            </a:pPr>
            <a:r>
              <a:rPr lang="en-US" b="1" dirty="0" smtClean="0"/>
              <a:t>Allowed sensor values:</a:t>
            </a:r>
            <a:endParaRPr lang="en-US" b="1" dirty="0"/>
          </a:p>
          <a:p>
            <a:pPr marL="0" indent="0">
              <a:buNone/>
            </a:pPr>
            <a:r>
              <a:rPr lang="en-US" sz="1800" dirty="0" smtClean="0"/>
              <a:t>10  ≤ temperature </a:t>
            </a:r>
            <a:r>
              <a:rPr lang="en-US" sz="1800" dirty="0"/>
              <a:t>≤ </a:t>
            </a:r>
            <a:r>
              <a:rPr lang="en-US" sz="1800" dirty="0" smtClean="0"/>
              <a:t>33</a:t>
            </a:r>
          </a:p>
          <a:p>
            <a:pPr marL="0" indent="0">
              <a:buNone/>
            </a:pPr>
            <a:r>
              <a:rPr lang="en-US" sz="1800" dirty="0"/>
              <a:t>5</a:t>
            </a:r>
            <a:r>
              <a:rPr lang="en-US" sz="1800" dirty="0" smtClean="0"/>
              <a:t> </a:t>
            </a:r>
            <a:r>
              <a:rPr lang="en-US" sz="1800" dirty="0"/>
              <a:t>≤ </a:t>
            </a:r>
            <a:r>
              <a:rPr lang="en-US" sz="1800" dirty="0" smtClean="0"/>
              <a:t>luminosity </a:t>
            </a:r>
            <a:r>
              <a:rPr lang="en-US" sz="1800" dirty="0"/>
              <a:t>≤ </a:t>
            </a:r>
            <a:r>
              <a:rPr lang="en-US" sz="1800" dirty="0" smtClean="0"/>
              <a:t>40</a:t>
            </a:r>
          </a:p>
          <a:p>
            <a:pPr marL="0" indent="0">
              <a:buNone/>
            </a:pPr>
            <a:r>
              <a:rPr lang="en-US" sz="1800" dirty="0" smtClean="0"/>
              <a:t>50 </a:t>
            </a:r>
            <a:r>
              <a:rPr lang="en-US" sz="1800" dirty="0"/>
              <a:t>≤ </a:t>
            </a:r>
            <a:r>
              <a:rPr lang="en-US" sz="1800" dirty="0" err="1" smtClean="0"/>
              <a:t>airHumidity</a:t>
            </a:r>
            <a:r>
              <a:rPr lang="en-US" sz="1800" dirty="0" smtClean="0"/>
              <a:t> </a:t>
            </a:r>
            <a:r>
              <a:rPr lang="en-US" sz="1800" dirty="0"/>
              <a:t>≤ </a:t>
            </a:r>
            <a:r>
              <a:rPr lang="en-US" sz="1800" dirty="0" smtClean="0"/>
              <a:t>80</a:t>
            </a:r>
          </a:p>
          <a:p>
            <a:pPr marL="0" indent="0">
              <a:buNone/>
            </a:pPr>
            <a:r>
              <a:rPr lang="en-US" sz="1800" dirty="0" smtClean="0"/>
              <a:t>5 </a:t>
            </a:r>
            <a:r>
              <a:rPr lang="en-US" sz="1800" dirty="0"/>
              <a:t>≤ </a:t>
            </a:r>
            <a:r>
              <a:rPr lang="en-US" sz="1800" dirty="0" smtClean="0"/>
              <a:t>PH ≤ 7</a:t>
            </a:r>
          </a:p>
          <a:p>
            <a:pPr marL="0" indent="0">
              <a:buNone/>
            </a:pPr>
            <a:r>
              <a:rPr lang="en-US" sz="1800" dirty="0" smtClean="0"/>
              <a:t>1.5 </a:t>
            </a:r>
            <a:r>
              <a:rPr lang="en-US" sz="1800" dirty="0"/>
              <a:t>≤ </a:t>
            </a:r>
            <a:r>
              <a:rPr lang="en-US" sz="1800" dirty="0" smtClean="0"/>
              <a:t>EC ≤ 3.5</a:t>
            </a:r>
          </a:p>
          <a:p>
            <a:pPr marL="0" indent="0">
              <a:buNone/>
            </a:pPr>
            <a:r>
              <a:rPr lang="en-US" sz="1800" dirty="0" smtClean="0"/>
              <a:t>60 </a:t>
            </a:r>
            <a:r>
              <a:rPr lang="en-US" sz="1800" dirty="0"/>
              <a:t>≤ </a:t>
            </a:r>
            <a:r>
              <a:rPr lang="en-US" sz="1800" dirty="0" err="1" smtClean="0"/>
              <a:t>soilMoisture</a:t>
            </a:r>
            <a:r>
              <a:rPr lang="en-US" sz="1800" dirty="0" smtClean="0"/>
              <a:t> 90</a:t>
            </a:r>
          </a:p>
          <a:p>
            <a:pPr marL="0" indent="0">
              <a:buNone/>
            </a:pPr>
            <a:r>
              <a:rPr lang="en-US" sz="1800" dirty="0" smtClean="0"/>
              <a:t>200 </a:t>
            </a:r>
            <a:r>
              <a:rPr lang="en-US" sz="1800" dirty="0"/>
              <a:t>≤ </a:t>
            </a:r>
            <a:r>
              <a:rPr lang="en-US" sz="1800" dirty="0" smtClean="0"/>
              <a:t>CO2 ≤ 1000</a:t>
            </a:r>
          </a:p>
          <a:p>
            <a:pPr marL="0" indent="0">
              <a:buNone/>
            </a:pPr>
            <a:endParaRPr lang="en-US" dirty="0"/>
          </a:p>
        </p:txBody>
      </p:sp>
      <p:sp>
        <p:nvSpPr>
          <p:cNvPr id="3" name="Date Placeholder 2"/>
          <p:cNvSpPr>
            <a:spLocks noGrp="1"/>
          </p:cNvSpPr>
          <p:nvPr>
            <p:ph type="dt" sz="half" idx="10"/>
          </p:nvPr>
        </p:nvSpPr>
        <p:spPr/>
        <p:txBody>
          <a:bodyPr/>
          <a:lstStyle/>
          <a:p>
            <a:r>
              <a:rPr lang="en-US" smtClean="0"/>
              <a:t>19.11.2013</a:t>
            </a:r>
            <a:endParaRPr lang="en-US"/>
          </a:p>
        </p:txBody>
      </p:sp>
      <p:sp>
        <p:nvSpPr>
          <p:cNvPr id="4" name="Slide Number Placeholder 3"/>
          <p:cNvSpPr>
            <a:spLocks noGrp="1"/>
          </p:cNvSpPr>
          <p:nvPr>
            <p:ph type="sldNum" sz="quarter" idx="12"/>
          </p:nvPr>
        </p:nvSpPr>
        <p:spPr/>
        <p:txBody>
          <a:bodyPr/>
          <a:lstStyle/>
          <a:p>
            <a:fld id="{08E6D875-7657-4D45-A526-A1588F6C5E7B}" type="slidenum">
              <a:rPr lang="en-US" smtClean="0"/>
              <a:t>26</a:t>
            </a:fld>
            <a:endParaRPr lang="en-US"/>
          </a:p>
        </p:txBody>
      </p:sp>
      <p:sp>
        <p:nvSpPr>
          <p:cNvPr id="5" name="Text Placeholder 4"/>
          <p:cNvSpPr>
            <a:spLocks noGrp="1"/>
          </p:cNvSpPr>
          <p:nvPr>
            <p:ph type="body" sz="quarter" idx="13"/>
          </p:nvPr>
        </p:nvSpPr>
        <p:spPr/>
        <p:txBody>
          <a:bodyPr/>
          <a:lstStyle/>
          <a:p>
            <a:r>
              <a:rPr lang="en-US" dirty="0" smtClean="0"/>
              <a:t>Example: Greenhouse scenario </a:t>
            </a:r>
            <a:endParaRPr lang="en-US" dirty="0"/>
          </a:p>
        </p:txBody>
      </p:sp>
    </p:spTree>
    <p:extLst>
      <p:ext uri="{BB962C8B-B14F-4D97-AF65-F5344CB8AC3E}">
        <p14:creationId xmlns:p14="http://schemas.microsoft.com/office/powerpoint/2010/main" val="9463708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smtClean="0"/>
              <a:t>19.11.2013</a:t>
            </a:r>
            <a:endParaRPr lang="en-US"/>
          </a:p>
        </p:txBody>
      </p:sp>
      <p:sp>
        <p:nvSpPr>
          <p:cNvPr id="4" name="Foliennummernplatzhalter 3"/>
          <p:cNvSpPr>
            <a:spLocks noGrp="1"/>
          </p:cNvSpPr>
          <p:nvPr>
            <p:ph type="sldNum" sz="quarter" idx="12"/>
          </p:nvPr>
        </p:nvSpPr>
        <p:spPr/>
        <p:txBody>
          <a:bodyPr/>
          <a:lstStyle/>
          <a:p>
            <a:fld id="{08E6D875-7657-4D45-A526-A1588F6C5E7B}" type="slidenum">
              <a:rPr lang="en-US" smtClean="0"/>
              <a:t>3</a:t>
            </a:fld>
            <a:endParaRPr lang="en-US"/>
          </a:p>
        </p:txBody>
      </p:sp>
      <p:sp>
        <p:nvSpPr>
          <p:cNvPr id="6" name="Textplatzhalter 5"/>
          <p:cNvSpPr>
            <a:spLocks noGrp="1"/>
          </p:cNvSpPr>
          <p:nvPr>
            <p:ph type="body" sz="quarter" idx="13"/>
          </p:nvPr>
        </p:nvSpPr>
        <p:spPr/>
        <p:txBody>
          <a:bodyPr/>
          <a:lstStyle/>
          <a:p>
            <a:r>
              <a:rPr lang="en-GB" dirty="0" smtClean="0"/>
              <a:t>B2B Core Modules – Position in FIspace platform</a:t>
            </a:r>
            <a:endParaRPr lang="en-GB" dirty="0"/>
          </a:p>
        </p:txBody>
      </p:sp>
      <p:pic>
        <p:nvPicPr>
          <p:cNvPr id="12" name="Grafik 2"/>
          <p:cNvPicPr/>
          <p:nvPr/>
        </p:nvPicPr>
        <p:blipFill>
          <a:blip r:embed="rId3">
            <a:extLst>
              <a:ext uri="{28A0092B-C50C-407E-A947-70E740481C1C}">
                <a14:useLocalDpi xmlns:a14="http://schemas.microsoft.com/office/drawing/2010/main" val="0"/>
              </a:ext>
            </a:extLst>
          </a:blip>
          <a:srcRect/>
          <a:stretch>
            <a:fillRect/>
          </a:stretch>
        </p:blipFill>
        <p:spPr bwMode="auto">
          <a:xfrm>
            <a:off x="560070" y="1280160"/>
            <a:ext cx="8081010" cy="4629150"/>
          </a:xfrm>
          <a:prstGeom prst="rect">
            <a:avLst/>
          </a:prstGeom>
          <a:noFill/>
        </p:spPr>
      </p:pic>
      <p:sp>
        <p:nvSpPr>
          <p:cNvPr id="2" name="Rectangle 1"/>
          <p:cNvSpPr/>
          <p:nvPr/>
        </p:nvSpPr>
        <p:spPr>
          <a:xfrm>
            <a:off x="1874520" y="3594735"/>
            <a:ext cx="5314950" cy="885825"/>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124200" y="3940935"/>
            <a:ext cx="1048555" cy="3734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BCM</a:t>
            </a:r>
            <a:endParaRPr lang="en-US" dirty="0"/>
          </a:p>
        </p:txBody>
      </p:sp>
      <p:sp>
        <p:nvSpPr>
          <p:cNvPr id="13" name="Rectangle 12"/>
          <p:cNvSpPr/>
          <p:nvPr/>
        </p:nvSpPr>
        <p:spPr>
          <a:xfrm>
            <a:off x="4847838" y="3940935"/>
            <a:ext cx="1048555" cy="3734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EPM</a:t>
            </a:r>
            <a:endParaRPr lang="en-US" dirty="0"/>
          </a:p>
        </p:txBody>
      </p:sp>
    </p:spTree>
    <p:extLst>
      <p:ext uri="{BB962C8B-B14F-4D97-AF65-F5344CB8AC3E}">
        <p14:creationId xmlns:p14="http://schemas.microsoft.com/office/powerpoint/2010/main" val="131536655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Level Runtime Architecture</a:t>
            </a:r>
            <a:endParaRPr lang="en-US" dirty="0"/>
          </a:p>
        </p:txBody>
      </p:sp>
      <p:sp>
        <p:nvSpPr>
          <p:cNvPr id="6" name="9 Rectángulo redondeado"/>
          <p:cNvSpPr/>
          <p:nvPr/>
        </p:nvSpPr>
        <p:spPr>
          <a:xfrm>
            <a:off x="2746374" y="1538791"/>
            <a:ext cx="6146105" cy="4410490"/>
          </a:xfrm>
          <a:prstGeom prst="roundRect">
            <a:avLst/>
          </a:prstGeom>
        </p:spPr>
        <p:style>
          <a:lnRef idx="1">
            <a:schemeClr val="accent6"/>
          </a:lnRef>
          <a:fillRef idx="2">
            <a:schemeClr val="accent6"/>
          </a:fillRef>
          <a:effectRef idx="1">
            <a:schemeClr val="accent6"/>
          </a:effectRef>
          <a:fontRef idx="minor">
            <a:schemeClr val="dk1"/>
          </a:fontRef>
        </p:style>
        <p:txBody>
          <a:bodyPr rtlCol="0" anchor="b"/>
          <a:lstStyle/>
          <a:p>
            <a:pPr algn="ctr"/>
            <a:r>
              <a:rPr lang="en-US" dirty="0" smtClean="0"/>
              <a:t>FISPACE</a:t>
            </a:r>
            <a:endParaRPr lang="en-US" dirty="0"/>
          </a:p>
        </p:txBody>
      </p:sp>
      <p:sp>
        <p:nvSpPr>
          <p:cNvPr id="7" name="11 Rectángulo redondeado"/>
          <p:cNvSpPr/>
          <p:nvPr/>
        </p:nvSpPr>
        <p:spPr>
          <a:xfrm>
            <a:off x="2973959" y="3212976"/>
            <a:ext cx="1582166" cy="88209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SDI</a:t>
            </a:r>
            <a:endParaRPr lang="en-US" dirty="0"/>
          </a:p>
        </p:txBody>
      </p:sp>
      <p:sp>
        <p:nvSpPr>
          <p:cNvPr id="9" name="5 Rectángulo"/>
          <p:cNvSpPr/>
          <p:nvPr/>
        </p:nvSpPr>
        <p:spPr>
          <a:xfrm>
            <a:off x="179959" y="3230978"/>
            <a:ext cx="1582166" cy="8640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APP </a:t>
            </a:r>
          </a:p>
          <a:p>
            <a:pPr algn="ctr"/>
            <a:r>
              <a:rPr lang="en-US" dirty="0" smtClean="0"/>
              <a:t>BACKEND</a:t>
            </a:r>
            <a:endParaRPr lang="en-US" dirty="0"/>
          </a:p>
        </p:txBody>
      </p:sp>
      <p:cxnSp>
        <p:nvCxnSpPr>
          <p:cNvPr id="11" name="13 Conector recto de flecha"/>
          <p:cNvCxnSpPr>
            <a:stCxn id="9" idx="3"/>
            <a:endCxn id="7" idx="1"/>
          </p:cNvCxnSpPr>
          <p:nvPr/>
        </p:nvCxnSpPr>
        <p:spPr>
          <a:xfrm flipV="1">
            <a:off x="1762125" y="3654025"/>
            <a:ext cx="1211834" cy="9001"/>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sp>
        <p:nvSpPr>
          <p:cNvPr id="26" name="11 Rectángulo redondeado"/>
          <p:cNvSpPr/>
          <p:nvPr/>
        </p:nvSpPr>
        <p:spPr>
          <a:xfrm>
            <a:off x="5826126" y="1827628"/>
            <a:ext cx="2540000" cy="3442872"/>
          </a:xfrm>
          <a:prstGeom prst="roundRect">
            <a:avLst/>
          </a:prstGeom>
        </p:spPr>
        <p:style>
          <a:lnRef idx="1">
            <a:schemeClr val="accent5"/>
          </a:lnRef>
          <a:fillRef idx="3">
            <a:schemeClr val="accent5"/>
          </a:fillRef>
          <a:effectRef idx="2">
            <a:schemeClr val="accent5"/>
          </a:effectRef>
          <a:fontRef idx="minor">
            <a:schemeClr val="lt1"/>
          </a:fontRef>
        </p:style>
        <p:txBody>
          <a:bodyPr rtlCol="0" anchor="t" anchorCtr="1"/>
          <a:lstStyle/>
          <a:p>
            <a:pPr algn="ctr"/>
            <a:r>
              <a:rPr lang="en-US" dirty="0" smtClean="0"/>
              <a:t>B2B</a:t>
            </a:r>
            <a:endParaRPr lang="en-US" dirty="0"/>
          </a:p>
        </p:txBody>
      </p:sp>
      <p:sp>
        <p:nvSpPr>
          <p:cNvPr id="27" name="11 Rectángulo redondeado"/>
          <p:cNvSpPr/>
          <p:nvPr/>
        </p:nvSpPr>
        <p:spPr>
          <a:xfrm>
            <a:off x="6333109" y="2417806"/>
            <a:ext cx="1582166" cy="88209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EPM</a:t>
            </a:r>
            <a:endParaRPr lang="en-US" dirty="0"/>
          </a:p>
        </p:txBody>
      </p:sp>
      <p:sp>
        <p:nvSpPr>
          <p:cNvPr id="28" name="11 Rectángulo redondeado"/>
          <p:cNvSpPr/>
          <p:nvPr/>
        </p:nvSpPr>
        <p:spPr>
          <a:xfrm>
            <a:off x="6333109" y="4158574"/>
            <a:ext cx="1582166" cy="88209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BCM</a:t>
            </a:r>
            <a:endParaRPr lang="en-US" dirty="0"/>
          </a:p>
        </p:txBody>
      </p:sp>
      <p:sp>
        <p:nvSpPr>
          <p:cNvPr id="33" name="Right Arrow 32"/>
          <p:cNvSpPr/>
          <p:nvPr/>
        </p:nvSpPr>
        <p:spPr>
          <a:xfrm>
            <a:off x="4762500" y="3230978"/>
            <a:ext cx="952500" cy="423047"/>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4" name="Right Arrow 33"/>
          <p:cNvSpPr/>
          <p:nvPr/>
        </p:nvSpPr>
        <p:spPr>
          <a:xfrm rot="10800000">
            <a:off x="4762500" y="3672027"/>
            <a:ext cx="952500" cy="423047"/>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5" name="TextBox 34"/>
          <p:cNvSpPr txBox="1"/>
          <p:nvPr/>
        </p:nvSpPr>
        <p:spPr>
          <a:xfrm>
            <a:off x="4556125" y="2843644"/>
            <a:ext cx="1184940" cy="369332"/>
          </a:xfrm>
          <a:prstGeom prst="rect">
            <a:avLst/>
          </a:prstGeom>
          <a:noFill/>
        </p:spPr>
        <p:txBody>
          <a:bodyPr wrap="none" rtlCol="0">
            <a:spAutoFit/>
          </a:bodyPr>
          <a:lstStyle/>
          <a:p>
            <a:r>
              <a:rPr lang="en-US" dirty="0" smtClean="0"/>
              <a:t>CSB b2b.in</a:t>
            </a:r>
            <a:endParaRPr lang="en-US" dirty="0"/>
          </a:p>
        </p:txBody>
      </p:sp>
      <p:sp>
        <p:nvSpPr>
          <p:cNvPr id="36" name="TextBox 35"/>
          <p:cNvSpPr txBox="1"/>
          <p:nvPr/>
        </p:nvSpPr>
        <p:spPr>
          <a:xfrm>
            <a:off x="4556125" y="4228747"/>
            <a:ext cx="1329699" cy="369332"/>
          </a:xfrm>
          <a:prstGeom prst="rect">
            <a:avLst/>
          </a:prstGeom>
          <a:noFill/>
        </p:spPr>
        <p:txBody>
          <a:bodyPr wrap="none" rtlCol="0">
            <a:spAutoFit/>
          </a:bodyPr>
          <a:lstStyle/>
          <a:p>
            <a:r>
              <a:rPr lang="en-US" dirty="0" smtClean="0"/>
              <a:t>CSB b2b.out</a:t>
            </a:r>
            <a:endParaRPr lang="en-US" dirty="0"/>
          </a:p>
        </p:txBody>
      </p:sp>
      <p:sp>
        <p:nvSpPr>
          <p:cNvPr id="37" name="5 Rectángulo"/>
          <p:cNvSpPr/>
          <p:nvPr/>
        </p:nvSpPr>
        <p:spPr>
          <a:xfrm>
            <a:off x="185293" y="4598079"/>
            <a:ext cx="1582166" cy="8640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APP </a:t>
            </a:r>
          </a:p>
          <a:p>
            <a:pPr algn="ctr"/>
            <a:r>
              <a:rPr lang="en-US" dirty="0" smtClean="0"/>
              <a:t>BACKEND</a:t>
            </a:r>
            <a:endParaRPr lang="en-US" dirty="0"/>
          </a:p>
        </p:txBody>
      </p:sp>
      <p:cxnSp>
        <p:nvCxnSpPr>
          <p:cNvPr id="39" name="Elbow Connector 38"/>
          <p:cNvCxnSpPr>
            <a:stCxn id="37" idx="3"/>
            <a:endCxn id="7" idx="2"/>
          </p:cNvCxnSpPr>
          <p:nvPr/>
        </p:nvCxnSpPr>
        <p:spPr>
          <a:xfrm flipV="1">
            <a:off x="1767459" y="4095074"/>
            <a:ext cx="1997583" cy="935053"/>
          </a:xfrm>
          <a:prstGeom prst="bentConnector2">
            <a:avLst/>
          </a:prstGeom>
          <a:ln>
            <a:headEnd type="arrow"/>
            <a:tailEnd type="arrow"/>
          </a:ln>
        </p:spPr>
        <p:style>
          <a:lnRef idx="3">
            <a:schemeClr val="accent3"/>
          </a:lnRef>
          <a:fillRef idx="0">
            <a:schemeClr val="accent3"/>
          </a:fillRef>
          <a:effectRef idx="2">
            <a:schemeClr val="accent3"/>
          </a:effectRef>
          <a:fontRef idx="minor">
            <a:schemeClr val="tx1"/>
          </a:fontRef>
        </p:style>
      </p:cxnSp>
      <p:sp>
        <p:nvSpPr>
          <p:cNvPr id="40" name="Up-Down Arrow 39"/>
          <p:cNvSpPr/>
          <p:nvPr/>
        </p:nvSpPr>
        <p:spPr>
          <a:xfrm>
            <a:off x="6921500" y="3372501"/>
            <a:ext cx="396875" cy="711600"/>
          </a:xfrm>
          <a:prstGeom prst="up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1" name="TextBox 40"/>
          <p:cNvSpPr txBox="1"/>
          <p:nvPr/>
        </p:nvSpPr>
        <p:spPr>
          <a:xfrm>
            <a:off x="7334250" y="3414987"/>
            <a:ext cx="1066743" cy="646331"/>
          </a:xfrm>
          <a:prstGeom prst="rect">
            <a:avLst/>
          </a:prstGeom>
          <a:noFill/>
        </p:spPr>
        <p:txBody>
          <a:bodyPr wrap="none" rtlCol="0">
            <a:spAutoFit/>
          </a:bodyPr>
          <a:lstStyle/>
          <a:p>
            <a:r>
              <a:rPr lang="en-US" dirty="0" smtClean="0"/>
              <a:t>CSB</a:t>
            </a:r>
          </a:p>
          <a:p>
            <a:r>
              <a:rPr lang="en-US" dirty="0" err="1" smtClean="0"/>
              <a:t>epm.bcm</a:t>
            </a:r>
            <a:endParaRPr lang="en-US" dirty="0"/>
          </a:p>
        </p:txBody>
      </p:sp>
    </p:spTree>
    <p:extLst>
      <p:ext uri="{BB962C8B-B14F-4D97-AF65-F5344CB8AC3E}">
        <p14:creationId xmlns:p14="http://schemas.microsoft.com/office/powerpoint/2010/main" val="17190827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Reusable Services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order to facilitate </a:t>
            </a:r>
            <a:r>
              <a:rPr lang="en-US" b="1" dirty="0" smtClean="0"/>
              <a:t>reuse</a:t>
            </a:r>
            <a:r>
              <a:rPr lang="en-US" dirty="0" smtClean="0"/>
              <a:t>, and to enable </a:t>
            </a:r>
            <a:r>
              <a:rPr lang="en-US" b="1" dirty="0" smtClean="0"/>
              <a:t>differentiation </a:t>
            </a:r>
            <a:r>
              <a:rPr lang="en-US" dirty="0" smtClean="0"/>
              <a:t>between backend/application services, </a:t>
            </a:r>
            <a:r>
              <a:rPr lang="en-US" i="1" dirty="0" smtClean="0"/>
              <a:t>capability types </a:t>
            </a:r>
            <a:r>
              <a:rPr lang="en-US" dirty="0" smtClean="0"/>
              <a:t>are used</a:t>
            </a:r>
          </a:p>
          <a:p>
            <a:pPr lvl="1"/>
            <a:r>
              <a:rPr lang="en-US" dirty="0" smtClean="0"/>
              <a:t>A </a:t>
            </a:r>
            <a:r>
              <a:rPr lang="en-US" i="1" dirty="0" smtClean="0"/>
              <a:t>capability type</a:t>
            </a:r>
            <a:r>
              <a:rPr lang="en-US" dirty="0"/>
              <a:t> </a:t>
            </a:r>
            <a:r>
              <a:rPr lang="en-US" dirty="0" smtClean="0"/>
              <a:t>defines a message interface (request and response message types)</a:t>
            </a:r>
          </a:p>
          <a:p>
            <a:pPr lvl="1"/>
            <a:r>
              <a:rPr lang="en-US" dirty="0" smtClean="0"/>
              <a:t>A </a:t>
            </a:r>
            <a:r>
              <a:rPr lang="en-US" i="1" dirty="0" smtClean="0"/>
              <a:t>capability type </a:t>
            </a:r>
            <a:r>
              <a:rPr lang="en-US" dirty="0" smtClean="0"/>
              <a:t>has an id</a:t>
            </a:r>
          </a:p>
          <a:p>
            <a:r>
              <a:rPr lang="en-US" dirty="0" smtClean="0"/>
              <a:t>A </a:t>
            </a:r>
            <a:r>
              <a:rPr lang="en-US" i="1" dirty="0" smtClean="0"/>
              <a:t>capability</a:t>
            </a:r>
            <a:r>
              <a:rPr lang="en-US" dirty="0" smtClean="0"/>
              <a:t> is a concrete instance; specifically it defines a URI end-point which implements the message interface</a:t>
            </a:r>
          </a:p>
          <a:p>
            <a:r>
              <a:rPr lang="en-US" dirty="0" smtClean="0"/>
              <a:t>Can have different implementations for the same capability type (e.g., from different companies)</a:t>
            </a:r>
            <a:endParaRPr lang="en-US" dirty="0"/>
          </a:p>
        </p:txBody>
      </p:sp>
    </p:spTree>
    <p:extLst>
      <p:ext uri="{BB962C8B-B14F-4D97-AF65-F5344CB8AC3E}">
        <p14:creationId xmlns:p14="http://schemas.microsoft.com/office/powerpoint/2010/main" val="2625616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Reusable Business Processes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a:t>
            </a:r>
            <a:r>
              <a:rPr lang="en-US" i="1" dirty="0" smtClean="0"/>
              <a:t>business process template</a:t>
            </a:r>
            <a:r>
              <a:rPr lang="en-US" dirty="0" smtClean="0"/>
              <a:t> (</a:t>
            </a:r>
            <a:r>
              <a:rPr lang="en-US" i="1" dirty="0" smtClean="0"/>
              <a:t>BPT) </a:t>
            </a:r>
            <a:r>
              <a:rPr lang="en-US" dirty="0" smtClean="0"/>
              <a:t>is used to describe the collaboration between several </a:t>
            </a:r>
            <a:r>
              <a:rPr lang="en-US" i="1" dirty="0" smtClean="0"/>
              <a:t>capability</a:t>
            </a:r>
            <a:r>
              <a:rPr lang="en-US" dirty="0" smtClean="0"/>
              <a:t> </a:t>
            </a:r>
            <a:r>
              <a:rPr lang="en-US" i="1" dirty="0" smtClean="0"/>
              <a:t>types</a:t>
            </a:r>
          </a:p>
          <a:p>
            <a:r>
              <a:rPr lang="en-US" dirty="0" smtClean="0"/>
              <a:t>It is implemented in B2B; this is a specification of what to do when receiving different messages (e.g., forward to a capability type)</a:t>
            </a:r>
          </a:p>
          <a:p>
            <a:r>
              <a:rPr lang="en-US" dirty="0" smtClean="0"/>
              <a:t>A </a:t>
            </a:r>
            <a:r>
              <a:rPr lang="en-US" i="1" dirty="0" smtClean="0"/>
              <a:t>business process</a:t>
            </a:r>
            <a:r>
              <a:rPr lang="en-US" dirty="0" smtClean="0"/>
              <a:t> specifies the actual </a:t>
            </a:r>
            <a:r>
              <a:rPr lang="en-US" i="1" dirty="0" smtClean="0"/>
              <a:t>capabilities</a:t>
            </a:r>
            <a:r>
              <a:rPr lang="en-US" dirty="0" smtClean="0"/>
              <a:t> participating in a collaboration</a:t>
            </a:r>
          </a:p>
          <a:p>
            <a:r>
              <a:rPr lang="en-US" dirty="0" smtClean="0"/>
              <a:t>Each </a:t>
            </a:r>
            <a:r>
              <a:rPr lang="en-US" i="1" dirty="0" smtClean="0"/>
              <a:t>business process</a:t>
            </a:r>
            <a:r>
              <a:rPr lang="en-US" dirty="0" smtClean="0"/>
              <a:t> has its own runtime state, but they share the same logic at the </a:t>
            </a:r>
            <a:r>
              <a:rPr lang="en-US" i="1" dirty="0" smtClean="0"/>
              <a:t>BPT </a:t>
            </a:r>
            <a:r>
              <a:rPr lang="en-US" dirty="0" smtClean="0"/>
              <a:t>level</a:t>
            </a:r>
            <a:endParaRPr lang="en-US" dirty="0"/>
          </a:p>
        </p:txBody>
      </p:sp>
    </p:spTree>
    <p:extLst>
      <p:ext uri="{BB962C8B-B14F-4D97-AF65-F5344CB8AC3E}">
        <p14:creationId xmlns:p14="http://schemas.microsoft.com/office/powerpoint/2010/main" val="2181924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Capabilities – Business Processes – B2B</a:t>
            </a:r>
            <a:endParaRPr lang="en-US" dirty="0"/>
          </a:p>
        </p:txBody>
      </p:sp>
      <p:sp>
        <p:nvSpPr>
          <p:cNvPr id="4" name="Rectangle 3"/>
          <p:cNvSpPr/>
          <p:nvPr/>
        </p:nvSpPr>
        <p:spPr>
          <a:xfrm>
            <a:off x="603250" y="2984500"/>
            <a:ext cx="1841500" cy="9207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Capability</a:t>
            </a:r>
          </a:p>
          <a:p>
            <a:pPr algn="ctr"/>
            <a:r>
              <a:rPr lang="en-US" dirty="0" smtClean="0"/>
              <a:t>(URI)</a:t>
            </a:r>
            <a:endParaRPr lang="en-US" dirty="0"/>
          </a:p>
        </p:txBody>
      </p:sp>
      <p:sp>
        <p:nvSpPr>
          <p:cNvPr id="5" name="Rectangle 4"/>
          <p:cNvSpPr/>
          <p:nvPr/>
        </p:nvSpPr>
        <p:spPr>
          <a:xfrm>
            <a:off x="603250" y="4813300"/>
            <a:ext cx="1841500" cy="92075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Capability Type</a:t>
            </a:r>
          </a:p>
          <a:p>
            <a:pPr algn="ctr"/>
            <a:r>
              <a:rPr lang="en-US" dirty="0" smtClean="0"/>
              <a:t>(msg. interface)</a:t>
            </a:r>
            <a:endParaRPr lang="en-US" dirty="0"/>
          </a:p>
        </p:txBody>
      </p:sp>
      <p:sp>
        <p:nvSpPr>
          <p:cNvPr id="6" name="Rectangle 5"/>
          <p:cNvSpPr/>
          <p:nvPr/>
        </p:nvSpPr>
        <p:spPr>
          <a:xfrm>
            <a:off x="3692525" y="2984500"/>
            <a:ext cx="1841500" cy="9207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Business</a:t>
            </a:r>
          </a:p>
          <a:p>
            <a:pPr algn="ctr"/>
            <a:r>
              <a:rPr lang="en-US" dirty="0"/>
              <a:t>Process</a:t>
            </a:r>
          </a:p>
        </p:txBody>
      </p:sp>
      <p:sp>
        <p:nvSpPr>
          <p:cNvPr id="7" name="Rectangle 6"/>
          <p:cNvSpPr/>
          <p:nvPr/>
        </p:nvSpPr>
        <p:spPr>
          <a:xfrm>
            <a:off x="3692525" y="4813300"/>
            <a:ext cx="1841500" cy="92075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Business</a:t>
            </a:r>
          </a:p>
          <a:p>
            <a:pPr algn="ctr"/>
            <a:r>
              <a:rPr lang="en-US" dirty="0" smtClean="0"/>
              <a:t>Process</a:t>
            </a:r>
          </a:p>
          <a:p>
            <a:pPr algn="ctr"/>
            <a:r>
              <a:rPr lang="en-US" dirty="0" smtClean="0"/>
              <a:t>Template</a:t>
            </a:r>
            <a:endParaRPr lang="en-US" dirty="0"/>
          </a:p>
        </p:txBody>
      </p:sp>
      <p:sp>
        <p:nvSpPr>
          <p:cNvPr id="8" name="Rectangle 7"/>
          <p:cNvSpPr/>
          <p:nvPr/>
        </p:nvSpPr>
        <p:spPr>
          <a:xfrm>
            <a:off x="6772454" y="2984500"/>
            <a:ext cx="1841500" cy="9207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B2B State</a:t>
            </a:r>
            <a:endParaRPr lang="en-US" dirty="0"/>
          </a:p>
        </p:txBody>
      </p:sp>
      <p:sp>
        <p:nvSpPr>
          <p:cNvPr id="9" name="Rectangle 8"/>
          <p:cNvSpPr/>
          <p:nvPr/>
        </p:nvSpPr>
        <p:spPr>
          <a:xfrm>
            <a:off x="6772454" y="4813300"/>
            <a:ext cx="1841500" cy="9207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B2B Logic</a:t>
            </a:r>
            <a:endParaRPr lang="en-US" dirty="0"/>
          </a:p>
        </p:txBody>
      </p:sp>
      <p:cxnSp>
        <p:nvCxnSpPr>
          <p:cNvPr id="13" name="Straight Arrow Connector 12"/>
          <p:cNvCxnSpPr>
            <a:stCxn id="6" idx="2"/>
            <a:endCxn id="7" idx="0"/>
          </p:cNvCxnSpPr>
          <p:nvPr/>
        </p:nvCxnSpPr>
        <p:spPr>
          <a:xfrm>
            <a:off x="4613275" y="3905250"/>
            <a:ext cx="0" cy="9080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7" name="Straight Arrow Connector 16"/>
          <p:cNvCxnSpPr>
            <a:stCxn id="9" idx="0"/>
            <a:endCxn id="8" idx="2"/>
          </p:cNvCxnSpPr>
          <p:nvPr/>
        </p:nvCxnSpPr>
        <p:spPr>
          <a:xfrm flipV="1">
            <a:off x="7693204" y="3905250"/>
            <a:ext cx="0" cy="90805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6" idx="1"/>
            <a:endCxn id="4" idx="3"/>
          </p:cNvCxnSpPr>
          <p:nvPr/>
        </p:nvCxnSpPr>
        <p:spPr>
          <a:xfrm flipH="1">
            <a:off x="2444750" y="3444875"/>
            <a:ext cx="12477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2444750" y="5295900"/>
            <a:ext cx="12477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5524679" y="3444875"/>
            <a:ext cx="124777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a:off x="5534025" y="5295900"/>
            <a:ext cx="1247775" cy="0"/>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5534025" y="4837410"/>
            <a:ext cx="1304451" cy="369332"/>
          </a:xfrm>
          <a:prstGeom prst="rect">
            <a:avLst/>
          </a:prstGeom>
          <a:noFill/>
        </p:spPr>
        <p:txBody>
          <a:bodyPr wrap="none" rtlCol="0">
            <a:spAutoFit/>
          </a:bodyPr>
          <a:lstStyle/>
          <a:p>
            <a:r>
              <a:rPr lang="en-US" dirty="0" smtClean="0"/>
              <a:t>Implements</a:t>
            </a:r>
            <a:endParaRPr lang="en-US" dirty="0"/>
          </a:p>
        </p:txBody>
      </p:sp>
      <p:sp>
        <p:nvSpPr>
          <p:cNvPr id="32" name="TextBox 31"/>
          <p:cNvSpPr txBox="1"/>
          <p:nvPr/>
        </p:nvSpPr>
        <p:spPr>
          <a:xfrm>
            <a:off x="4621310" y="4101584"/>
            <a:ext cx="1287532" cy="369332"/>
          </a:xfrm>
          <a:prstGeom prst="rect">
            <a:avLst/>
          </a:prstGeom>
          <a:noFill/>
        </p:spPr>
        <p:txBody>
          <a:bodyPr wrap="none" rtlCol="0">
            <a:spAutoFit/>
          </a:bodyPr>
          <a:lstStyle/>
          <a:p>
            <a:r>
              <a:rPr lang="en-US" dirty="0" smtClean="0"/>
              <a:t>Instantiates</a:t>
            </a:r>
            <a:endParaRPr lang="en-US" dirty="0"/>
          </a:p>
        </p:txBody>
      </p:sp>
      <p:sp>
        <p:nvSpPr>
          <p:cNvPr id="33" name="TextBox 32"/>
          <p:cNvSpPr txBox="1"/>
          <p:nvPr/>
        </p:nvSpPr>
        <p:spPr>
          <a:xfrm>
            <a:off x="7702908" y="4101584"/>
            <a:ext cx="1018227" cy="369332"/>
          </a:xfrm>
          <a:prstGeom prst="rect">
            <a:avLst/>
          </a:prstGeom>
          <a:noFill/>
        </p:spPr>
        <p:txBody>
          <a:bodyPr wrap="none" rtlCol="0">
            <a:spAutoFit/>
          </a:bodyPr>
          <a:lstStyle/>
          <a:p>
            <a:r>
              <a:rPr lang="en-US" dirty="0" smtClean="0"/>
              <a:t>Accesses</a:t>
            </a:r>
            <a:endParaRPr lang="en-US" dirty="0"/>
          </a:p>
        </p:txBody>
      </p:sp>
      <p:sp>
        <p:nvSpPr>
          <p:cNvPr id="34" name="TextBox 33"/>
          <p:cNvSpPr txBox="1"/>
          <p:nvPr/>
        </p:nvSpPr>
        <p:spPr>
          <a:xfrm>
            <a:off x="5534025" y="2798544"/>
            <a:ext cx="1195121" cy="646331"/>
          </a:xfrm>
          <a:prstGeom prst="rect">
            <a:avLst/>
          </a:prstGeom>
          <a:noFill/>
        </p:spPr>
        <p:txBody>
          <a:bodyPr wrap="none" rtlCol="0">
            <a:spAutoFit/>
          </a:bodyPr>
          <a:lstStyle/>
          <a:p>
            <a:pPr algn="ctr"/>
            <a:r>
              <a:rPr lang="en-US" dirty="0" smtClean="0"/>
              <a:t>Associated</a:t>
            </a:r>
          </a:p>
          <a:p>
            <a:r>
              <a:rPr lang="en-US" dirty="0" smtClean="0"/>
              <a:t>with</a:t>
            </a:r>
            <a:endParaRPr lang="en-US" dirty="0"/>
          </a:p>
        </p:txBody>
      </p:sp>
      <p:sp>
        <p:nvSpPr>
          <p:cNvPr id="35" name="TextBox 34"/>
          <p:cNvSpPr txBox="1"/>
          <p:nvPr/>
        </p:nvSpPr>
        <p:spPr>
          <a:xfrm>
            <a:off x="2484707" y="2983210"/>
            <a:ext cx="1115209" cy="369332"/>
          </a:xfrm>
          <a:prstGeom prst="rect">
            <a:avLst/>
          </a:prstGeom>
          <a:noFill/>
        </p:spPr>
        <p:txBody>
          <a:bodyPr wrap="none" rtlCol="0">
            <a:spAutoFit/>
          </a:bodyPr>
          <a:lstStyle/>
          <a:p>
            <a:pPr algn="ctr"/>
            <a:r>
              <a:rPr lang="en-US" dirty="0" smtClean="0"/>
              <a:t>Has Many</a:t>
            </a:r>
            <a:endParaRPr lang="en-US" dirty="0"/>
          </a:p>
        </p:txBody>
      </p:sp>
      <p:sp>
        <p:nvSpPr>
          <p:cNvPr id="37" name="TextBox 36"/>
          <p:cNvSpPr txBox="1"/>
          <p:nvPr/>
        </p:nvSpPr>
        <p:spPr>
          <a:xfrm>
            <a:off x="2484707" y="4837410"/>
            <a:ext cx="1115209" cy="369332"/>
          </a:xfrm>
          <a:prstGeom prst="rect">
            <a:avLst/>
          </a:prstGeom>
          <a:noFill/>
        </p:spPr>
        <p:txBody>
          <a:bodyPr wrap="none" rtlCol="0">
            <a:spAutoFit/>
          </a:bodyPr>
          <a:lstStyle/>
          <a:p>
            <a:pPr algn="ctr"/>
            <a:r>
              <a:rPr lang="en-US" dirty="0" smtClean="0"/>
              <a:t>Has Many</a:t>
            </a:r>
            <a:endParaRPr lang="en-US" dirty="0"/>
          </a:p>
        </p:txBody>
      </p:sp>
      <p:sp>
        <p:nvSpPr>
          <p:cNvPr id="23" name="5 Rectángulo"/>
          <p:cNvSpPr/>
          <p:nvPr/>
        </p:nvSpPr>
        <p:spPr>
          <a:xfrm>
            <a:off x="603250" y="1148060"/>
            <a:ext cx="1837764" cy="9175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APP </a:t>
            </a:r>
          </a:p>
          <a:p>
            <a:pPr algn="ctr"/>
            <a:r>
              <a:rPr lang="en-US" dirty="0" smtClean="0"/>
              <a:t>BACKEND</a:t>
            </a:r>
            <a:endParaRPr lang="en-US" dirty="0"/>
          </a:p>
        </p:txBody>
      </p:sp>
      <p:cxnSp>
        <p:nvCxnSpPr>
          <p:cNvPr id="25" name="Straight Arrow Connector 24"/>
          <p:cNvCxnSpPr/>
          <p:nvPr/>
        </p:nvCxnSpPr>
        <p:spPr>
          <a:xfrm>
            <a:off x="1547715" y="3920609"/>
            <a:ext cx="0" cy="9080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31" name="TextBox 30"/>
          <p:cNvSpPr txBox="1"/>
          <p:nvPr/>
        </p:nvSpPr>
        <p:spPr>
          <a:xfrm>
            <a:off x="1555750" y="4116943"/>
            <a:ext cx="1287532" cy="369332"/>
          </a:xfrm>
          <a:prstGeom prst="rect">
            <a:avLst/>
          </a:prstGeom>
          <a:noFill/>
        </p:spPr>
        <p:txBody>
          <a:bodyPr wrap="none" rtlCol="0">
            <a:spAutoFit/>
          </a:bodyPr>
          <a:lstStyle/>
          <a:p>
            <a:r>
              <a:rPr lang="en-US" dirty="0" smtClean="0"/>
              <a:t>Instantiates</a:t>
            </a:r>
            <a:endParaRPr lang="en-US" dirty="0"/>
          </a:p>
        </p:txBody>
      </p:sp>
      <p:cxnSp>
        <p:nvCxnSpPr>
          <p:cNvPr id="36" name="Straight Arrow Connector 35"/>
          <p:cNvCxnSpPr>
            <a:stCxn id="4" idx="0"/>
            <a:endCxn id="23" idx="2"/>
          </p:cNvCxnSpPr>
          <p:nvPr/>
        </p:nvCxnSpPr>
        <p:spPr>
          <a:xfrm flipH="1" flipV="1">
            <a:off x="1522132" y="2065635"/>
            <a:ext cx="1868" cy="918865"/>
          </a:xfrm>
          <a:prstGeom prst="straightConnector1">
            <a:avLst/>
          </a:prstGeom>
          <a:ln>
            <a:solidFill>
              <a:srgbClr val="C0504D"/>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1592834" y="2166282"/>
            <a:ext cx="2074156" cy="646331"/>
          </a:xfrm>
          <a:prstGeom prst="rect">
            <a:avLst/>
          </a:prstGeom>
          <a:noFill/>
        </p:spPr>
        <p:txBody>
          <a:bodyPr wrap="none" rtlCol="0">
            <a:spAutoFit/>
          </a:bodyPr>
          <a:lstStyle/>
          <a:p>
            <a:r>
              <a:rPr lang="en-US" dirty="0" smtClean="0"/>
              <a:t>Message interface</a:t>
            </a:r>
          </a:p>
          <a:p>
            <a:r>
              <a:rPr lang="en-US" dirty="0" smtClean="0"/>
              <a:t>Implemented at URI</a:t>
            </a:r>
            <a:endParaRPr lang="en-US" dirty="0"/>
          </a:p>
        </p:txBody>
      </p:sp>
    </p:spTree>
    <p:extLst>
      <p:ext uri="{BB962C8B-B14F-4D97-AF65-F5344CB8AC3E}">
        <p14:creationId xmlns:p14="http://schemas.microsoft.com/office/powerpoint/2010/main" val="40594488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19.11.2013</a:t>
            </a:r>
            <a:endParaRPr lang="en-US"/>
          </a:p>
        </p:txBody>
      </p:sp>
      <p:sp>
        <p:nvSpPr>
          <p:cNvPr id="4" name="Slide Number Placeholder 3"/>
          <p:cNvSpPr>
            <a:spLocks noGrp="1"/>
          </p:cNvSpPr>
          <p:nvPr>
            <p:ph type="sldNum" sz="quarter" idx="12"/>
          </p:nvPr>
        </p:nvSpPr>
        <p:spPr/>
        <p:txBody>
          <a:bodyPr/>
          <a:lstStyle/>
          <a:p>
            <a:fld id="{08E6D875-7657-4D45-A526-A1588F6C5E7B}" type="slidenum">
              <a:rPr lang="en-US" smtClean="0"/>
              <a:t>8</a:t>
            </a:fld>
            <a:endParaRPr lang="en-US"/>
          </a:p>
        </p:txBody>
      </p:sp>
      <p:sp>
        <p:nvSpPr>
          <p:cNvPr id="6" name="Text Placeholder 4"/>
          <p:cNvSpPr txBox="1">
            <a:spLocks/>
          </p:cNvSpPr>
          <p:nvPr/>
        </p:nvSpPr>
        <p:spPr>
          <a:xfrm>
            <a:off x="1539225" y="232689"/>
            <a:ext cx="6791971" cy="684000"/>
          </a:xfrm>
          <a:prstGeom prst="rect">
            <a:avLst/>
          </a:prstGeom>
        </p:spPr>
        <p:txBody>
          <a:bodyPr vert="horz" lIns="91440" tIns="45720" rIns="91440" bIns="45720" rtlCol="0" anchor="ctr" anchorCtr="0">
            <a:normAutofit fontScale="92500" lnSpcReduction="20000"/>
          </a:bodyPr>
          <a:lstStyle>
            <a:lvl1pPr marL="0" indent="0" algn="l" defTabSz="457200" rtl="0" eaLnBrk="1" latinLnBrk="0" hangingPunct="1">
              <a:spcBef>
                <a:spcPct val="20000"/>
              </a:spcBef>
              <a:buFont typeface="Arial"/>
              <a:buNone/>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Event Processing Module (EPM) – What is event processing?</a:t>
            </a:r>
            <a:endParaRPr lang="en-US" dirty="0"/>
          </a:p>
        </p:txBody>
      </p:sp>
      <p:sp>
        <p:nvSpPr>
          <p:cNvPr id="8" name="Text Box 10"/>
          <p:cNvSpPr txBox="1">
            <a:spLocks noChangeArrowheads="1"/>
          </p:cNvSpPr>
          <p:nvPr/>
        </p:nvSpPr>
        <p:spPr bwMode="auto">
          <a:xfrm>
            <a:off x="899345" y="1096229"/>
            <a:ext cx="7431851" cy="37151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1750">
                <a:solidFill>
                  <a:srgbClr val="FF00FF"/>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nSpc>
                <a:spcPct val="100000"/>
              </a:lnSpc>
              <a:spcBef>
                <a:spcPct val="50000"/>
              </a:spcBef>
            </a:pPr>
            <a:r>
              <a:rPr lang="en-US" altLang="en-US" sz="1800" dirty="0">
                <a:solidFill>
                  <a:srgbClr val="0070C0"/>
                </a:solidFill>
                <a:cs typeface="Arial" charset="0"/>
              </a:rPr>
              <a:t>Event processing is a form of computing that performs operations on </a:t>
            </a:r>
            <a:r>
              <a:rPr lang="en-US" altLang="en-US" sz="1800" b="1" dirty="0">
                <a:solidFill>
                  <a:srgbClr val="0070C0"/>
                </a:solidFill>
                <a:cs typeface="Arial" charset="0"/>
              </a:rPr>
              <a:t>events </a:t>
            </a:r>
          </a:p>
        </p:txBody>
      </p:sp>
      <p:grpSp>
        <p:nvGrpSpPr>
          <p:cNvPr id="9" name="Group 2"/>
          <p:cNvGrpSpPr>
            <a:grpSpLocks noChangeAspect="1"/>
          </p:cNvGrpSpPr>
          <p:nvPr/>
        </p:nvGrpSpPr>
        <p:grpSpPr bwMode="auto">
          <a:xfrm>
            <a:off x="931349" y="2461148"/>
            <a:ext cx="6741423" cy="3798862"/>
            <a:chOff x="1366" y="2240"/>
            <a:chExt cx="2982" cy="1682"/>
          </a:xfrm>
        </p:grpSpPr>
        <p:pic>
          <p:nvPicPr>
            <p:cNvPr id="10" name="Picture 3" descr="pres_ani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4" y="2244"/>
              <a:ext cx="2943" cy="1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p:cNvSpPr>
              <a:spLocks noChangeAspect="1" noChangeArrowheads="1"/>
            </p:cNvSpPr>
            <p:nvPr/>
          </p:nvSpPr>
          <p:spPr bwMode="auto">
            <a:xfrm>
              <a:off x="1366" y="2240"/>
              <a:ext cx="2982" cy="1682"/>
            </a:xfrm>
            <a:prstGeom prst="rect">
              <a:avLst/>
            </a:prstGeom>
            <a:noFill/>
            <a:ln w="6350" algn="ctr">
              <a:solidFill>
                <a:srgbClr val="04127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sp>
        <p:nvSpPr>
          <p:cNvPr id="12" name="Rounded Rectangle 11"/>
          <p:cNvSpPr/>
          <p:nvPr/>
        </p:nvSpPr>
        <p:spPr bwMode="auto">
          <a:xfrm>
            <a:off x="4203698" y="3785051"/>
            <a:ext cx="1463024" cy="1097268"/>
          </a:xfrm>
          <a:prstGeom prst="roundRect">
            <a:avLst/>
          </a:prstGeom>
          <a:solidFill>
            <a:srgbClr val="00649D"/>
          </a:solidFill>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2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Event patterns</a:t>
            </a:r>
          </a:p>
        </p:txBody>
      </p:sp>
      <p:sp>
        <p:nvSpPr>
          <p:cNvPr id="13" name="TextBox 12"/>
          <p:cNvSpPr txBox="1"/>
          <p:nvPr/>
        </p:nvSpPr>
        <p:spPr>
          <a:xfrm>
            <a:off x="94129" y="1537818"/>
            <a:ext cx="8713694" cy="923330"/>
          </a:xfrm>
          <a:prstGeom prst="rect">
            <a:avLst/>
          </a:prstGeom>
          <a:noFill/>
        </p:spPr>
        <p:txBody>
          <a:bodyPr wrap="square" rtlCol="0">
            <a:spAutoFit/>
          </a:bodyPr>
          <a:lstStyle/>
          <a:p>
            <a:r>
              <a:rPr lang="en-US" dirty="0" smtClean="0"/>
              <a:t>Example of a situation: </a:t>
            </a:r>
            <a:r>
              <a:rPr lang="en-US" dirty="0">
                <a:solidFill>
                  <a:srgbClr val="00649D"/>
                </a:solidFill>
              </a:rPr>
              <a:t>A temperature increase trend in a container is detected whenever the temperature in the permitted range constantly increases within the last 5 minutes </a:t>
            </a:r>
          </a:p>
          <a:p>
            <a:endParaRPr lang="en-US" dirty="0"/>
          </a:p>
        </p:txBody>
      </p:sp>
    </p:spTree>
    <p:extLst>
      <p:ext uri="{BB962C8B-B14F-4D97-AF65-F5344CB8AC3E}">
        <p14:creationId xmlns:p14="http://schemas.microsoft.com/office/powerpoint/2010/main" val="20612237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Processing Module Quick Overview</a:t>
            </a:r>
            <a:endParaRPr lang="en-US" dirty="0"/>
          </a:p>
        </p:txBody>
      </p:sp>
      <p:sp>
        <p:nvSpPr>
          <p:cNvPr id="3" name="Content Placeholder 2"/>
          <p:cNvSpPr>
            <a:spLocks noGrp="1"/>
          </p:cNvSpPr>
          <p:nvPr>
            <p:ph idx="1"/>
          </p:nvPr>
        </p:nvSpPr>
        <p:spPr/>
        <p:txBody>
          <a:bodyPr>
            <a:normAutofit fontScale="92500" lnSpcReduction="20000"/>
          </a:bodyPr>
          <a:lstStyle/>
          <a:p>
            <a:r>
              <a:rPr lang="en-US" dirty="0"/>
              <a:t>EPM is based on Proton, the FIWARE Complex-Event Processing </a:t>
            </a:r>
            <a:r>
              <a:rPr lang="en-US" dirty="0" smtClean="0"/>
              <a:t>GE</a:t>
            </a:r>
            <a:endParaRPr lang="en-US" dirty="0" smtClean="0"/>
          </a:p>
          <a:p>
            <a:r>
              <a:rPr lang="en-US" dirty="0" smtClean="0"/>
              <a:t>EPM </a:t>
            </a:r>
            <a:r>
              <a:rPr lang="en-US" dirty="0" smtClean="0"/>
              <a:t>is used for “pattern detection” – examples:</a:t>
            </a:r>
          </a:p>
          <a:p>
            <a:pPr lvl="1"/>
            <a:r>
              <a:rPr lang="en-US" dirty="0" smtClean="0"/>
              <a:t>Detect when a sensor value first passes a threshold</a:t>
            </a:r>
          </a:p>
          <a:p>
            <a:pPr lvl="1"/>
            <a:r>
              <a:rPr lang="en-US" dirty="0" smtClean="0"/>
              <a:t>Warn </a:t>
            </a:r>
            <a:r>
              <a:rPr lang="en-US" dirty="0" smtClean="0"/>
              <a:t>if the contents of a truck are getting warmer over time</a:t>
            </a:r>
          </a:p>
          <a:p>
            <a:pPr lvl="1"/>
            <a:r>
              <a:rPr lang="en-US" dirty="0" smtClean="0"/>
              <a:t>If a shipment hasn’t arrived within 3 days, then take some action</a:t>
            </a:r>
          </a:p>
          <a:p>
            <a:r>
              <a:rPr lang="en-US" dirty="0" smtClean="0"/>
              <a:t>Often, </a:t>
            </a:r>
            <a:r>
              <a:rPr lang="en-US" dirty="0" smtClean="0"/>
              <a:t>the action will involve communicating with BCM which handles the collaboration (such as notifying the responsible system)</a:t>
            </a:r>
          </a:p>
        </p:txBody>
      </p:sp>
    </p:spTree>
    <p:extLst>
      <p:ext uri="{BB962C8B-B14F-4D97-AF65-F5344CB8AC3E}">
        <p14:creationId xmlns:p14="http://schemas.microsoft.com/office/powerpoint/2010/main" val="2423670343"/>
      </p:ext>
    </p:extLst>
  </p:cSld>
  <p:clrMapOvr>
    <a:masterClrMapping/>
  </p:clrMapOvr>
</p:sld>
</file>

<file path=ppt/theme/theme1.xml><?xml version="1.0" encoding="utf-8"?>
<a:theme xmlns:a="http://schemas.openxmlformats.org/drawingml/2006/main" name="FIspac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FIspace-Master</Template>
  <TotalTime>3462</TotalTime>
  <Words>1369</Words>
  <Application>Microsoft Macintosh PowerPoint</Application>
  <PresentationFormat>On-screen Show (4:3)</PresentationFormat>
  <Paragraphs>207</Paragraphs>
  <Slides>26</Slides>
  <Notes>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FIspace-Master</vt:lpstr>
      <vt:lpstr>FIspace B2B NetFutures 2015</vt:lpstr>
      <vt:lpstr>Overview</vt:lpstr>
      <vt:lpstr>PowerPoint Presentation</vt:lpstr>
      <vt:lpstr>High Level Runtime Architecture</vt:lpstr>
      <vt:lpstr>Modeling Reusable Services</vt:lpstr>
      <vt:lpstr>Modeling Reusable Business Processes</vt:lpstr>
      <vt:lpstr>Capabilities – Business Processes – B2B</vt:lpstr>
      <vt:lpstr>PowerPoint Presentation</vt:lpstr>
      <vt:lpstr>Event Processing Module Quick Overview</vt:lpstr>
      <vt:lpstr>Business Collaboration Module Architecture</vt:lpstr>
      <vt:lpstr>BCM Concepts</vt:lpstr>
      <vt:lpstr>ACSI Configuration</vt:lpstr>
      <vt:lpstr>What is GSM? (I)</vt:lpstr>
      <vt:lpstr>What is GSM? (II)</vt:lpstr>
      <vt:lpstr>Example Lifecycle</vt:lpstr>
      <vt:lpstr>GSM Model – Common Cases for FIspace</vt:lpstr>
      <vt:lpstr>Example: Message Forwarding</vt:lpstr>
      <vt:lpstr>Example: Message Forwarding</vt:lpstr>
      <vt:lpstr>Example: Completing Stages</vt:lpstr>
      <vt:lpstr>Correlation Keys</vt:lpstr>
      <vt:lpstr>BCM Basic Testing</vt:lpstr>
      <vt:lpstr>Advanced Testing – Experiments (Quick Overview)</vt:lpstr>
      <vt:lpstr>Questions….</vt:lpstr>
      <vt:lpstr>Backup Slides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Capacity building in phase 2</dc:title>
  <dc:creator>Clarissa</dc:creator>
  <cp:lastModifiedBy>Moti Nisenson</cp:lastModifiedBy>
  <cp:revision>207</cp:revision>
  <dcterms:created xsi:type="dcterms:W3CDTF">2013-05-28T07:11:24Z</dcterms:created>
  <dcterms:modified xsi:type="dcterms:W3CDTF">2015-03-25T09:39:05Z</dcterms:modified>
</cp:coreProperties>
</file>