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321" r:id="rId3"/>
    <p:sldId id="281" r:id="rId4"/>
    <p:sldId id="317" r:id="rId5"/>
    <p:sldId id="297" r:id="rId6"/>
    <p:sldId id="298" r:id="rId7"/>
    <p:sldId id="300" r:id="rId8"/>
    <p:sldId id="301" r:id="rId9"/>
    <p:sldId id="303" r:id="rId10"/>
    <p:sldId id="306" r:id="rId11"/>
    <p:sldId id="318" r:id="rId12"/>
    <p:sldId id="319" r:id="rId13"/>
    <p:sldId id="322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Fabiana Fournier" initials="FF" lastIdx="8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1871" autoAdjust="0"/>
  </p:normalViewPr>
  <p:slideViewPr>
    <p:cSldViewPr snapToGrid="0" snapToObjects="1">
      <p:cViewPr varScale="1">
        <p:scale>
          <a:sx n="88" d="100"/>
          <a:sy n="88" d="100"/>
        </p:scale>
        <p:origin x="-1374" y="-108"/>
      </p:cViewPr>
      <p:guideLst>
        <p:guide orient="horz" pos="799"/>
        <p:guide pos="10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91B6B5-B52D-4CDC-B9CC-F43DE4688932}" type="datetimeFigureOut">
              <a:rPr lang="en-GB" smtClean="0"/>
              <a:t>22/07/2014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10EF80-46AF-45B0-BB25-D62559734F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96271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10EF80-46AF-45B0-BB25-D62559734F1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90650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10EF80-46AF-45B0-BB25-D62559734F1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22175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CAFDD-4008-4169-AFA1-E4124593DB8D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21744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CAFDD-4008-4169-AFA1-E4124593DB8D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21744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CAFDD-4008-4169-AFA1-E4124593DB8D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21744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CAFDD-4008-4169-AFA1-E4124593DB8D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01212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CAFDD-4008-4169-AFA1-E4124593DB8D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21744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10EF80-46AF-45B0-BB25-D62559734F1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07283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10EF80-46AF-45B0-BB25-D62559734F16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07283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19.11.2013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US" smtClean="0"/>
              <a:t>‹#›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59" r="3128"/>
          <a:stretch/>
        </p:blipFill>
        <p:spPr bwMode="auto">
          <a:xfrm>
            <a:off x="-14560" y="0"/>
            <a:ext cx="9158560" cy="6859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3645024"/>
            <a:ext cx="4827136" cy="1584176"/>
          </a:xfrm>
        </p:spPr>
        <p:txBody>
          <a:bodyPr anchor="t" anchorCtr="0">
            <a:noAutofit/>
          </a:bodyPr>
          <a:lstStyle>
            <a:lvl1pPr algn="l">
              <a:spcBef>
                <a:spcPts val="600"/>
              </a:spcBef>
              <a:spcAft>
                <a:spcPts val="600"/>
              </a:spcAft>
              <a:defRPr sz="2400" b="0" baseline="0"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91069" y="5329504"/>
            <a:ext cx="3195731" cy="665890"/>
          </a:xfrm>
        </p:spPr>
        <p:txBody>
          <a:bodyPr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768220"/>
          </a:xfrm>
        </p:spPr>
        <p:txBody>
          <a:bodyPr/>
          <a:lstStyle>
            <a:lvl1pPr>
              <a:spcBef>
                <a:spcPts val="1200"/>
              </a:spcBef>
              <a:defRPr sz="2000"/>
            </a:lvl1pPr>
            <a:lvl2pPr>
              <a:spcBef>
                <a:spcPts val="900"/>
              </a:spcBef>
              <a:defRPr sz="1800"/>
            </a:lvl2pPr>
            <a:lvl3pPr>
              <a:spcBef>
                <a:spcPts val="600"/>
              </a:spcBef>
              <a:defRPr sz="1600"/>
            </a:lvl3pPr>
            <a:lvl4pPr>
              <a:spcBef>
                <a:spcPts val="400"/>
              </a:spcBef>
              <a:defRPr sz="1400"/>
            </a:lvl4pPr>
            <a:lvl5pPr>
              <a:defRPr sz="12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19.11.2013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615426" y="241654"/>
            <a:ext cx="6791971" cy="684000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68760"/>
            <a:ext cx="40386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760"/>
            <a:ext cx="40386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19.11.2013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615426" y="241654"/>
            <a:ext cx="6791971" cy="684000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08522"/>
            <a:ext cx="4040188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68760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08522"/>
            <a:ext cx="4041775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19.11.2013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615426" y="241654"/>
            <a:ext cx="6791971" cy="684000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19.11.2013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615426" y="241654"/>
            <a:ext cx="6791971" cy="684000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19.11.2013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615426" y="241654"/>
            <a:ext cx="6791971" cy="684000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2837" y="242352"/>
            <a:ext cx="6941745" cy="661644"/>
          </a:xfrm>
        </p:spPr>
        <p:txBody>
          <a:bodyPr>
            <a:noAutofit/>
          </a:bodyPr>
          <a:lstStyle>
            <a:lvl1pPr algn="l">
              <a:defRPr sz="2800" b="0"/>
            </a:lvl1pPr>
          </a:lstStyle>
          <a:p>
            <a:r>
              <a:rPr lang="de-DE" noProof="0" smtClean="0"/>
              <a:t>Titelmasterformat durch Klicken bearbeiten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GB" noProof="0" smtClean="0"/>
              <a:t>22/07/2014</a:t>
            </a:fld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GB" noProof="0" smtClean="0"/>
              <a:t>‹#›</a:t>
            </a:fld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415"/>
            <a:ext cx="8229600" cy="47528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48395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19.11.2013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52000" y="6356350"/>
            <a:ext cx="213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24200" y="6356350"/>
            <a:ext cx="2894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E6D875-7657-4D45-A526-A1588F6C5E7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8475" y="5857875"/>
            <a:ext cx="2295525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1" y="4325702"/>
            <a:ext cx="5481059" cy="658035"/>
          </a:xfrm>
        </p:spPr>
        <p:txBody>
          <a:bodyPr/>
          <a:lstStyle/>
          <a:p>
            <a:r>
              <a:rPr lang="en-GB" sz="2400" b="1" dirty="0" smtClean="0"/>
              <a:t>Business Collaboration Module Overview</a:t>
            </a:r>
            <a:endParaRPr lang="en-GB" sz="2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Fabiana Fournier</a:t>
            </a:r>
          </a:p>
          <a:p>
            <a:r>
              <a:rPr lang="de-DE" sz="1400" dirty="0" smtClean="0"/>
              <a:t>IBM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Example: Greenhouse Scenario (1/3)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Two main business actors </a:t>
            </a:r>
            <a:r>
              <a:rPr lang="en-US" dirty="0" smtClean="0"/>
              <a:t>: </a:t>
            </a:r>
            <a:r>
              <a:rPr lang="en-US" dirty="0"/>
              <a:t>the farmer/greenhouse manager and an advisory/expert system </a:t>
            </a:r>
            <a:r>
              <a:rPr lang="en-US" dirty="0" smtClean="0"/>
              <a:t>enterprise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The idea: In the case of sensor values out of predefined boundaries, a </a:t>
            </a:r>
            <a:r>
              <a:rPr lang="en-US" dirty="0"/>
              <a:t>request for </a:t>
            </a:r>
            <a:r>
              <a:rPr lang="en-US" dirty="0" smtClean="0"/>
              <a:t>advice </a:t>
            </a:r>
            <a:r>
              <a:rPr lang="en-US" dirty="0"/>
              <a:t>is sent to the advisory system. The </a:t>
            </a:r>
            <a:r>
              <a:rPr lang="en-US" dirty="0" smtClean="0"/>
              <a:t>farmer </a:t>
            </a:r>
            <a:r>
              <a:rPr lang="en-US" dirty="0"/>
              <a:t>receives the </a:t>
            </a:r>
            <a:r>
              <a:rPr lang="en-US" dirty="0" smtClean="0"/>
              <a:t>recommended actions </a:t>
            </a:r>
            <a:r>
              <a:rPr lang="en-US" dirty="0"/>
              <a:t>from the expert system via the respective FIspace app.</a:t>
            </a:r>
          </a:p>
        </p:txBody>
      </p:sp>
    </p:spTree>
    <p:extLst>
      <p:ext uri="{BB962C8B-B14F-4D97-AF65-F5344CB8AC3E}">
        <p14:creationId xmlns:p14="http://schemas.microsoft.com/office/powerpoint/2010/main" val="3694297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19.11.2013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US" smtClean="0"/>
              <a:t>11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615426" y="241654"/>
            <a:ext cx="7104031" cy="684000"/>
          </a:xfrm>
        </p:spPr>
        <p:txBody>
          <a:bodyPr>
            <a:normAutofit/>
          </a:bodyPr>
          <a:lstStyle/>
          <a:p>
            <a:r>
              <a:rPr lang="de-DE" dirty="0"/>
              <a:t>Example: Greenhouse Scenario </a:t>
            </a:r>
            <a:r>
              <a:rPr lang="de-DE" dirty="0" smtClean="0"/>
              <a:t>(2/3</a:t>
            </a:r>
            <a:r>
              <a:rPr lang="de-DE" dirty="0"/>
              <a:t>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124200" y="1066800"/>
            <a:ext cx="322855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BE</a:t>
            </a:r>
            <a:r>
              <a:rPr lang="en-US" sz="2200" dirty="0" smtClean="0"/>
              <a:t>: </a:t>
            </a:r>
            <a:r>
              <a:rPr lang="en-US" sz="2200" dirty="0" err="1" smtClean="0"/>
              <a:t>GreenhouseAdvice</a:t>
            </a:r>
            <a:endParaRPr lang="en-US" sz="2200" dirty="0"/>
          </a:p>
        </p:txBody>
      </p:sp>
      <p:sp>
        <p:nvSpPr>
          <p:cNvPr id="9" name="TextBox 8"/>
          <p:cNvSpPr txBox="1"/>
          <p:nvPr/>
        </p:nvSpPr>
        <p:spPr>
          <a:xfrm>
            <a:off x="1358153" y="1700800"/>
            <a:ext cx="62835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GreenhouseAdvice</a:t>
            </a:r>
            <a:r>
              <a:rPr lang="en-US" sz="2000" dirty="0" smtClean="0"/>
              <a:t> </a:t>
            </a:r>
            <a:r>
              <a:rPr lang="en-US" sz="2000" b="1" dirty="0" smtClean="0"/>
              <a:t>Information Model data attributes</a:t>
            </a:r>
            <a:endParaRPr lang="en-US" sz="2000" b="1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2218583"/>
              </p:ext>
            </p:extLst>
          </p:nvPr>
        </p:nvGraphicFramePr>
        <p:xfrm>
          <a:off x="550438" y="2471192"/>
          <a:ext cx="3600400" cy="2159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7790"/>
                <a:gridCol w="1612610"/>
              </a:tblGrid>
              <a:tr h="298832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Attribute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Type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ID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Long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farmID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String</a:t>
                      </a:r>
                      <a:r>
                        <a:rPr lang="de-DE" sz="1400" baseline="0" dirty="0" smtClean="0"/>
                        <a:t> 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cropFieldID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String</a:t>
                      </a:r>
                      <a:r>
                        <a:rPr lang="de-DE" sz="1400" baseline="0" dirty="0" smtClean="0"/>
                        <a:t> 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greenhouseAdviceURL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String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sensorValues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DT_sensorValues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8933926"/>
              </p:ext>
            </p:extLst>
          </p:nvPr>
        </p:nvGraphicFramePr>
        <p:xfrm>
          <a:off x="4895190" y="2471192"/>
          <a:ext cx="3600400" cy="2900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7790"/>
                <a:gridCol w="1612610"/>
              </a:tblGrid>
              <a:tr h="298832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Attribute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Type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temperature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Double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luminosity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Double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airHumidity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Double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ph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Double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ec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Double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Double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soilMoisture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Double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769496" y="540456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DT_sensorValues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5391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19.11.2013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615426" y="241654"/>
            <a:ext cx="7104031" cy="684000"/>
          </a:xfrm>
        </p:spPr>
        <p:txBody>
          <a:bodyPr>
            <a:normAutofit/>
          </a:bodyPr>
          <a:lstStyle/>
          <a:p>
            <a:r>
              <a:rPr lang="de-DE" dirty="0"/>
              <a:t>Example: Greenhouse Scenario </a:t>
            </a:r>
            <a:r>
              <a:rPr lang="de-DE" dirty="0" smtClean="0"/>
              <a:t>(3/3</a:t>
            </a:r>
            <a:r>
              <a:rPr lang="de-DE" dirty="0"/>
              <a:t>)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827648" y="1034923"/>
            <a:ext cx="30487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GreenhouseAdvice</a:t>
            </a:r>
            <a:r>
              <a:rPr lang="en-US" sz="2000" dirty="0" smtClean="0"/>
              <a:t> </a:t>
            </a:r>
            <a:r>
              <a:rPr lang="en-US" sz="2000" b="1" dirty="0" smtClean="0"/>
              <a:t>GSM</a:t>
            </a:r>
            <a:endParaRPr lang="en-US" sz="2000" b="1" dirty="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3373438" y="3490913"/>
            <a:ext cx="2224088" cy="1203325"/>
          </a:xfrm>
          <a:custGeom>
            <a:avLst/>
            <a:gdLst>
              <a:gd name="T0" fmla="*/ 0 w 4800"/>
              <a:gd name="T1" fmla="*/ 408 h 2448"/>
              <a:gd name="T2" fmla="*/ 408 w 4800"/>
              <a:gd name="T3" fmla="*/ 0 h 2448"/>
              <a:gd name="T4" fmla="*/ 4392 w 4800"/>
              <a:gd name="T5" fmla="*/ 0 h 2448"/>
              <a:gd name="T6" fmla="*/ 4800 w 4800"/>
              <a:gd name="T7" fmla="*/ 408 h 2448"/>
              <a:gd name="T8" fmla="*/ 4800 w 4800"/>
              <a:gd name="T9" fmla="*/ 2040 h 2448"/>
              <a:gd name="T10" fmla="*/ 4392 w 4800"/>
              <a:gd name="T11" fmla="*/ 2448 h 2448"/>
              <a:gd name="T12" fmla="*/ 408 w 4800"/>
              <a:gd name="T13" fmla="*/ 2448 h 2448"/>
              <a:gd name="T14" fmla="*/ 0 w 4800"/>
              <a:gd name="T15" fmla="*/ 2040 h 2448"/>
              <a:gd name="T16" fmla="*/ 0 w 4800"/>
              <a:gd name="T17" fmla="*/ 408 h 2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00" h="2448">
                <a:moveTo>
                  <a:pt x="0" y="408"/>
                </a:moveTo>
                <a:cubicBezTo>
                  <a:pt x="0" y="183"/>
                  <a:pt x="183" y="0"/>
                  <a:pt x="408" y="0"/>
                </a:cubicBezTo>
                <a:lnTo>
                  <a:pt x="4392" y="0"/>
                </a:lnTo>
                <a:cubicBezTo>
                  <a:pt x="4618" y="0"/>
                  <a:pt x="4800" y="183"/>
                  <a:pt x="4800" y="408"/>
                </a:cubicBezTo>
                <a:lnTo>
                  <a:pt x="4800" y="2040"/>
                </a:lnTo>
                <a:cubicBezTo>
                  <a:pt x="4800" y="2266"/>
                  <a:pt x="4618" y="2448"/>
                  <a:pt x="4392" y="2448"/>
                </a:cubicBezTo>
                <a:lnTo>
                  <a:pt x="408" y="2448"/>
                </a:lnTo>
                <a:cubicBezTo>
                  <a:pt x="183" y="2448"/>
                  <a:pt x="0" y="2266"/>
                  <a:pt x="0" y="2040"/>
                </a:cubicBezTo>
                <a:lnTo>
                  <a:pt x="0" y="408"/>
                </a:lnTo>
                <a:close/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3965575" y="3590926"/>
            <a:ext cx="1111250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300" b="1" i="0" u="none" strike="noStrike" cap="none" normalizeH="0" baseline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cs typeface="Arial" pitchFamily="34" charset="0"/>
              </a:rPr>
              <a:t>NotifyingAdvice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3373438" y="2060576"/>
            <a:ext cx="2224088" cy="1195388"/>
          </a:xfrm>
          <a:custGeom>
            <a:avLst/>
            <a:gdLst>
              <a:gd name="T0" fmla="*/ 0 w 4800"/>
              <a:gd name="T1" fmla="*/ 406 h 2432"/>
              <a:gd name="T2" fmla="*/ 406 w 4800"/>
              <a:gd name="T3" fmla="*/ 0 h 2432"/>
              <a:gd name="T4" fmla="*/ 4395 w 4800"/>
              <a:gd name="T5" fmla="*/ 0 h 2432"/>
              <a:gd name="T6" fmla="*/ 4800 w 4800"/>
              <a:gd name="T7" fmla="*/ 406 h 2432"/>
              <a:gd name="T8" fmla="*/ 4800 w 4800"/>
              <a:gd name="T9" fmla="*/ 2027 h 2432"/>
              <a:gd name="T10" fmla="*/ 4395 w 4800"/>
              <a:gd name="T11" fmla="*/ 2432 h 2432"/>
              <a:gd name="T12" fmla="*/ 406 w 4800"/>
              <a:gd name="T13" fmla="*/ 2432 h 2432"/>
              <a:gd name="T14" fmla="*/ 0 w 4800"/>
              <a:gd name="T15" fmla="*/ 2027 h 2432"/>
              <a:gd name="T16" fmla="*/ 0 w 4800"/>
              <a:gd name="T17" fmla="*/ 406 h 2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00" h="2432">
                <a:moveTo>
                  <a:pt x="0" y="406"/>
                </a:moveTo>
                <a:cubicBezTo>
                  <a:pt x="0" y="182"/>
                  <a:pt x="182" y="0"/>
                  <a:pt x="406" y="0"/>
                </a:cubicBezTo>
                <a:lnTo>
                  <a:pt x="4395" y="0"/>
                </a:lnTo>
                <a:cubicBezTo>
                  <a:pt x="4619" y="0"/>
                  <a:pt x="4800" y="182"/>
                  <a:pt x="4800" y="406"/>
                </a:cubicBezTo>
                <a:lnTo>
                  <a:pt x="4800" y="2027"/>
                </a:lnTo>
                <a:cubicBezTo>
                  <a:pt x="4800" y="2251"/>
                  <a:pt x="4619" y="2432"/>
                  <a:pt x="4395" y="2432"/>
                </a:cubicBezTo>
                <a:lnTo>
                  <a:pt x="406" y="2432"/>
                </a:lnTo>
                <a:cubicBezTo>
                  <a:pt x="182" y="2432"/>
                  <a:pt x="0" y="2251"/>
                  <a:pt x="0" y="2027"/>
                </a:cubicBezTo>
                <a:lnTo>
                  <a:pt x="0" y="406"/>
                </a:lnTo>
                <a:close/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3905250" y="2155826"/>
            <a:ext cx="123825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300" b="1" i="0" u="none" strike="noStrike" cap="none" normalizeH="0" baseline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cs typeface="Arial" pitchFamily="34" charset="0"/>
              </a:rPr>
              <a:t>RequestingAdvice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5341938" y="3959226"/>
            <a:ext cx="1327150" cy="2746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5419725" y="4000501"/>
            <a:ext cx="1052513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FarmerNotified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6116638" y="1893888"/>
            <a:ext cx="102235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AdviceHandled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3657600" y="2481263"/>
            <a:ext cx="1684338" cy="519113"/>
          </a:xfrm>
          <a:prstGeom prst="rect">
            <a:avLst/>
          </a:prstGeom>
          <a:noFill/>
          <a:ln w="14288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3970338" y="2543176"/>
            <a:ext cx="430213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Send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14"/>
          <p:cNvSpPr>
            <a:spLocks noChangeArrowheads="1"/>
          </p:cNvSpPr>
          <p:nvPr/>
        </p:nvSpPr>
        <p:spPr bwMode="auto">
          <a:xfrm>
            <a:off x="4325938" y="2543176"/>
            <a:ext cx="844550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RequestFor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15"/>
          <p:cNvSpPr>
            <a:spLocks noChangeArrowheads="1"/>
          </p:cNvSpPr>
          <p:nvPr/>
        </p:nvSpPr>
        <p:spPr bwMode="auto">
          <a:xfrm>
            <a:off x="3881438" y="2746376"/>
            <a:ext cx="8890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Greenhouse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16"/>
          <p:cNvSpPr>
            <a:spLocks noChangeArrowheads="1"/>
          </p:cNvSpPr>
          <p:nvPr/>
        </p:nvSpPr>
        <p:spPr bwMode="auto">
          <a:xfrm>
            <a:off x="4705350" y="2746376"/>
            <a:ext cx="503238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Advice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Oval 17"/>
          <p:cNvSpPr>
            <a:spLocks noChangeArrowheads="1"/>
          </p:cNvSpPr>
          <p:nvPr/>
        </p:nvSpPr>
        <p:spPr bwMode="auto">
          <a:xfrm>
            <a:off x="5505450" y="2268538"/>
            <a:ext cx="206375" cy="212725"/>
          </a:xfrm>
          <a:prstGeom prst="ellipse">
            <a:avLst/>
          </a:pr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Oval 18"/>
          <p:cNvSpPr>
            <a:spLocks noChangeArrowheads="1"/>
          </p:cNvSpPr>
          <p:nvPr/>
        </p:nvSpPr>
        <p:spPr bwMode="auto">
          <a:xfrm>
            <a:off x="5505450" y="2268538"/>
            <a:ext cx="206375" cy="212725"/>
          </a:xfrm>
          <a:prstGeom prst="ellipse">
            <a:avLst/>
          </a:prstGeom>
          <a:noFill/>
          <a:ln w="142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Oval 19"/>
          <p:cNvSpPr>
            <a:spLocks noChangeArrowheads="1"/>
          </p:cNvSpPr>
          <p:nvPr/>
        </p:nvSpPr>
        <p:spPr bwMode="auto">
          <a:xfrm>
            <a:off x="5505450" y="3770313"/>
            <a:ext cx="206375" cy="212725"/>
          </a:xfrm>
          <a:prstGeom prst="ellipse">
            <a:avLst/>
          </a:pr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Oval 20"/>
          <p:cNvSpPr>
            <a:spLocks noChangeArrowheads="1"/>
          </p:cNvSpPr>
          <p:nvPr/>
        </p:nvSpPr>
        <p:spPr bwMode="auto">
          <a:xfrm>
            <a:off x="5505450" y="3770313"/>
            <a:ext cx="206375" cy="212725"/>
          </a:xfrm>
          <a:prstGeom prst="ellipse">
            <a:avLst/>
          </a:prstGeom>
          <a:noFill/>
          <a:ln w="142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Rectangle 21"/>
          <p:cNvSpPr>
            <a:spLocks noChangeArrowheads="1"/>
          </p:cNvSpPr>
          <p:nvPr/>
        </p:nvSpPr>
        <p:spPr bwMode="auto">
          <a:xfrm>
            <a:off x="1246188" y="1725613"/>
            <a:ext cx="1490663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(**) OutofBoundaries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Rectangle 22"/>
          <p:cNvSpPr>
            <a:spLocks noChangeArrowheads="1"/>
          </p:cNvSpPr>
          <p:nvPr/>
        </p:nvSpPr>
        <p:spPr bwMode="auto">
          <a:xfrm>
            <a:off x="1155700" y="1930401"/>
            <a:ext cx="1484313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Notification.onEvent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23"/>
          <p:cNvSpPr>
            <a:spLocks noChangeArrowheads="1"/>
          </p:cNvSpPr>
          <p:nvPr/>
        </p:nvSpPr>
        <p:spPr bwMode="auto">
          <a:xfrm>
            <a:off x="2544763" y="1930401"/>
            <a:ext cx="1778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()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Rectangle 24"/>
          <p:cNvSpPr>
            <a:spLocks noChangeArrowheads="1"/>
          </p:cNvSpPr>
          <p:nvPr/>
        </p:nvSpPr>
        <p:spPr bwMode="auto">
          <a:xfrm>
            <a:off x="2709863" y="4038601"/>
            <a:ext cx="985838" cy="4873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Rectangle 25"/>
          <p:cNvSpPr>
            <a:spLocks noChangeArrowheads="1"/>
          </p:cNvSpPr>
          <p:nvPr/>
        </p:nvSpPr>
        <p:spPr bwMode="auto">
          <a:xfrm>
            <a:off x="2784475" y="4081463"/>
            <a:ext cx="911225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AdviceGiven.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Rectangle 26"/>
          <p:cNvSpPr>
            <a:spLocks noChangeArrowheads="1"/>
          </p:cNvSpPr>
          <p:nvPr/>
        </p:nvSpPr>
        <p:spPr bwMode="auto">
          <a:xfrm>
            <a:off x="2784475" y="4286251"/>
            <a:ext cx="830263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onAchieve</a:t>
            </a:r>
            <a:r>
              <a:rPr kumimoji="0" lang="en-US" altLang="en-US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()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Rectangle 27"/>
          <p:cNvSpPr>
            <a:spLocks noChangeArrowheads="1"/>
          </p:cNvSpPr>
          <p:nvPr/>
        </p:nvSpPr>
        <p:spPr bwMode="auto">
          <a:xfrm>
            <a:off x="3436938" y="4286251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Freeform 28"/>
          <p:cNvSpPr>
            <a:spLocks/>
          </p:cNvSpPr>
          <p:nvPr/>
        </p:nvSpPr>
        <p:spPr bwMode="auto">
          <a:xfrm>
            <a:off x="3235325" y="2300288"/>
            <a:ext cx="266700" cy="298450"/>
          </a:xfrm>
          <a:custGeom>
            <a:avLst/>
            <a:gdLst>
              <a:gd name="T0" fmla="*/ 0 w 168"/>
              <a:gd name="T1" fmla="*/ 94 h 188"/>
              <a:gd name="T2" fmla="*/ 84 w 168"/>
              <a:gd name="T3" fmla="*/ 0 h 188"/>
              <a:gd name="T4" fmla="*/ 168 w 168"/>
              <a:gd name="T5" fmla="*/ 94 h 188"/>
              <a:gd name="T6" fmla="*/ 84 w 168"/>
              <a:gd name="T7" fmla="*/ 188 h 188"/>
              <a:gd name="T8" fmla="*/ 0 w 168"/>
              <a:gd name="T9" fmla="*/ 94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8" h="188">
                <a:moveTo>
                  <a:pt x="0" y="94"/>
                </a:moveTo>
                <a:lnTo>
                  <a:pt x="84" y="0"/>
                </a:lnTo>
                <a:lnTo>
                  <a:pt x="168" y="94"/>
                </a:lnTo>
                <a:lnTo>
                  <a:pt x="84" y="188"/>
                </a:lnTo>
                <a:lnTo>
                  <a:pt x="0" y="9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29"/>
          <p:cNvSpPr>
            <a:spLocks/>
          </p:cNvSpPr>
          <p:nvPr/>
        </p:nvSpPr>
        <p:spPr bwMode="auto">
          <a:xfrm>
            <a:off x="3235325" y="2300288"/>
            <a:ext cx="266700" cy="298450"/>
          </a:xfrm>
          <a:custGeom>
            <a:avLst/>
            <a:gdLst>
              <a:gd name="T0" fmla="*/ 0 w 168"/>
              <a:gd name="T1" fmla="*/ 94 h 188"/>
              <a:gd name="T2" fmla="*/ 84 w 168"/>
              <a:gd name="T3" fmla="*/ 0 h 188"/>
              <a:gd name="T4" fmla="*/ 168 w 168"/>
              <a:gd name="T5" fmla="*/ 94 h 188"/>
              <a:gd name="T6" fmla="*/ 84 w 168"/>
              <a:gd name="T7" fmla="*/ 188 h 188"/>
              <a:gd name="T8" fmla="*/ 0 w 168"/>
              <a:gd name="T9" fmla="*/ 94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8" h="188">
                <a:moveTo>
                  <a:pt x="0" y="94"/>
                </a:moveTo>
                <a:lnTo>
                  <a:pt x="84" y="0"/>
                </a:lnTo>
                <a:lnTo>
                  <a:pt x="168" y="94"/>
                </a:lnTo>
                <a:lnTo>
                  <a:pt x="84" y="188"/>
                </a:lnTo>
                <a:lnTo>
                  <a:pt x="0" y="94"/>
                </a:lnTo>
                <a:close/>
              </a:path>
            </a:pathLst>
          </a:custGeom>
          <a:noFill/>
          <a:ln w="142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Rectangle 30"/>
          <p:cNvSpPr>
            <a:spLocks noChangeArrowheads="1"/>
          </p:cNvSpPr>
          <p:nvPr/>
        </p:nvSpPr>
        <p:spPr bwMode="auto">
          <a:xfrm>
            <a:off x="3327400" y="2333626"/>
            <a:ext cx="18415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5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X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Freeform 31"/>
          <p:cNvSpPr>
            <a:spLocks/>
          </p:cNvSpPr>
          <p:nvPr/>
        </p:nvSpPr>
        <p:spPr bwMode="auto">
          <a:xfrm>
            <a:off x="3238500" y="3757613"/>
            <a:ext cx="258763" cy="274638"/>
          </a:xfrm>
          <a:custGeom>
            <a:avLst/>
            <a:gdLst>
              <a:gd name="T0" fmla="*/ 81 w 163"/>
              <a:gd name="T1" fmla="*/ 0 h 173"/>
              <a:gd name="T2" fmla="*/ 163 w 163"/>
              <a:gd name="T3" fmla="*/ 86 h 173"/>
              <a:gd name="T4" fmla="*/ 81 w 163"/>
              <a:gd name="T5" fmla="*/ 173 h 173"/>
              <a:gd name="T6" fmla="*/ 0 w 163"/>
              <a:gd name="T7" fmla="*/ 86 h 173"/>
              <a:gd name="T8" fmla="*/ 81 w 163"/>
              <a:gd name="T9" fmla="*/ 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3" h="173">
                <a:moveTo>
                  <a:pt x="81" y="0"/>
                </a:moveTo>
                <a:lnTo>
                  <a:pt x="163" y="86"/>
                </a:lnTo>
                <a:lnTo>
                  <a:pt x="81" y="173"/>
                </a:lnTo>
                <a:lnTo>
                  <a:pt x="0" y="86"/>
                </a:lnTo>
                <a:lnTo>
                  <a:pt x="8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32"/>
          <p:cNvSpPr>
            <a:spLocks/>
          </p:cNvSpPr>
          <p:nvPr/>
        </p:nvSpPr>
        <p:spPr bwMode="auto">
          <a:xfrm>
            <a:off x="3238500" y="3757613"/>
            <a:ext cx="258763" cy="274638"/>
          </a:xfrm>
          <a:custGeom>
            <a:avLst/>
            <a:gdLst>
              <a:gd name="T0" fmla="*/ 81 w 163"/>
              <a:gd name="T1" fmla="*/ 0 h 173"/>
              <a:gd name="T2" fmla="*/ 163 w 163"/>
              <a:gd name="T3" fmla="*/ 86 h 173"/>
              <a:gd name="T4" fmla="*/ 81 w 163"/>
              <a:gd name="T5" fmla="*/ 173 h 173"/>
              <a:gd name="T6" fmla="*/ 0 w 163"/>
              <a:gd name="T7" fmla="*/ 86 h 173"/>
              <a:gd name="T8" fmla="*/ 81 w 163"/>
              <a:gd name="T9" fmla="*/ 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3" h="173">
                <a:moveTo>
                  <a:pt x="81" y="0"/>
                </a:moveTo>
                <a:lnTo>
                  <a:pt x="163" y="86"/>
                </a:lnTo>
                <a:lnTo>
                  <a:pt x="81" y="173"/>
                </a:lnTo>
                <a:lnTo>
                  <a:pt x="0" y="86"/>
                </a:lnTo>
                <a:lnTo>
                  <a:pt x="81" y="0"/>
                </a:lnTo>
                <a:close/>
              </a:path>
            </a:pathLst>
          </a:custGeom>
          <a:noFill/>
          <a:ln w="142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33"/>
          <p:cNvSpPr>
            <a:spLocks noEditPoints="1"/>
          </p:cNvSpPr>
          <p:nvPr/>
        </p:nvSpPr>
        <p:spPr bwMode="auto">
          <a:xfrm>
            <a:off x="2946400" y="2159001"/>
            <a:ext cx="293688" cy="330200"/>
          </a:xfrm>
          <a:custGeom>
            <a:avLst/>
            <a:gdLst>
              <a:gd name="T0" fmla="*/ 62 w 633"/>
              <a:gd name="T1" fmla="*/ 7 h 670"/>
              <a:gd name="T2" fmla="*/ 122 w 633"/>
              <a:gd name="T3" fmla="*/ 25 h 670"/>
              <a:gd name="T4" fmla="*/ 178 w 633"/>
              <a:gd name="T5" fmla="*/ 55 h 670"/>
              <a:gd name="T6" fmla="*/ 228 w 633"/>
              <a:gd name="T7" fmla="*/ 94 h 670"/>
              <a:gd name="T8" fmla="*/ 271 w 633"/>
              <a:gd name="T9" fmla="*/ 140 h 670"/>
              <a:gd name="T10" fmla="*/ 304 w 633"/>
              <a:gd name="T11" fmla="*/ 191 h 670"/>
              <a:gd name="T12" fmla="*/ 325 w 633"/>
              <a:gd name="T13" fmla="*/ 247 h 670"/>
              <a:gd name="T14" fmla="*/ 333 w 633"/>
              <a:gd name="T15" fmla="*/ 304 h 670"/>
              <a:gd name="T16" fmla="*/ 339 w 633"/>
              <a:gd name="T17" fmla="*/ 355 h 670"/>
              <a:gd name="T18" fmla="*/ 358 w 633"/>
              <a:gd name="T19" fmla="*/ 404 h 670"/>
              <a:gd name="T20" fmla="*/ 387 w 633"/>
              <a:gd name="T21" fmla="*/ 451 h 670"/>
              <a:gd name="T22" fmla="*/ 425 w 633"/>
              <a:gd name="T23" fmla="*/ 493 h 670"/>
              <a:gd name="T24" fmla="*/ 471 w 633"/>
              <a:gd name="T25" fmla="*/ 528 h 670"/>
              <a:gd name="T26" fmla="*/ 521 w 633"/>
              <a:gd name="T27" fmla="*/ 556 h 670"/>
              <a:gd name="T28" fmla="*/ 575 w 633"/>
              <a:gd name="T29" fmla="*/ 574 h 670"/>
              <a:gd name="T30" fmla="*/ 599 w 633"/>
              <a:gd name="T31" fmla="*/ 609 h 670"/>
              <a:gd name="T32" fmla="*/ 569 w 633"/>
              <a:gd name="T33" fmla="*/ 605 h 670"/>
              <a:gd name="T34" fmla="*/ 509 w 633"/>
              <a:gd name="T35" fmla="*/ 586 h 670"/>
              <a:gd name="T36" fmla="*/ 454 w 633"/>
              <a:gd name="T37" fmla="*/ 555 h 670"/>
              <a:gd name="T38" fmla="*/ 404 w 633"/>
              <a:gd name="T39" fmla="*/ 516 h 670"/>
              <a:gd name="T40" fmla="*/ 362 w 633"/>
              <a:gd name="T41" fmla="*/ 470 h 670"/>
              <a:gd name="T42" fmla="*/ 330 w 633"/>
              <a:gd name="T43" fmla="*/ 418 h 670"/>
              <a:gd name="T44" fmla="*/ 309 w 633"/>
              <a:gd name="T45" fmla="*/ 363 h 670"/>
              <a:gd name="T46" fmla="*/ 295 w 633"/>
              <a:gd name="T47" fmla="*/ 255 h 670"/>
              <a:gd name="T48" fmla="*/ 275 w 633"/>
              <a:gd name="T49" fmla="*/ 205 h 670"/>
              <a:gd name="T50" fmla="*/ 246 w 633"/>
              <a:gd name="T51" fmla="*/ 159 h 670"/>
              <a:gd name="T52" fmla="*/ 207 w 633"/>
              <a:gd name="T53" fmla="*/ 117 h 670"/>
              <a:gd name="T54" fmla="*/ 161 w 633"/>
              <a:gd name="T55" fmla="*/ 82 h 670"/>
              <a:gd name="T56" fmla="*/ 110 w 633"/>
              <a:gd name="T57" fmla="*/ 55 h 670"/>
              <a:gd name="T58" fmla="*/ 56 w 633"/>
              <a:gd name="T59" fmla="*/ 38 h 670"/>
              <a:gd name="T60" fmla="*/ 0 w 633"/>
              <a:gd name="T61" fmla="*/ 31 h 670"/>
              <a:gd name="T62" fmla="*/ 492 w 633"/>
              <a:gd name="T63" fmla="*/ 491 h 670"/>
              <a:gd name="T64" fmla="*/ 471 w 633"/>
              <a:gd name="T65" fmla="*/ 666 h 670"/>
              <a:gd name="T66" fmla="*/ 459 w 633"/>
              <a:gd name="T67" fmla="*/ 637 h 670"/>
              <a:gd name="T68" fmla="*/ 591 w 633"/>
              <a:gd name="T69" fmla="*/ 606 h 670"/>
              <a:gd name="T70" fmla="*/ 470 w 633"/>
              <a:gd name="T71" fmla="*/ 494 h 6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33" h="670">
                <a:moveTo>
                  <a:pt x="3" y="0"/>
                </a:moveTo>
                <a:lnTo>
                  <a:pt x="62" y="7"/>
                </a:lnTo>
                <a:cubicBezTo>
                  <a:pt x="63" y="7"/>
                  <a:pt x="64" y="7"/>
                  <a:pt x="65" y="7"/>
                </a:cubicBezTo>
                <a:lnTo>
                  <a:pt x="122" y="25"/>
                </a:lnTo>
                <a:cubicBezTo>
                  <a:pt x="123" y="26"/>
                  <a:pt x="124" y="26"/>
                  <a:pt x="125" y="26"/>
                </a:cubicBezTo>
                <a:lnTo>
                  <a:pt x="178" y="55"/>
                </a:lnTo>
                <a:cubicBezTo>
                  <a:pt x="179" y="56"/>
                  <a:pt x="180" y="56"/>
                  <a:pt x="180" y="57"/>
                </a:cubicBezTo>
                <a:lnTo>
                  <a:pt x="228" y="94"/>
                </a:lnTo>
                <a:cubicBezTo>
                  <a:pt x="229" y="94"/>
                  <a:pt x="230" y="95"/>
                  <a:pt x="230" y="96"/>
                </a:cubicBezTo>
                <a:lnTo>
                  <a:pt x="271" y="140"/>
                </a:lnTo>
                <a:cubicBezTo>
                  <a:pt x="272" y="140"/>
                  <a:pt x="272" y="141"/>
                  <a:pt x="273" y="142"/>
                </a:cubicBezTo>
                <a:lnTo>
                  <a:pt x="304" y="191"/>
                </a:lnTo>
                <a:cubicBezTo>
                  <a:pt x="305" y="192"/>
                  <a:pt x="305" y="193"/>
                  <a:pt x="305" y="194"/>
                </a:cubicBezTo>
                <a:lnTo>
                  <a:pt x="325" y="247"/>
                </a:lnTo>
                <a:cubicBezTo>
                  <a:pt x="326" y="248"/>
                  <a:pt x="326" y="249"/>
                  <a:pt x="326" y="250"/>
                </a:cubicBezTo>
                <a:lnTo>
                  <a:pt x="333" y="304"/>
                </a:lnTo>
                <a:lnTo>
                  <a:pt x="340" y="358"/>
                </a:lnTo>
                <a:lnTo>
                  <a:pt x="339" y="355"/>
                </a:lnTo>
                <a:lnTo>
                  <a:pt x="359" y="407"/>
                </a:lnTo>
                <a:lnTo>
                  <a:pt x="358" y="404"/>
                </a:lnTo>
                <a:lnTo>
                  <a:pt x="389" y="453"/>
                </a:lnTo>
                <a:lnTo>
                  <a:pt x="387" y="451"/>
                </a:lnTo>
                <a:lnTo>
                  <a:pt x="427" y="495"/>
                </a:lnTo>
                <a:lnTo>
                  <a:pt x="425" y="493"/>
                </a:lnTo>
                <a:lnTo>
                  <a:pt x="473" y="530"/>
                </a:lnTo>
                <a:lnTo>
                  <a:pt x="471" y="528"/>
                </a:lnTo>
                <a:lnTo>
                  <a:pt x="524" y="557"/>
                </a:lnTo>
                <a:lnTo>
                  <a:pt x="521" y="556"/>
                </a:lnTo>
                <a:lnTo>
                  <a:pt x="578" y="574"/>
                </a:lnTo>
                <a:lnTo>
                  <a:pt x="575" y="574"/>
                </a:lnTo>
                <a:lnTo>
                  <a:pt x="603" y="577"/>
                </a:lnTo>
                <a:lnTo>
                  <a:pt x="599" y="609"/>
                </a:lnTo>
                <a:lnTo>
                  <a:pt x="572" y="605"/>
                </a:lnTo>
                <a:cubicBezTo>
                  <a:pt x="571" y="605"/>
                  <a:pt x="570" y="605"/>
                  <a:pt x="569" y="605"/>
                </a:cubicBezTo>
                <a:lnTo>
                  <a:pt x="512" y="587"/>
                </a:lnTo>
                <a:cubicBezTo>
                  <a:pt x="511" y="586"/>
                  <a:pt x="510" y="586"/>
                  <a:pt x="509" y="586"/>
                </a:cubicBezTo>
                <a:lnTo>
                  <a:pt x="456" y="557"/>
                </a:lnTo>
                <a:cubicBezTo>
                  <a:pt x="455" y="556"/>
                  <a:pt x="454" y="556"/>
                  <a:pt x="454" y="555"/>
                </a:cubicBezTo>
                <a:lnTo>
                  <a:pt x="406" y="518"/>
                </a:lnTo>
                <a:cubicBezTo>
                  <a:pt x="405" y="518"/>
                  <a:pt x="404" y="517"/>
                  <a:pt x="404" y="516"/>
                </a:cubicBezTo>
                <a:lnTo>
                  <a:pt x="364" y="472"/>
                </a:lnTo>
                <a:cubicBezTo>
                  <a:pt x="363" y="472"/>
                  <a:pt x="362" y="471"/>
                  <a:pt x="362" y="470"/>
                </a:cubicBezTo>
                <a:lnTo>
                  <a:pt x="331" y="421"/>
                </a:lnTo>
                <a:cubicBezTo>
                  <a:pt x="330" y="420"/>
                  <a:pt x="330" y="419"/>
                  <a:pt x="330" y="418"/>
                </a:cubicBezTo>
                <a:lnTo>
                  <a:pt x="310" y="366"/>
                </a:lnTo>
                <a:cubicBezTo>
                  <a:pt x="309" y="365"/>
                  <a:pt x="309" y="364"/>
                  <a:pt x="309" y="363"/>
                </a:cubicBezTo>
                <a:lnTo>
                  <a:pt x="302" y="309"/>
                </a:lnTo>
                <a:lnTo>
                  <a:pt x="295" y="255"/>
                </a:lnTo>
                <a:lnTo>
                  <a:pt x="295" y="258"/>
                </a:lnTo>
                <a:lnTo>
                  <a:pt x="275" y="205"/>
                </a:lnTo>
                <a:lnTo>
                  <a:pt x="277" y="208"/>
                </a:lnTo>
                <a:lnTo>
                  <a:pt x="246" y="159"/>
                </a:lnTo>
                <a:lnTo>
                  <a:pt x="248" y="161"/>
                </a:lnTo>
                <a:lnTo>
                  <a:pt x="207" y="117"/>
                </a:lnTo>
                <a:lnTo>
                  <a:pt x="209" y="119"/>
                </a:lnTo>
                <a:lnTo>
                  <a:pt x="161" y="82"/>
                </a:lnTo>
                <a:lnTo>
                  <a:pt x="163" y="84"/>
                </a:lnTo>
                <a:lnTo>
                  <a:pt x="110" y="55"/>
                </a:lnTo>
                <a:lnTo>
                  <a:pt x="113" y="56"/>
                </a:lnTo>
                <a:lnTo>
                  <a:pt x="56" y="38"/>
                </a:lnTo>
                <a:lnTo>
                  <a:pt x="59" y="38"/>
                </a:lnTo>
                <a:lnTo>
                  <a:pt x="0" y="31"/>
                </a:lnTo>
                <a:lnTo>
                  <a:pt x="3" y="0"/>
                </a:lnTo>
                <a:close/>
                <a:moveTo>
                  <a:pt x="492" y="491"/>
                </a:moveTo>
                <a:lnTo>
                  <a:pt x="633" y="596"/>
                </a:lnTo>
                <a:lnTo>
                  <a:pt x="471" y="666"/>
                </a:lnTo>
                <a:cubicBezTo>
                  <a:pt x="463" y="670"/>
                  <a:pt x="454" y="666"/>
                  <a:pt x="450" y="658"/>
                </a:cubicBezTo>
                <a:cubicBezTo>
                  <a:pt x="447" y="650"/>
                  <a:pt x="451" y="641"/>
                  <a:pt x="459" y="637"/>
                </a:cubicBezTo>
                <a:lnTo>
                  <a:pt x="595" y="578"/>
                </a:lnTo>
                <a:lnTo>
                  <a:pt x="591" y="606"/>
                </a:lnTo>
                <a:lnTo>
                  <a:pt x="473" y="516"/>
                </a:lnTo>
                <a:cubicBezTo>
                  <a:pt x="466" y="511"/>
                  <a:pt x="465" y="501"/>
                  <a:pt x="470" y="494"/>
                </a:cubicBezTo>
                <a:cubicBezTo>
                  <a:pt x="475" y="487"/>
                  <a:pt x="485" y="485"/>
                  <a:pt x="492" y="491"/>
                </a:cubicBezTo>
                <a:close/>
              </a:path>
            </a:pathLst>
          </a:custGeom>
          <a:solidFill>
            <a:srgbClr val="4A7EBB"/>
          </a:solidFill>
          <a:ln w="0" cap="flat">
            <a:solidFill>
              <a:srgbClr val="4A7EBB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34"/>
          <p:cNvSpPr>
            <a:spLocks noEditPoints="1"/>
          </p:cNvSpPr>
          <p:nvPr/>
        </p:nvSpPr>
        <p:spPr bwMode="auto">
          <a:xfrm>
            <a:off x="3263900" y="2371726"/>
            <a:ext cx="2546350" cy="1458913"/>
          </a:xfrm>
          <a:custGeom>
            <a:avLst/>
            <a:gdLst>
              <a:gd name="T0" fmla="*/ 5302 w 5495"/>
              <a:gd name="T1" fmla="*/ 35 h 2968"/>
              <a:gd name="T2" fmla="*/ 5314 w 5495"/>
              <a:gd name="T3" fmla="*/ 45 h 2968"/>
              <a:gd name="T4" fmla="*/ 5328 w 5495"/>
              <a:gd name="T5" fmla="*/ 64 h 2968"/>
              <a:gd name="T6" fmla="*/ 5360 w 5495"/>
              <a:gd name="T7" fmla="*/ 124 h 2968"/>
              <a:gd name="T8" fmla="*/ 5404 w 5495"/>
              <a:gd name="T9" fmla="*/ 263 h 2968"/>
              <a:gd name="T10" fmla="*/ 5448 w 5495"/>
              <a:gd name="T11" fmla="*/ 510 h 2968"/>
              <a:gd name="T12" fmla="*/ 5463 w 5495"/>
              <a:gd name="T13" fmla="*/ 793 h 2968"/>
              <a:gd name="T14" fmla="*/ 5460 w 5495"/>
              <a:gd name="T15" fmla="*/ 824 h 2968"/>
              <a:gd name="T16" fmla="*/ 5450 w 5495"/>
              <a:gd name="T17" fmla="*/ 858 h 2968"/>
              <a:gd name="T18" fmla="*/ 5433 w 5495"/>
              <a:gd name="T19" fmla="*/ 892 h 2968"/>
              <a:gd name="T20" fmla="*/ 5374 w 5495"/>
              <a:gd name="T21" fmla="*/ 961 h 2968"/>
              <a:gd name="T22" fmla="*/ 5290 w 5495"/>
              <a:gd name="T23" fmla="*/ 1031 h 2968"/>
              <a:gd name="T24" fmla="*/ 5118 w 5495"/>
              <a:gd name="T25" fmla="*/ 1130 h 2968"/>
              <a:gd name="T26" fmla="*/ 4812 w 5495"/>
              <a:gd name="T27" fmla="*/ 1254 h 2968"/>
              <a:gd name="T28" fmla="*/ 4435 w 5495"/>
              <a:gd name="T29" fmla="*/ 1363 h 2968"/>
              <a:gd name="T30" fmla="*/ 4002 w 5495"/>
              <a:gd name="T31" fmla="*/ 1452 h 2968"/>
              <a:gd name="T32" fmla="*/ 3530 w 5495"/>
              <a:gd name="T33" fmla="*/ 1516 h 2968"/>
              <a:gd name="T34" fmla="*/ 3033 w 5495"/>
              <a:gd name="T35" fmla="*/ 1549 h 2968"/>
              <a:gd name="T36" fmla="*/ 2528 w 5495"/>
              <a:gd name="T37" fmla="*/ 1561 h 2968"/>
              <a:gd name="T38" fmla="*/ 2029 w 5495"/>
              <a:gd name="T39" fmla="*/ 1623 h 2968"/>
              <a:gd name="T40" fmla="*/ 1553 w 5495"/>
              <a:gd name="T41" fmla="*/ 1737 h 2968"/>
              <a:gd name="T42" fmla="*/ 1118 w 5495"/>
              <a:gd name="T43" fmla="*/ 1898 h 2968"/>
              <a:gd name="T44" fmla="*/ 738 w 5495"/>
              <a:gd name="T45" fmla="*/ 2095 h 2968"/>
              <a:gd name="T46" fmla="*/ 427 w 5495"/>
              <a:gd name="T47" fmla="*/ 2321 h 2968"/>
              <a:gd name="T48" fmla="*/ 251 w 5495"/>
              <a:gd name="T49" fmla="*/ 2506 h 2968"/>
              <a:gd name="T50" fmla="*/ 164 w 5495"/>
              <a:gd name="T51" fmla="*/ 2634 h 2968"/>
              <a:gd name="T52" fmla="*/ 103 w 5495"/>
              <a:gd name="T53" fmla="*/ 2765 h 2968"/>
              <a:gd name="T54" fmla="*/ 72 w 5495"/>
              <a:gd name="T55" fmla="*/ 2899 h 2968"/>
              <a:gd name="T56" fmla="*/ 101 w 5495"/>
              <a:gd name="T57" fmla="*/ 2937 h 2968"/>
              <a:gd name="T58" fmla="*/ 114 w 5495"/>
              <a:gd name="T59" fmla="*/ 2841 h 2968"/>
              <a:gd name="T60" fmla="*/ 159 w 5495"/>
              <a:gd name="T61" fmla="*/ 2714 h 2968"/>
              <a:gd name="T62" fmla="*/ 229 w 5495"/>
              <a:gd name="T63" fmla="*/ 2588 h 2968"/>
              <a:gd name="T64" fmla="*/ 327 w 5495"/>
              <a:gd name="T65" fmla="*/ 2466 h 2968"/>
              <a:gd name="T66" fmla="*/ 590 w 5495"/>
              <a:gd name="T67" fmla="*/ 2231 h 2968"/>
              <a:gd name="T68" fmla="*/ 933 w 5495"/>
              <a:gd name="T69" fmla="*/ 2021 h 2968"/>
              <a:gd name="T70" fmla="*/ 1341 w 5495"/>
              <a:gd name="T71" fmla="*/ 1843 h 2968"/>
              <a:gd name="T72" fmla="*/ 1794 w 5495"/>
              <a:gd name="T73" fmla="*/ 1705 h 2968"/>
              <a:gd name="T74" fmla="*/ 2280 w 5495"/>
              <a:gd name="T75" fmla="*/ 1616 h 2968"/>
              <a:gd name="T76" fmla="*/ 2782 w 5495"/>
              <a:gd name="T77" fmla="*/ 1585 h 2968"/>
              <a:gd name="T78" fmla="*/ 3286 w 5495"/>
              <a:gd name="T79" fmla="*/ 1568 h 2968"/>
              <a:gd name="T80" fmla="*/ 3775 w 5495"/>
              <a:gd name="T81" fmla="*/ 1518 h 2968"/>
              <a:gd name="T82" fmla="*/ 4231 w 5495"/>
              <a:gd name="T83" fmla="*/ 1441 h 2968"/>
              <a:gd name="T84" fmla="*/ 4641 w 5495"/>
              <a:gd name="T85" fmla="*/ 1342 h 2968"/>
              <a:gd name="T86" fmla="*/ 4988 w 5495"/>
              <a:gd name="T87" fmla="*/ 1223 h 2968"/>
              <a:gd name="T88" fmla="*/ 5256 w 5495"/>
              <a:gd name="T89" fmla="*/ 1091 h 2968"/>
              <a:gd name="T90" fmla="*/ 5357 w 5495"/>
              <a:gd name="T91" fmla="*/ 1020 h 2968"/>
              <a:gd name="T92" fmla="*/ 5431 w 5495"/>
              <a:gd name="T93" fmla="*/ 947 h 2968"/>
              <a:gd name="T94" fmla="*/ 5460 w 5495"/>
              <a:gd name="T95" fmla="*/ 909 h 2968"/>
              <a:gd name="T96" fmla="*/ 5480 w 5495"/>
              <a:gd name="T97" fmla="*/ 870 h 2968"/>
              <a:gd name="T98" fmla="*/ 5491 w 5495"/>
              <a:gd name="T99" fmla="*/ 830 h 2968"/>
              <a:gd name="T100" fmla="*/ 5491 w 5495"/>
              <a:gd name="T101" fmla="*/ 646 h 2968"/>
              <a:gd name="T102" fmla="*/ 5460 w 5495"/>
              <a:gd name="T103" fmla="*/ 373 h 2968"/>
              <a:gd name="T104" fmla="*/ 5405 w 5495"/>
              <a:gd name="T105" fmla="*/ 154 h 2968"/>
              <a:gd name="T106" fmla="*/ 5372 w 5495"/>
              <a:gd name="T107" fmla="*/ 74 h 2968"/>
              <a:gd name="T108" fmla="*/ 5336 w 5495"/>
              <a:gd name="T109" fmla="*/ 22 h 2968"/>
              <a:gd name="T110" fmla="*/ 5315 w 5495"/>
              <a:gd name="T111" fmla="*/ 6 h 2968"/>
              <a:gd name="T112" fmla="*/ 5291 w 5495"/>
              <a:gd name="T113" fmla="*/ 0 h 2968"/>
              <a:gd name="T114" fmla="*/ 4 w 5495"/>
              <a:gd name="T115" fmla="*/ 2811 h 2968"/>
              <a:gd name="T116" fmla="*/ 181 w 5495"/>
              <a:gd name="T117" fmla="*/ 2821 h 2968"/>
              <a:gd name="T118" fmla="*/ 154 w 5495"/>
              <a:gd name="T119" fmla="*/ 2804 h 2968"/>
              <a:gd name="T120" fmla="*/ 100 w 5495"/>
              <a:gd name="T121" fmla="*/ 2929 h 2968"/>
              <a:gd name="T122" fmla="*/ 11 w 5495"/>
              <a:gd name="T123" fmla="*/ 2789 h 2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495" h="2968">
                <a:moveTo>
                  <a:pt x="5284" y="31"/>
                </a:moveTo>
                <a:lnTo>
                  <a:pt x="5302" y="35"/>
                </a:lnTo>
                <a:lnTo>
                  <a:pt x="5296" y="32"/>
                </a:lnTo>
                <a:lnTo>
                  <a:pt x="5314" y="45"/>
                </a:lnTo>
                <a:lnTo>
                  <a:pt x="5311" y="43"/>
                </a:lnTo>
                <a:lnTo>
                  <a:pt x="5328" y="64"/>
                </a:lnTo>
                <a:lnTo>
                  <a:pt x="5345" y="91"/>
                </a:lnTo>
                <a:lnTo>
                  <a:pt x="5360" y="124"/>
                </a:lnTo>
                <a:lnTo>
                  <a:pt x="5376" y="165"/>
                </a:lnTo>
                <a:lnTo>
                  <a:pt x="5404" y="263"/>
                </a:lnTo>
                <a:lnTo>
                  <a:pt x="5429" y="380"/>
                </a:lnTo>
                <a:lnTo>
                  <a:pt x="5448" y="510"/>
                </a:lnTo>
                <a:lnTo>
                  <a:pt x="5460" y="649"/>
                </a:lnTo>
                <a:lnTo>
                  <a:pt x="5463" y="793"/>
                </a:lnTo>
                <a:lnTo>
                  <a:pt x="5460" y="827"/>
                </a:lnTo>
                <a:lnTo>
                  <a:pt x="5460" y="824"/>
                </a:lnTo>
                <a:lnTo>
                  <a:pt x="5449" y="861"/>
                </a:lnTo>
                <a:lnTo>
                  <a:pt x="5450" y="858"/>
                </a:lnTo>
                <a:lnTo>
                  <a:pt x="5431" y="894"/>
                </a:lnTo>
                <a:lnTo>
                  <a:pt x="5433" y="892"/>
                </a:lnTo>
                <a:lnTo>
                  <a:pt x="5406" y="928"/>
                </a:lnTo>
                <a:lnTo>
                  <a:pt x="5374" y="961"/>
                </a:lnTo>
                <a:lnTo>
                  <a:pt x="5336" y="997"/>
                </a:lnTo>
                <a:lnTo>
                  <a:pt x="5290" y="1031"/>
                </a:lnTo>
                <a:lnTo>
                  <a:pt x="5239" y="1064"/>
                </a:lnTo>
                <a:lnTo>
                  <a:pt x="5118" y="1130"/>
                </a:lnTo>
                <a:lnTo>
                  <a:pt x="4975" y="1194"/>
                </a:lnTo>
                <a:lnTo>
                  <a:pt x="4812" y="1254"/>
                </a:lnTo>
                <a:lnTo>
                  <a:pt x="4632" y="1311"/>
                </a:lnTo>
                <a:lnTo>
                  <a:pt x="4435" y="1363"/>
                </a:lnTo>
                <a:lnTo>
                  <a:pt x="4224" y="1410"/>
                </a:lnTo>
                <a:lnTo>
                  <a:pt x="4002" y="1452"/>
                </a:lnTo>
                <a:lnTo>
                  <a:pt x="3770" y="1487"/>
                </a:lnTo>
                <a:lnTo>
                  <a:pt x="3530" y="1516"/>
                </a:lnTo>
                <a:lnTo>
                  <a:pt x="3283" y="1537"/>
                </a:lnTo>
                <a:lnTo>
                  <a:pt x="3033" y="1549"/>
                </a:lnTo>
                <a:lnTo>
                  <a:pt x="2781" y="1553"/>
                </a:lnTo>
                <a:lnTo>
                  <a:pt x="2528" y="1561"/>
                </a:lnTo>
                <a:lnTo>
                  <a:pt x="2277" y="1585"/>
                </a:lnTo>
                <a:lnTo>
                  <a:pt x="2029" y="1623"/>
                </a:lnTo>
                <a:lnTo>
                  <a:pt x="1787" y="1674"/>
                </a:lnTo>
                <a:lnTo>
                  <a:pt x="1553" y="1737"/>
                </a:lnTo>
                <a:lnTo>
                  <a:pt x="1330" y="1812"/>
                </a:lnTo>
                <a:lnTo>
                  <a:pt x="1118" y="1898"/>
                </a:lnTo>
                <a:lnTo>
                  <a:pt x="920" y="1992"/>
                </a:lnTo>
                <a:lnTo>
                  <a:pt x="738" y="2095"/>
                </a:lnTo>
                <a:lnTo>
                  <a:pt x="573" y="2204"/>
                </a:lnTo>
                <a:lnTo>
                  <a:pt x="427" y="2321"/>
                </a:lnTo>
                <a:lnTo>
                  <a:pt x="304" y="2443"/>
                </a:lnTo>
                <a:lnTo>
                  <a:pt x="251" y="2506"/>
                </a:lnTo>
                <a:lnTo>
                  <a:pt x="204" y="2569"/>
                </a:lnTo>
                <a:lnTo>
                  <a:pt x="164" y="2634"/>
                </a:lnTo>
                <a:lnTo>
                  <a:pt x="130" y="2699"/>
                </a:lnTo>
                <a:lnTo>
                  <a:pt x="103" y="2765"/>
                </a:lnTo>
                <a:lnTo>
                  <a:pt x="83" y="2832"/>
                </a:lnTo>
                <a:lnTo>
                  <a:pt x="72" y="2899"/>
                </a:lnTo>
                <a:lnTo>
                  <a:pt x="69" y="2935"/>
                </a:lnTo>
                <a:lnTo>
                  <a:pt x="101" y="2937"/>
                </a:lnTo>
                <a:lnTo>
                  <a:pt x="103" y="2904"/>
                </a:lnTo>
                <a:lnTo>
                  <a:pt x="114" y="2841"/>
                </a:lnTo>
                <a:lnTo>
                  <a:pt x="132" y="2778"/>
                </a:lnTo>
                <a:lnTo>
                  <a:pt x="159" y="2714"/>
                </a:lnTo>
                <a:lnTo>
                  <a:pt x="191" y="2651"/>
                </a:lnTo>
                <a:lnTo>
                  <a:pt x="229" y="2588"/>
                </a:lnTo>
                <a:lnTo>
                  <a:pt x="276" y="2527"/>
                </a:lnTo>
                <a:lnTo>
                  <a:pt x="327" y="2466"/>
                </a:lnTo>
                <a:lnTo>
                  <a:pt x="448" y="2346"/>
                </a:lnTo>
                <a:lnTo>
                  <a:pt x="590" y="2231"/>
                </a:lnTo>
                <a:lnTo>
                  <a:pt x="753" y="2122"/>
                </a:lnTo>
                <a:lnTo>
                  <a:pt x="933" y="2021"/>
                </a:lnTo>
                <a:lnTo>
                  <a:pt x="1129" y="1927"/>
                </a:lnTo>
                <a:lnTo>
                  <a:pt x="1341" y="1843"/>
                </a:lnTo>
                <a:lnTo>
                  <a:pt x="1562" y="1768"/>
                </a:lnTo>
                <a:lnTo>
                  <a:pt x="1794" y="1705"/>
                </a:lnTo>
                <a:lnTo>
                  <a:pt x="2034" y="1654"/>
                </a:lnTo>
                <a:lnTo>
                  <a:pt x="2280" y="1616"/>
                </a:lnTo>
                <a:lnTo>
                  <a:pt x="2529" y="1593"/>
                </a:lnTo>
                <a:lnTo>
                  <a:pt x="2782" y="1585"/>
                </a:lnTo>
                <a:lnTo>
                  <a:pt x="3034" y="1581"/>
                </a:lnTo>
                <a:lnTo>
                  <a:pt x="3286" y="1568"/>
                </a:lnTo>
                <a:lnTo>
                  <a:pt x="3533" y="1547"/>
                </a:lnTo>
                <a:lnTo>
                  <a:pt x="3775" y="1518"/>
                </a:lnTo>
                <a:lnTo>
                  <a:pt x="4007" y="1483"/>
                </a:lnTo>
                <a:lnTo>
                  <a:pt x="4231" y="1441"/>
                </a:lnTo>
                <a:lnTo>
                  <a:pt x="4444" y="1394"/>
                </a:lnTo>
                <a:lnTo>
                  <a:pt x="4641" y="1342"/>
                </a:lnTo>
                <a:lnTo>
                  <a:pt x="4823" y="1284"/>
                </a:lnTo>
                <a:lnTo>
                  <a:pt x="4988" y="1223"/>
                </a:lnTo>
                <a:lnTo>
                  <a:pt x="5133" y="1158"/>
                </a:lnTo>
                <a:lnTo>
                  <a:pt x="5256" y="1091"/>
                </a:lnTo>
                <a:lnTo>
                  <a:pt x="5309" y="1056"/>
                </a:lnTo>
                <a:lnTo>
                  <a:pt x="5357" y="1020"/>
                </a:lnTo>
                <a:lnTo>
                  <a:pt x="5397" y="983"/>
                </a:lnTo>
                <a:lnTo>
                  <a:pt x="5431" y="947"/>
                </a:lnTo>
                <a:lnTo>
                  <a:pt x="5458" y="911"/>
                </a:lnTo>
                <a:cubicBezTo>
                  <a:pt x="5459" y="910"/>
                  <a:pt x="5459" y="910"/>
                  <a:pt x="5460" y="909"/>
                </a:cubicBezTo>
                <a:lnTo>
                  <a:pt x="5479" y="873"/>
                </a:lnTo>
                <a:cubicBezTo>
                  <a:pt x="5479" y="872"/>
                  <a:pt x="5480" y="871"/>
                  <a:pt x="5480" y="870"/>
                </a:cubicBezTo>
                <a:lnTo>
                  <a:pt x="5491" y="833"/>
                </a:lnTo>
                <a:cubicBezTo>
                  <a:pt x="5491" y="832"/>
                  <a:pt x="5491" y="831"/>
                  <a:pt x="5491" y="830"/>
                </a:cubicBezTo>
                <a:lnTo>
                  <a:pt x="5495" y="792"/>
                </a:lnTo>
                <a:lnTo>
                  <a:pt x="5491" y="646"/>
                </a:lnTo>
                <a:lnTo>
                  <a:pt x="5479" y="505"/>
                </a:lnTo>
                <a:lnTo>
                  <a:pt x="5460" y="373"/>
                </a:lnTo>
                <a:lnTo>
                  <a:pt x="5435" y="254"/>
                </a:lnTo>
                <a:lnTo>
                  <a:pt x="5405" y="154"/>
                </a:lnTo>
                <a:lnTo>
                  <a:pt x="5389" y="111"/>
                </a:lnTo>
                <a:lnTo>
                  <a:pt x="5372" y="74"/>
                </a:lnTo>
                <a:lnTo>
                  <a:pt x="5353" y="43"/>
                </a:lnTo>
                <a:lnTo>
                  <a:pt x="5336" y="22"/>
                </a:lnTo>
                <a:cubicBezTo>
                  <a:pt x="5335" y="21"/>
                  <a:pt x="5334" y="20"/>
                  <a:pt x="5333" y="19"/>
                </a:cubicBezTo>
                <a:lnTo>
                  <a:pt x="5315" y="6"/>
                </a:lnTo>
                <a:cubicBezTo>
                  <a:pt x="5313" y="5"/>
                  <a:pt x="5311" y="4"/>
                  <a:pt x="5309" y="4"/>
                </a:cubicBezTo>
                <a:lnTo>
                  <a:pt x="5291" y="0"/>
                </a:lnTo>
                <a:lnTo>
                  <a:pt x="5284" y="31"/>
                </a:lnTo>
                <a:close/>
                <a:moveTo>
                  <a:pt x="4" y="2811"/>
                </a:moveTo>
                <a:lnTo>
                  <a:pt x="83" y="2968"/>
                </a:lnTo>
                <a:lnTo>
                  <a:pt x="181" y="2821"/>
                </a:lnTo>
                <a:cubicBezTo>
                  <a:pt x="186" y="2814"/>
                  <a:pt x="184" y="2804"/>
                  <a:pt x="177" y="2799"/>
                </a:cubicBezTo>
                <a:cubicBezTo>
                  <a:pt x="169" y="2794"/>
                  <a:pt x="159" y="2796"/>
                  <a:pt x="154" y="2804"/>
                </a:cubicBezTo>
                <a:lnTo>
                  <a:pt x="72" y="2927"/>
                </a:lnTo>
                <a:lnTo>
                  <a:pt x="100" y="2929"/>
                </a:lnTo>
                <a:lnTo>
                  <a:pt x="33" y="2796"/>
                </a:lnTo>
                <a:cubicBezTo>
                  <a:pt x="29" y="2788"/>
                  <a:pt x="19" y="2785"/>
                  <a:pt x="11" y="2789"/>
                </a:cubicBezTo>
                <a:cubicBezTo>
                  <a:pt x="4" y="2793"/>
                  <a:pt x="0" y="2803"/>
                  <a:pt x="4" y="2811"/>
                </a:cubicBezTo>
                <a:close/>
              </a:path>
            </a:pathLst>
          </a:custGeom>
          <a:solidFill>
            <a:srgbClr val="4A7EBB"/>
          </a:solidFill>
          <a:ln w="0" cap="flat">
            <a:solidFill>
              <a:srgbClr val="4A7EBB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35"/>
          <p:cNvSpPr>
            <a:spLocks noEditPoints="1"/>
          </p:cNvSpPr>
          <p:nvPr/>
        </p:nvSpPr>
        <p:spPr bwMode="auto">
          <a:xfrm>
            <a:off x="5710238" y="2268538"/>
            <a:ext cx="282575" cy="1612900"/>
          </a:xfrm>
          <a:custGeom>
            <a:avLst/>
            <a:gdLst>
              <a:gd name="T0" fmla="*/ 7 w 608"/>
              <a:gd name="T1" fmla="*/ 3283 h 3283"/>
              <a:gd name="T2" fmla="*/ 31 w 608"/>
              <a:gd name="T3" fmla="*/ 3278 h 3283"/>
              <a:gd name="T4" fmla="*/ 36 w 608"/>
              <a:gd name="T5" fmla="*/ 3276 h 3283"/>
              <a:gd name="T6" fmla="*/ 60 w 608"/>
              <a:gd name="T7" fmla="*/ 3262 h 3283"/>
              <a:gd name="T8" fmla="*/ 63 w 608"/>
              <a:gd name="T9" fmla="*/ 3260 h 3283"/>
              <a:gd name="T10" fmla="*/ 87 w 608"/>
              <a:gd name="T11" fmla="*/ 3237 h 3283"/>
              <a:gd name="T12" fmla="*/ 88 w 608"/>
              <a:gd name="T13" fmla="*/ 3235 h 3283"/>
              <a:gd name="T14" fmla="*/ 112 w 608"/>
              <a:gd name="T15" fmla="*/ 3204 h 3283"/>
              <a:gd name="T16" fmla="*/ 136 w 608"/>
              <a:gd name="T17" fmla="*/ 3162 h 3283"/>
              <a:gd name="T18" fmla="*/ 161 w 608"/>
              <a:gd name="T19" fmla="*/ 3114 h 3283"/>
              <a:gd name="T20" fmla="*/ 184 w 608"/>
              <a:gd name="T21" fmla="*/ 3057 h 3283"/>
              <a:gd name="T22" fmla="*/ 208 w 608"/>
              <a:gd name="T23" fmla="*/ 2992 h 3283"/>
              <a:gd name="T24" fmla="*/ 230 w 608"/>
              <a:gd name="T25" fmla="*/ 2921 h 3283"/>
              <a:gd name="T26" fmla="*/ 252 w 608"/>
              <a:gd name="T27" fmla="*/ 2843 h 3283"/>
              <a:gd name="T28" fmla="*/ 273 w 608"/>
              <a:gd name="T29" fmla="*/ 2758 h 3283"/>
              <a:gd name="T30" fmla="*/ 294 w 608"/>
              <a:gd name="T31" fmla="*/ 2668 h 3283"/>
              <a:gd name="T32" fmla="*/ 334 w 608"/>
              <a:gd name="T33" fmla="*/ 2470 h 3283"/>
              <a:gd name="T34" fmla="*/ 372 w 608"/>
              <a:gd name="T35" fmla="*/ 2249 h 3283"/>
              <a:gd name="T36" fmla="*/ 406 w 608"/>
              <a:gd name="T37" fmla="*/ 2010 h 3283"/>
              <a:gd name="T38" fmla="*/ 437 w 608"/>
              <a:gd name="T39" fmla="*/ 1754 h 3283"/>
              <a:gd name="T40" fmla="*/ 465 w 608"/>
              <a:gd name="T41" fmla="*/ 1484 h 3283"/>
              <a:gd name="T42" fmla="*/ 488 w 608"/>
              <a:gd name="T43" fmla="*/ 1202 h 3283"/>
              <a:gd name="T44" fmla="*/ 507 w 608"/>
              <a:gd name="T45" fmla="*/ 910 h 3283"/>
              <a:gd name="T46" fmla="*/ 520 w 608"/>
              <a:gd name="T47" fmla="*/ 611 h 3283"/>
              <a:gd name="T48" fmla="*/ 529 w 608"/>
              <a:gd name="T49" fmla="*/ 307 h 3283"/>
              <a:gd name="T50" fmla="*/ 532 w 608"/>
              <a:gd name="T51" fmla="*/ 32 h 3283"/>
              <a:gd name="T52" fmla="*/ 500 w 608"/>
              <a:gd name="T53" fmla="*/ 32 h 3283"/>
              <a:gd name="T54" fmla="*/ 497 w 608"/>
              <a:gd name="T55" fmla="*/ 306 h 3283"/>
              <a:gd name="T56" fmla="*/ 488 w 608"/>
              <a:gd name="T57" fmla="*/ 610 h 3283"/>
              <a:gd name="T58" fmla="*/ 475 w 608"/>
              <a:gd name="T59" fmla="*/ 907 h 3283"/>
              <a:gd name="T60" fmla="*/ 457 w 608"/>
              <a:gd name="T61" fmla="*/ 1199 h 3283"/>
              <a:gd name="T62" fmla="*/ 434 w 608"/>
              <a:gd name="T63" fmla="*/ 1481 h 3283"/>
              <a:gd name="T64" fmla="*/ 406 w 608"/>
              <a:gd name="T65" fmla="*/ 1751 h 3283"/>
              <a:gd name="T66" fmla="*/ 375 w 608"/>
              <a:gd name="T67" fmla="*/ 2005 h 3283"/>
              <a:gd name="T68" fmla="*/ 341 w 608"/>
              <a:gd name="T69" fmla="*/ 2244 h 3283"/>
              <a:gd name="T70" fmla="*/ 303 w 608"/>
              <a:gd name="T71" fmla="*/ 2463 h 3283"/>
              <a:gd name="T72" fmla="*/ 263 w 608"/>
              <a:gd name="T73" fmla="*/ 2661 h 3283"/>
              <a:gd name="T74" fmla="*/ 242 w 608"/>
              <a:gd name="T75" fmla="*/ 2751 h 3283"/>
              <a:gd name="T76" fmla="*/ 221 w 608"/>
              <a:gd name="T77" fmla="*/ 2834 h 3283"/>
              <a:gd name="T78" fmla="*/ 199 w 608"/>
              <a:gd name="T79" fmla="*/ 2912 h 3283"/>
              <a:gd name="T80" fmla="*/ 177 w 608"/>
              <a:gd name="T81" fmla="*/ 2981 h 3283"/>
              <a:gd name="T82" fmla="*/ 155 w 608"/>
              <a:gd name="T83" fmla="*/ 3044 h 3283"/>
              <a:gd name="T84" fmla="*/ 132 w 608"/>
              <a:gd name="T85" fmla="*/ 3099 h 3283"/>
              <a:gd name="T86" fmla="*/ 109 w 608"/>
              <a:gd name="T87" fmla="*/ 3146 h 3283"/>
              <a:gd name="T88" fmla="*/ 87 w 608"/>
              <a:gd name="T89" fmla="*/ 3185 h 3283"/>
              <a:gd name="T90" fmla="*/ 63 w 608"/>
              <a:gd name="T91" fmla="*/ 3216 h 3283"/>
              <a:gd name="T92" fmla="*/ 64 w 608"/>
              <a:gd name="T93" fmla="*/ 3214 h 3283"/>
              <a:gd name="T94" fmla="*/ 40 w 608"/>
              <a:gd name="T95" fmla="*/ 3237 h 3283"/>
              <a:gd name="T96" fmla="*/ 43 w 608"/>
              <a:gd name="T97" fmla="*/ 3235 h 3283"/>
              <a:gd name="T98" fmla="*/ 19 w 608"/>
              <a:gd name="T99" fmla="*/ 3249 h 3283"/>
              <a:gd name="T100" fmla="*/ 24 w 608"/>
              <a:gd name="T101" fmla="*/ 3247 h 3283"/>
              <a:gd name="T102" fmla="*/ 0 w 608"/>
              <a:gd name="T103" fmla="*/ 3252 h 3283"/>
              <a:gd name="T104" fmla="*/ 7 w 608"/>
              <a:gd name="T105" fmla="*/ 3283 h 3283"/>
              <a:gd name="T106" fmla="*/ 603 w 608"/>
              <a:gd name="T107" fmla="*/ 153 h 3283"/>
              <a:gd name="T108" fmla="*/ 516 w 608"/>
              <a:gd name="T109" fmla="*/ 0 h 3283"/>
              <a:gd name="T110" fmla="*/ 426 w 608"/>
              <a:gd name="T111" fmla="*/ 151 h 3283"/>
              <a:gd name="T112" fmla="*/ 432 w 608"/>
              <a:gd name="T113" fmla="*/ 173 h 3283"/>
              <a:gd name="T114" fmla="*/ 454 w 608"/>
              <a:gd name="T115" fmla="*/ 168 h 3283"/>
              <a:gd name="T116" fmla="*/ 530 w 608"/>
              <a:gd name="T117" fmla="*/ 40 h 3283"/>
              <a:gd name="T118" fmla="*/ 502 w 608"/>
              <a:gd name="T119" fmla="*/ 40 h 3283"/>
              <a:gd name="T120" fmla="*/ 576 w 608"/>
              <a:gd name="T121" fmla="*/ 169 h 3283"/>
              <a:gd name="T122" fmla="*/ 597 w 608"/>
              <a:gd name="T123" fmla="*/ 175 h 3283"/>
              <a:gd name="T124" fmla="*/ 603 w 608"/>
              <a:gd name="T125" fmla="*/ 153 h 3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08" h="3283">
                <a:moveTo>
                  <a:pt x="7" y="3283"/>
                </a:moveTo>
                <a:lnTo>
                  <a:pt x="31" y="3278"/>
                </a:lnTo>
                <a:cubicBezTo>
                  <a:pt x="32" y="3278"/>
                  <a:pt x="34" y="3277"/>
                  <a:pt x="36" y="3276"/>
                </a:cubicBezTo>
                <a:lnTo>
                  <a:pt x="60" y="3262"/>
                </a:lnTo>
                <a:cubicBezTo>
                  <a:pt x="61" y="3262"/>
                  <a:pt x="62" y="3261"/>
                  <a:pt x="63" y="3260"/>
                </a:cubicBezTo>
                <a:lnTo>
                  <a:pt x="87" y="3237"/>
                </a:lnTo>
                <a:cubicBezTo>
                  <a:pt x="87" y="3236"/>
                  <a:pt x="88" y="3236"/>
                  <a:pt x="88" y="3235"/>
                </a:cubicBezTo>
                <a:lnTo>
                  <a:pt x="112" y="3204"/>
                </a:lnTo>
                <a:lnTo>
                  <a:pt x="136" y="3162"/>
                </a:lnTo>
                <a:lnTo>
                  <a:pt x="161" y="3114"/>
                </a:lnTo>
                <a:lnTo>
                  <a:pt x="184" y="3057"/>
                </a:lnTo>
                <a:lnTo>
                  <a:pt x="208" y="2992"/>
                </a:lnTo>
                <a:lnTo>
                  <a:pt x="230" y="2921"/>
                </a:lnTo>
                <a:lnTo>
                  <a:pt x="252" y="2843"/>
                </a:lnTo>
                <a:lnTo>
                  <a:pt x="273" y="2758"/>
                </a:lnTo>
                <a:lnTo>
                  <a:pt x="294" y="2668"/>
                </a:lnTo>
                <a:lnTo>
                  <a:pt x="334" y="2470"/>
                </a:lnTo>
                <a:lnTo>
                  <a:pt x="372" y="2249"/>
                </a:lnTo>
                <a:lnTo>
                  <a:pt x="406" y="2010"/>
                </a:lnTo>
                <a:lnTo>
                  <a:pt x="437" y="1754"/>
                </a:lnTo>
                <a:lnTo>
                  <a:pt x="465" y="1484"/>
                </a:lnTo>
                <a:lnTo>
                  <a:pt x="488" y="1202"/>
                </a:lnTo>
                <a:lnTo>
                  <a:pt x="507" y="910"/>
                </a:lnTo>
                <a:lnTo>
                  <a:pt x="520" y="611"/>
                </a:lnTo>
                <a:lnTo>
                  <a:pt x="529" y="307"/>
                </a:lnTo>
                <a:lnTo>
                  <a:pt x="532" y="32"/>
                </a:lnTo>
                <a:lnTo>
                  <a:pt x="500" y="32"/>
                </a:lnTo>
                <a:lnTo>
                  <a:pt x="497" y="306"/>
                </a:lnTo>
                <a:lnTo>
                  <a:pt x="488" y="610"/>
                </a:lnTo>
                <a:lnTo>
                  <a:pt x="475" y="907"/>
                </a:lnTo>
                <a:lnTo>
                  <a:pt x="457" y="1199"/>
                </a:lnTo>
                <a:lnTo>
                  <a:pt x="434" y="1481"/>
                </a:lnTo>
                <a:lnTo>
                  <a:pt x="406" y="1751"/>
                </a:lnTo>
                <a:lnTo>
                  <a:pt x="375" y="2005"/>
                </a:lnTo>
                <a:lnTo>
                  <a:pt x="341" y="2244"/>
                </a:lnTo>
                <a:lnTo>
                  <a:pt x="303" y="2463"/>
                </a:lnTo>
                <a:lnTo>
                  <a:pt x="263" y="2661"/>
                </a:lnTo>
                <a:lnTo>
                  <a:pt x="242" y="2751"/>
                </a:lnTo>
                <a:lnTo>
                  <a:pt x="221" y="2834"/>
                </a:lnTo>
                <a:lnTo>
                  <a:pt x="199" y="2912"/>
                </a:lnTo>
                <a:lnTo>
                  <a:pt x="177" y="2981"/>
                </a:lnTo>
                <a:lnTo>
                  <a:pt x="155" y="3044"/>
                </a:lnTo>
                <a:lnTo>
                  <a:pt x="132" y="3099"/>
                </a:lnTo>
                <a:lnTo>
                  <a:pt x="109" y="3146"/>
                </a:lnTo>
                <a:lnTo>
                  <a:pt x="87" y="3185"/>
                </a:lnTo>
                <a:lnTo>
                  <a:pt x="63" y="3216"/>
                </a:lnTo>
                <a:lnTo>
                  <a:pt x="64" y="3214"/>
                </a:lnTo>
                <a:lnTo>
                  <a:pt x="40" y="3237"/>
                </a:lnTo>
                <a:lnTo>
                  <a:pt x="43" y="3235"/>
                </a:lnTo>
                <a:lnTo>
                  <a:pt x="19" y="3249"/>
                </a:lnTo>
                <a:lnTo>
                  <a:pt x="24" y="3247"/>
                </a:lnTo>
                <a:lnTo>
                  <a:pt x="0" y="3252"/>
                </a:lnTo>
                <a:lnTo>
                  <a:pt x="7" y="3283"/>
                </a:lnTo>
                <a:close/>
                <a:moveTo>
                  <a:pt x="603" y="153"/>
                </a:moveTo>
                <a:lnTo>
                  <a:pt x="516" y="0"/>
                </a:lnTo>
                <a:lnTo>
                  <a:pt x="426" y="151"/>
                </a:lnTo>
                <a:cubicBezTo>
                  <a:pt x="422" y="159"/>
                  <a:pt x="424" y="169"/>
                  <a:pt x="432" y="173"/>
                </a:cubicBezTo>
                <a:cubicBezTo>
                  <a:pt x="440" y="178"/>
                  <a:pt x="449" y="175"/>
                  <a:pt x="454" y="168"/>
                </a:cubicBezTo>
                <a:lnTo>
                  <a:pt x="530" y="40"/>
                </a:lnTo>
                <a:lnTo>
                  <a:pt x="502" y="40"/>
                </a:lnTo>
                <a:lnTo>
                  <a:pt x="576" y="169"/>
                </a:lnTo>
                <a:cubicBezTo>
                  <a:pt x="580" y="176"/>
                  <a:pt x="590" y="179"/>
                  <a:pt x="597" y="175"/>
                </a:cubicBezTo>
                <a:cubicBezTo>
                  <a:pt x="605" y="170"/>
                  <a:pt x="608" y="161"/>
                  <a:pt x="603" y="153"/>
                </a:cubicBezTo>
                <a:close/>
              </a:path>
            </a:pathLst>
          </a:custGeom>
          <a:solidFill>
            <a:srgbClr val="4A7EBB"/>
          </a:solidFill>
          <a:ln w="0" cap="flat">
            <a:solidFill>
              <a:srgbClr val="4A7EBB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Rectangle 36"/>
          <p:cNvSpPr>
            <a:spLocks noChangeArrowheads="1"/>
          </p:cNvSpPr>
          <p:nvPr/>
        </p:nvSpPr>
        <p:spPr bwMode="auto">
          <a:xfrm>
            <a:off x="3657600" y="3911601"/>
            <a:ext cx="1684338" cy="519113"/>
          </a:xfrm>
          <a:prstGeom prst="rect">
            <a:avLst/>
          </a:prstGeom>
          <a:noFill/>
          <a:ln w="14288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Rectangle 37"/>
          <p:cNvSpPr>
            <a:spLocks noChangeArrowheads="1"/>
          </p:cNvSpPr>
          <p:nvPr/>
        </p:nvSpPr>
        <p:spPr bwMode="auto">
          <a:xfrm>
            <a:off x="4081463" y="4076701"/>
            <a:ext cx="927100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NotifyFarmer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Freeform 38"/>
          <p:cNvSpPr>
            <a:spLocks/>
          </p:cNvSpPr>
          <p:nvPr/>
        </p:nvSpPr>
        <p:spPr bwMode="auto">
          <a:xfrm>
            <a:off x="2749550" y="1597026"/>
            <a:ext cx="3292475" cy="3498850"/>
          </a:xfrm>
          <a:custGeom>
            <a:avLst/>
            <a:gdLst>
              <a:gd name="T0" fmla="*/ 0 w 7104"/>
              <a:gd name="T1" fmla="*/ 473 h 7120"/>
              <a:gd name="T2" fmla="*/ 473 w 7104"/>
              <a:gd name="T3" fmla="*/ 0 h 7120"/>
              <a:gd name="T4" fmla="*/ 6632 w 7104"/>
              <a:gd name="T5" fmla="*/ 0 h 7120"/>
              <a:gd name="T6" fmla="*/ 7104 w 7104"/>
              <a:gd name="T7" fmla="*/ 473 h 7120"/>
              <a:gd name="T8" fmla="*/ 7104 w 7104"/>
              <a:gd name="T9" fmla="*/ 6648 h 7120"/>
              <a:gd name="T10" fmla="*/ 6632 w 7104"/>
              <a:gd name="T11" fmla="*/ 7120 h 7120"/>
              <a:gd name="T12" fmla="*/ 473 w 7104"/>
              <a:gd name="T13" fmla="*/ 7120 h 7120"/>
              <a:gd name="T14" fmla="*/ 0 w 7104"/>
              <a:gd name="T15" fmla="*/ 6648 h 7120"/>
              <a:gd name="T16" fmla="*/ 0 w 7104"/>
              <a:gd name="T17" fmla="*/ 473 h 7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104" h="7120">
                <a:moveTo>
                  <a:pt x="0" y="473"/>
                </a:moveTo>
                <a:cubicBezTo>
                  <a:pt x="0" y="212"/>
                  <a:pt x="212" y="0"/>
                  <a:pt x="473" y="0"/>
                </a:cubicBezTo>
                <a:lnTo>
                  <a:pt x="6632" y="0"/>
                </a:lnTo>
                <a:cubicBezTo>
                  <a:pt x="6893" y="0"/>
                  <a:pt x="7104" y="212"/>
                  <a:pt x="7104" y="473"/>
                </a:cubicBezTo>
                <a:lnTo>
                  <a:pt x="7104" y="6648"/>
                </a:lnTo>
                <a:cubicBezTo>
                  <a:pt x="7104" y="6909"/>
                  <a:pt x="6893" y="7120"/>
                  <a:pt x="6632" y="7120"/>
                </a:cubicBezTo>
                <a:lnTo>
                  <a:pt x="473" y="7120"/>
                </a:lnTo>
                <a:cubicBezTo>
                  <a:pt x="212" y="7120"/>
                  <a:pt x="0" y="6909"/>
                  <a:pt x="0" y="6648"/>
                </a:cubicBezTo>
                <a:lnTo>
                  <a:pt x="0" y="473"/>
                </a:lnTo>
                <a:close/>
              </a:path>
            </a:pathLst>
          </a:custGeom>
          <a:noFill/>
          <a:ln w="22225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Rectangle 39"/>
          <p:cNvSpPr>
            <a:spLocks noChangeArrowheads="1"/>
          </p:cNvSpPr>
          <p:nvPr/>
        </p:nvSpPr>
        <p:spPr bwMode="auto">
          <a:xfrm>
            <a:off x="3751263" y="1692276"/>
            <a:ext cx="1401763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700" b="1" i="0" u="none" strike="noStrike" cap="none" normalizeH="0" baseline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cs typeface="Arial" pitchFamily="34" charset="0"/>
              </a:rPr>
              <a:t>HandlingAdvice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Freeform 40"/>
          <p:cNvSpPr>
            <a:spLocks/>
          </p:cNvSpPr>
          <p:nvPr/>
        </p:nvSpPr>
        <p:spPr bwMode="auto">
          <a:xfrm>
            <a:off x="2614613" y="2028826"/>
            <a:ext cx="258763" cy="273050"/>
          </a:xfrm>
          <a:custGeom>
            <a:avLst/>
            <a:gdLst>
              <a:gd name="T0" fmla="*/ 81 w 163"/>
              <a:gd name="T1" fmla="*/ 0 h 172"/>
              <a:gd name="T2" fmla="*/ 163 w 163"/>
              <a:gd name="T3" fmla="*/ 86 h 172"/>
              <a:gd name="T4" fmla="*/ 81 w 163"/>
              <a:gd name="T5" fmla="*/ 172 h 172"/>
              <a:gd name="T6" fmla="*/ 0 w 163"/>
              <a:gd name="T7" fmla="*/ 86 h 172"/>
              <a:gd name="T8" fmla="*/ 81 w 163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3" h="172">
                <a:moveTo>
                  <a:pt x="81" y="0"/>
                </a:moveTo>
                <a:lnTo>
                  <a:pt x="163" y="86"/>
                </a:lnTo>
                <a:lnTo>
                  <a:pt x="81" y="172"/>
                </a:lnTo>
                <a:lnTo>
                  <a:pt x="0" y="86"/>
                </a:lnTo>
                <a:lnTo>
                  <a:pt x="8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41"/>
          <p:cNvSpPr>
            <a:spLocks/>
          </p:cNvSpPr>
          <p:nvPr/>
        </p:nvSpPr>
        <p:spPr bwMode="auto">
          <a:xfrm>
            <a:off x="2614613" y="2028826"/>
            <a:ext cx="258763" cy="273050"/>
          </a:xfrm>
          <a:custGeom>
            <a:avLst/>
            <a:gdLst>
              <a:gd name="T0" fmla="*/ 81 w 163"/>
              <a:gd name="T1" fmla="*/ 0 h 172"/>
              <a:gd name="T2" fmla="*/ 163 w 163"/>
              <a:gd name="T3" fmla="*/ 86 h 172"/>
              <a:gd name="T4" fmla="*/ 81 w 163"/>
              <a:gd name="T5" fmla="*/ 172 h 172"/>
              <a:gd name="T6" fmla="*/ 0 w 163"/>
              <a:gd name="T7" fmla="*/ 86 h 172"/>
              <a:gd name="T8" fmla="*/ 81 w 163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3" h="172">
                <a:moveTo>
                  <a:pt x="81" y="0"/>
                </a:moveTo>
                <a:lnTo>
                  <a:pt x="163" y="86"/>
                </a:lnTo>
                <a:lnTo>
                  <a:pt x="81" y="172"/>
                </a:lnTo>
                <a:lnTo>
                  <a:pt x="0" y="86"/>
                </a:lnTo>
                <a:lnTo>
                  <a:pt x="81" y="0"/>
                </a:lnTo>
                <a:close/>
              </a:path>
            </a:pathLst>
          </a:custGeom>
          <a:noFill/>
          <a:ln w="142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Oval 42"/>
          <p:cNvSpPr>
            <a:spLocks noChangeArrowheads="1"/>
          </p:cNvSpPr>
          <p:nvPr/>
        </p:nvSpPr>
        <p:spPr bwMode="auto">
          <a:xfrm>
            <a:off x="5919788" y="2095501"/>
            <a:ext cx="215900" cy="204788"/>
          </a:xfrm>
          <a:prstGeom prst="ellipse">
            <a:avLst/>
          </a:pr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Oval 43"/>
          <p:cNvSpPr>
            <a:spLocks noChangeArrowheads="1"/>
          </p:cNvSpPr>
          <p:nvPr/>
        </p:nvSpPr>
        <p:spPr bwMode="auto">
          <a:xfrm>
            <a:off x="5919788" y="2095501"/>
            <a:ext cx="215900" cy="204788"/>
          </a:xfrm>
          <a:prstGeom prst="ellipse">
            <a:avLst/>
          </a:prstGeom>
          <a:noFill/>
          <a:ln w="14288" cap="flat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Rectangle 44"/>
          <p:cNvSpPr>
            <a:spLocks noChangeArrowheads="1"/>
          </p:cNvSpPr>
          <p:nvPr/>
        </p:nvSpPr>
        <p:spPr bwMode="auto">
          <a:xfrm>
            <a:off x="5378450" y="2552701"/>
            <a:ext cx="949325" cy="27463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Rectangle 45"/>
          <p:cNvSpPr>
            <a:spLocks noChangeArrowheads="1"/>
          </p:cNvSpPr>
          <p:nvPr/>
        </p:nvSpPr>
        <p:spPr bwMode="auto">
          <a:xfrm>
            <a:off x="5453063" y="2592388"/>
            <a:ext cx="868363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cs typeface="Arial" pitchFamily="34" charset="0"/>
              </a:rPr>
              <a:t>AdivceGiven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656771" y="5203372"/>
            <a:ext cx="7728857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/>
              <a:t>(*)	</a:t>
            </a:r>
            <a:r>
              <a:rPr lang="en-US" sz="1500" dirty="0" err="1" smtClean="0"/>
              <a:t>SendRequestForGreenhouseAdvice</a:t>
            </a:r>
            <a:r>
              <a:rPr lang="en-US" sz="1500" dirty="0" smtClean="0"/>
              <a:t> produces the </a:t>
            </a:r>
            <a:r>
              <a:rPr lang="en-US" sz="1500" dirty="0" err="1" smtClean="0"/>
              <a:t>RequestForGreenhouse</a:t>
            </a:r>
            <a:r>
              <a:rPr lang="en-US" sz="1500" dirty="0" smtClean="0"/>
              <a:t> message</a:t>
            </a:r>
          </a:p>
          <a:p>
            <a:r>
              <a:rPr lang="en-US" sz="1500" dirty="0" smtClean="0"/>
              <a:t>	</a:t>
            </a:r>
            <a:r>
              <a:rPr lang="en-US" sz="1500" dirty="0" err="1" smtClean="0"/>
              <a:t>AdviceGiven</a:t>
            </a:r>
            <a:r>
              <a:rPr lang="en-US" sz="1500" dirty="0" smtClean="0"/>
              <a:t> is achieved by </a:t>
            </a:r>
            <a:r>
              <a:rPr lang="en-US" sz="1500" dirty="0" err="1" smtClean="0"/>
              <a:t>GreenhouseAdviceonEvent</a:t>
            </a:r>
            <a:r>
              <a:rPr lang="en-US" sz="1500" dirty="0" smtClean="0"/>
              <a:t>()</a:t>
            </a:r>
          </a:p>
          <a:p>
            <a:r>
              <a:rPr lang="en-US" sz="1500" dirty="0" smtClean="0"/>
              <a:t>	</a:t>
            </a:r>
            <a:r>
              <a:rPr lang="en-US" sz="1500" dirty="0" err="1" smtClean="0"/>
              <a:t>FarmerNotified</a:t>
            </a:r>
            <a:r>
              <a:rPr lang="en-US" sz="1500" dirty="0" smtClean="0"/>
              <a:t> is achieved by </a:t>
            </a:r>
            <a:r>
              <a:rPr lang="en-US" sz="1500" dirty="0" err="1" smtClean="0"/>
              <a:t>NotifyFarmer.onTaskSuccess</a:t>
            </a:r>
            <a:r>
              <a:rPr lang="en-US" sz="1500" dirty="0" smtClean="0"/>
              <a:t>()</a:t>
            </a:r>
          </a:p>
          <a:p>
            <a:r>
              <a:rPr lang="en-US" sz="1500" dirty="0" smtClean="0"/>
              <a:t>	</a:t>
            </a:r>
            <a:r>
              <a:rPr lang="en-US" sz="1500" dirty="0" err="1" smtClean="0"/>
              <a:t>AdviceHandled</a:t>
            </a:r>
            <a:r>
              <a:rPr lang="en-US" sz="1500" dirty="0" smtClean="0"/>
              <a:t> is achieved by </a:t>
            </a:r>
            <a:r>
              <a:rPr lang="en-US" sz="1500" dirty="0" err="1" smtClean="0"/>
              <a:t>FarmerNotified</a:t>
            </a:r>
            <a:endParaRPr lang="en-US" sz="1500" dirty="0" smtClean="0"/>
          </a:p>
          <a:p>
            <a:r>
              <a:rPr lang="en-US" sz="1500" dirty="0" smtClean="0"/>
              <a:t>(**)	emitted by the EPM</a:t>
            </a: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21303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4410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19.11.2013</a:t>
            </a:r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US" smtClean="0"/>
              <a:t>2</a:t>
            </a:fld>
            <a:endParaRPr lang="en-US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B2B Core Modules – Position in FIspace platform</a:t>
            </a:r>
            <a:endParaRPr lang="en-GB" dirty="0"/>
          </a:p>
        </p:txBody>
      </p:sp>
      <p:pic>
        <p:nvPicPr>
          <p:cNvPr id="12" name="Grafik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070" y="1280160"/>
            <a:ext cx="8081010" cy="4629150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1874520" y="3594735"/>
            <a:ext cx="5314950" cy="885825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124200" y="3940935"/>
            <a:ext cx="1048555" cy="37348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BCM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847838" y="3940935"/>
            <a:ext cx="1048555" cy="37348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EPM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770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B2B component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68415"/>
            <a:ext cx="8229600" cy="5589585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Composed of two complementary modules</a:t>
            </a:r>
          </a:p>
          <a:p>
            <a:pPr lvl="1"/>
            <a:r>
              <a:rPr lang="en-GB" dirty="0" smtClean="0"/>
              <a:t>BCM – Business Collaboration Module</a:t>
            </a:r>
          </a:p>
          <a:p>
            <a:pPr lvl="1"/>
            <a:r>
              <a:rPr lang="en-GB" dirty="0" smtClean="0"/>
              <a:t>EPM – Event Processing Module</a:t>
            </a:r>
          </a:p>
          <a:p>
            <a:pPr>
              <a:spcBef>
                <a:spcPts val="2400"/>
              </a:spcBef>
            </a:pPr>
            <a:r>
              <a:rPr lang="en-GB" b="1" dirty="0" smtClean="0"/>
              <a:t>BCM</a:t>
            </a:r>
          </a:p>
          <a:p>
            <a:pPr lvl="1">
              <a:spcBef>
                <a:spcPts val="0"/>
              </a:spcBef>
            </a:pPr>
            <a:r>
              <a:rPr lang="en-GB" dirty="0" smtClean="0"/>
              <a:t>Enables the </a:t>
            </a:r>
            <a:r>
              <a:rPr lang="en-US" dirty="0" smtClean="0"/>
              <a:t>orchestration </a:t>
            </a:r>
            <a:r>
              <a:rPr lang="en-US" dirty="0"/>
              <a:t>and execution of </a:t>
            </a:r>
            <a:r>
              <a:rPr lang="en-US" dirty="0" smtClean="0"/>
              <a:t>business collaborations in the FIspace platform 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Holistic view of the entire supply chain by all involved stakeholders</a:t>
            </a:r>
          </a:p>
          <a:p>
            <a:pPr marL="457200" lvl="1" indent="0">
              <a:spcBef>
                <a:spcPts val="0"/>
              </a:spcBef>
              <a:buNone/>
            </a:pPr>
            <a:endParaRPr lang="en-GB" dirty="0" smtClean="0"/>
          </a:p>
          <a:p>
            <a:pPr lvl="1">
              <a:spcBef>
                <a:spcPts val="0"/>
              </a:spcBef>
            </a:pPr>
            <a:r>
              <a:rPr lang="en-GB" dirty="0" smtClean="0"/>
              <a:t>Tool: </a:t>
            </a:r>
            <a:r>
              <a:rPr lang="en-GB" dirty="0" err="1"/>
              <a:t>BizArtifact</a:t>
            </a:r>
            <a:r>
              <a:rPr lang="en-GB" dirty="0"/>
              <a:t> (open </a:t>
            </a:r>
            <a:r>
              <a:rPr lang="en-GB" dirty="0" smtClean="0"/>
              <a:t>source, outcome of the FP7 ACSI EU project) design and run-time</a:t>
            </a:r>
          </a:p>
          <a:p>
            <a:pPr lvl="1">
              <a:spcBef>
                <a:spcPts val="0"/>
              </a:spcBef>
            </a:pPr>
            <a:r>
              <a:rPr lang="en-GB" dirty="0"/>
              <a:t>Target user: </a:t>
            </a:r>
            <a:r>
              <a:rPr lang="en-GB" dirty="0" err="1" smtClean="0"/>
              <a:t>BizArchitect</a:t>
            </a:r>
            <a:endParaRPr lang="en-GB" dirty="0"/>
          </a:p>
          <a:p>
            <a:pPr>
              <a:spcBef>
                <a:spcPts val="2400"/>
              </a:spcBef>
            </a:pPr>
            <a:r>
              <a:rPr lang="en-GB" b="1" dirty="0" smtClean="0"/>
              <a:t>EPM </a:t>
            </a:r>
            <a:endParaRPr lang="en-GB" b="1" dirty="0"/>
          </a:p>
          <a:p>
            <a:pPr lvl="1">
              <a:spcBef>
                <a:spcPts val="0"/>
              </a:spcBef>
            </a:pPr>
            <a:r>
              <a:rPr lang="en-US" dirty="0" smtClean="0"/>
              <a:t>Monitors </a:t>
            </a:r>
            <a:r>
              <a:rPr lang="en-US" dirty="0"/>
              <a:t>the actual execution of </a:t>
            </a:r>
            <a:r>
              <a:rPr lang="en-US" dirty="0" smtClean="0"/>
              <a:t>FIspace collaborations </a:t>
            </a:r>
            <a:r>
              <a:rPr lang="en-US" dirty="0"/>
              <a:t>and alerts in case of </a:t>
            </a:r>
            <a:r>
              <a:rPr lang="en-US" dirty="0" smtClean="0"/>
              <a:t>exceptions in real-time</a:t>
            </a:r>
          </a:p>
          <a:p>
            <a:pPr lvl="1">
              <a:spcBef>
                <a:spcPts val="0"/>
              </a:spcBef>
            </a:pPr>
            <a:endParaRPr lang="en-GB" dirty="0" smtClean="0"/>
          </a:p>
          <a:p>
            <a:pPr lvl="1">
              <a:spcBef>
                <a:spcPts val="0"/>
              </a:spcBef>
            </a:pPr>
            <a:r>
              <a:rPr lang="en-GB" dirty="0" smtClean="0"/>
              <a:t>Tool: </a:t>
            </a:r>
            <a:r>
              <a:rPr lang="en-GB" dirty="0"/>
              <a:t>CEP GE </a:t>
            </a:r>
            <a:r>
              <a:rPr lang="en-GB" dirty="0" smtClean="0"/>
              <a:t>(open source) design and run-time</a:t>
            </a:r>
          </a:p>
          <a:p>
            <a:pPr lvl="1">
              <a:spcBef>
                <a:spcPts val="0"/>
              </a:spcBef>
            </a:pPr>
            <a:r>
              <a:rPr lang="en-GB" dirty="0"/>
              <a:t>Target user: </a:t>
            </a:r>
            <a:r>
              <a:rPr lang="en-GB" dirty="0" err="1" smtClean="0"/>
              <a:t>BizArchitect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6530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Based on the Entity-Centric approach</a:t>
            </a:r>
          </a:p>
          <a:p>
            <a:pPr lvl="1"/>
            <a:r>
              <a:rPr lang="en-US" dirty="0" smtClean="0"/>
              <a:t>Holistic marriage of data and process</a:t>
            </a:r>
          </a:p>
          <a:p>
            <a:pPr lvl="1"/>
            <a:r>
              <a:rPr lang="en-US" dirty="0" smtClean="0"/>
              <a:t>A Business Entity (BE, a.k.a. Artifact) is </a:t>
            </a:r>
            <a:r>
              <a:rPr lang="en-GB" dirty="0" smtClean="0"/>
              <a:t>a </a:t>
            </a:r>
            <a:r>
              <a:rPr lang="en-GB" dirty="0"/>
              <a:t>key concept that evolves as it moves through a business (or other) </a:t>
            </a:r>
            <a:r>
              <a:rPr lang="en-GB" dirty="0" smtClean="0"/>
              <a:t>process</a:t>
            </a:r>
          </a:p>
          <a:p>
            <a:pPr lvl="1"/>
            <a:r>
              <a:rPr lang="en-GB" dirty="0"/>
              <a:t>An entity type includes both a data schema and a lifecycle schema </a:t>
            </a:r>
            <a:endParaRPr lang="en-GB" dirty="0" smtClean="0"/>
          </a:p>
          <a:p>
            <a:pPr lvl="2"/>
            <a:r>
              <a:rPr lang="en-GB" dirty="0" smtClean="0"/>
              <a:t>The </a:t>
            </a:r>
            <a:r>
              <a:rPr lang="en-GB" dirty="0"/>
              <a:t>data schema provides </a:t>
            </a:r>
            <a:r>
              <a:rPr lang="en-GB" dirty="0" smtClean="0"/>
              <a:t>a view </a:t>
            </a:r>
            <a:r>
              <a:rPr lang="en-GB" dirty="0"/>
              <a:t>of the key data for this entity type. </a:t>
            </a:r>
            <a:endParaRPr lang="en-GB" dirty="0" smtClean="0"/>
          </a:p>
          <a:p>
            <a:pPr lvl="2"/>
            <a:r>
              <a:rPr lang="en-GB" dirty="0" smtClean="0"/>
              <a:t>The </a:t>
            </a:r>
            <a:r>
              <a:rPr lang="en-GB" dirty="0"/>
              <a:t>lifecycle schema of an entity type specifies the different ways that an entity instance might evolve as it moves through the overall process. </a:t>
            </a:r>
            <a:endParaRPr lang="en-GB" dirty="0" smtClean="0"/>
          </a:p>
          <a:p>
            <a:pPr marL="914400" lvl="2" indent="0">
              <a:buNone/>
            </a:pP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19.11.2013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US" smtClean="0"/>
              <a:t>4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Business Collaboration Module (BCM)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320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What is a Business Entity (BE)?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416"/>
            <a:ext cx="8229600" cy="2429526"/>
          </a:xfrm>
        </p:spPr>
        <p:txBody>
          <a:bodyPr/>
          <a:lstStyle/>
          <a:p>
            <a:r>
              <a:rPr lang="de-DE" dirty="0" smtClean="0"/>
              <a:t>A BE </a:t>
            </a:r>
            <a:r>
              <a:rPr lang="de-DE" dirty="0" err="1" smtClean="0"/>
              <a:t>represents</a:t>
            </a:r>
            <a:r>
              <a:rPr lang="de-DE" dirty="0" smtClean="0"/>
              <a:t> a </a:t>
            </a:r>
            <a:r>
              <a:rPr lang="de-DE" dirty="0" err="1" smtClean="0"/>
              <a:t>concept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relevance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execution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 </a:t>
            </a:r>
            <a:r>
              <a:rPr lang="de-DE" dirty="0" err="1" smtClean="0"/>
              <a:t>business</a:t>
            </a:r>
            <a:r>
              <a:rPr lang="de-DE" dirty="0" smtClean="0"/>
              <a:t> </a:t>
            </a:r>
            <a:r>
              <a:rPr lang="de-DE" dirty="0" err="1" smtClean="0"/>
              <a:t>process</a:t>
            </a:r>
            <a:r>
              <a:rPr lang="de-DE" dirty="0"/>
              <a:t> </a:t>
            </a:r>
            <a:r>
              <a:rPr lang="de-DE" dirty="0" smtClean="0"/>
              <a:t>(e.g. Order, Invoice, Greenhouse Advice)</a:t>
            </a:r>
          </a:p>
          <a:p>
            <a:pPr marL="0" indent="0">
              <a:buNone/>
            </a:pPr>
            <a:endParaRPr lang="de-DE" dirty="0" smtClean="0"/>
          </a:p>
        </p:txBody>
      </p:sp>
      <p:sp>
        <p:nvSpPr>
          <p:cNvPr id="5" name="Rectangle 4"/>
          <p:cNvSpPr/>
          <p:nvPr/>
        </p:nvSpPr>
        <p:spPr>
          <a:xfrm>
            <a:off x="3621164" y="3109760"/>
            <a:ext cx="1656184" cy="5760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dirty="0" err="1" smtClean="0">
                <a:solidFill>
                  <a:schemeClr val="tx1"/>
                </a:solidFill>
              </a:rPr>
              <a:t>Invoice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28876" y="3113168"/>
            <a:ext cx="1656184" cy="5726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Order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223796" y="3109760"/>
            <a:ext cx="1656184" cy="57606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de-DE" dirty="0" smtClean="0">
                <a:solidFill>
                  <a:schemeClr val="tx1"/>
                </a:solidFill>
              </a:rPr>
              <a:t>Greenhouse Advice</a:t>
            </a:r>
            <a:endParaRPr lang="de-D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5703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forms</a:t>
            </a:r>
            <a:r>
              <a:rPr lang="de-DE" dirty="0" smtClean="0"/>
              <a:t> a BE?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 BE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defined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:</a:t>
            </a:r>
          </a:p>
          <a:p>
            <a:pPr lvl="1"/>
            <a:r>
              <a:rPr lang="de-DE" dirty="0" smtClean="0"/>
              <a:t>Its Data Model</a:t>
            </a:r>
          </a:p>
          <a:p>
            <a:pPr lvl="1"/>
            <a:r>
              <a:rPr lang="de-DE" dirty="0"/>
              <a:t>Attributes</a:t>
            </a:r>
          </a:p>
          <a:p>
            <a:pPr lvl="2"/>
            <a:r>
              <a:rPr lang="de-DE" dirty="0"/>
              <a:t>Data Attributes</a:t>
            </a:r>
          </a:p>
          <a:p>
            <a:pPr lvl="2"/>
            <a:r>
              <a:rPr lang="de-DE" dirty="0"/>
              <a:t>State Attributes</a:t>
            </a:r>
          </a:p>
          <a:p>
            <a:pPr lvl="2"/>
            <a:endParaRPr lang="de-DE" dirty="0" smtClean="0"/>
          </a:p>
          <a:p>
            <a:pPr lvl="1"/>
            <a:r>
              <a:rPr lang="de-DE" dirty="0" smtClean="0"/>
              <a:t>And its Lifecycle Model (the process)</a:t>
            </a:r>
          </a:p>
          <a:p>
            <a:pPr lvl="2"/>
            <a:r>
              <a:rPr lang="de-DE" dirty="0"/>
              <a:t>Instance of the Guard Stage Milestone (GSM) Meta Model</a:t>
            </a:r>
          </a:p>
          <a:p>
            <a:pPr lvl="1"/>
            <a:endParaRPr lang="de-DE" dirty="0" smtClean="0"/>
          </a:p>
          <a:p>
            <a:endParaRPr lang="de-DE" dirty="0" smtClean="0"/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54655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GSM? (I)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GSM is a declarative language for describing data driven workflows </a:t>
            </a:r>
          </a:p>
          <a:p>
            <a:r>
              <a:rPr lang="de-DE" dirty="0" smtClean="0"/>
              <a:t>Elements:</a:t>
            </a:r>
          </a:p>
          <a:p>
            <a:pPr lvl="1"/>
            <a:r>
              <a:rPr lang="de-DE" dirty="0" err="1" smtClean="0"/>
              <a:t>Guards</a:t>
            </a:r>
            <a:endParaRPr lang="de-DE" dirty="0" smtClean="0"/>
          </a:p>
          <a:p>
            <a:pPr lvl="1"/>
            <a:r>
              <a:rPr lang="de-DE" dirty="0" smtClean="0"/>
              <a:t>Stages</a:t>
            </a:r>
          </a:p>
          <a:p>
            <a:pPr lvl="1"/>
            <a:r>
              <a:rPr lang="de-DE" dirty="0" smtClean="0"/>
              <a:t>Milestones</a:t>
            </a:r>
          </a:p>
          <a:p>
            <a:pPr lvl="1"/>
            <a:r>
              <a:rPr lang="de-DE" dirty="0" smtClean="0"/>
              <a:t>Tasks</a:t>
            </a:r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55542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GSM? (II)</a:t>
            </a:r>
            <a:endParaRPr lang="de-DE" dirty="0"/>
          </a:p>
        </p:txBody>
      </p:sp>
      <p:sp>
        <p:nvSpPr>
          <p:cNvPr id="4" name="Rounded Rectangle 3"/>
          <p:cNvSpPr/>
          <p:nvPr/>
        </p:nvSpPr>
        <p:spPr bwMode="gray">
          <a:xfrm>
            <a:off x="2992038" y="3120444"/>
            <a:ext cx="3675585" cy="3051013"/>
          </a:xfrm>
          <a:prstGeom prst="roundRect">
            <a:avLst/>
          </a:prstGeom>
          <a:noFill/>
          <a:ln w="19050" algn="ctr">
            <a:solidFill>
              <a:schemeClr val="tx1"/>
            </a:solidFill>
            <a:miter lim="800000"/>
            <a:headEnd/>
            <a:tailEnd/>
          </a:ln>
        </p:spPr>
        <p:txBody>
          <a:bodyPr rot="0" spcFirstLastPara="0" vertOverflow="overflow" horzOverflow="overflow" vert="horz" wrap="square" lIns="180000" tIns="0" rIns="90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</a:pPr>
            <a:endParaRPr lang="en-US" sz="1600" kern="0" dirty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Rectangle 4"/>
          <p:cNvSpPr/>
          <p:nvPr/>
        </p:nvSpPr>
        <p:spPr bwMode="gray">
          <a:xfrm rot="2700000">
            <a:off x="2888456" y="3700990"/>
            <a:ext cx="207159" cy="207159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tx1"/>
            </a:solidFill>
            <a:miter lim="800000"/>
            <a:headEnd/>
            <a:tailEnd/>
          </a:ln>
        </p:spPr>
        <p:txBody>
          <a:bodyPr lIns="90000" tIns="72000" rIns="90000" bIns="72000" rtlCol="0" anchor="ctr"/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</a:pPr>
            <a:endParaRPr lang="en-US" kern="0" dirty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Oval 5"/>
          <p:cNvSpPr/>
          <p:nvPr/>
        </p:nvSpPr>
        <p:spPr bwMode="gray">
          <a:xfrm>
            <a:off x="6613705" y="3630321"/>
            <a:ext cx="133564" cy="133564"/>
          </a:xfrm>
          <a:prstGeom prst="ellipse">
            <a:avLst/>
          </a:prstGeom>
          <a:solidFill>
            <a:schemeClr val="bg1"/>
          </a:solidFill>
          <a:ln w="19050" algn="ctr">
            <a:solidFill>
              <a:schemeClr val="tx1"/>
            </a:solidFill>
            <a:miter lim="800000"/>
            <a:headEnd/>
            <a:tailEnd/>
          </a:ln>
        </p:spPr>
        <p:txBody>
          <a:bodyPr lIns="90000" tIns="72000" rIns="90000" bIns="72000" rtlCol="0" anchor="ctr"/>
          <a:lstStyle/>
          <a:p>
            <a:pPr marR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  <a:tabLst/>
            </a:pPr>
            <a:endParaRPr kumimoji="0" lang="en-US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Oval 6"/>
          <p:cNvSpPr/>
          <p:nvPr/>
        </p:nvSpPr>
        <p:spPr bwMode="gray">
          <a:xfrm>
            <a:off x="6613705" y="4162141"/>
            <a:ext cx="133564" cy="133564"/>
          </a:xfrm>
          <a:prstGeom prst="ellipse">
            <a:avLst/>
          </a:prstGeom>
          <a:solidFill>
            <a:schemeClr val="bg1"/>
          </a:solidFill>
          <a:ln w="19050" algn="ctr">
            <a:solidFill>
              <a:schemeClr val="tx1"/>
            </a:solidFill>
            <a:miter lim="800000"/>
            <a:headEnd/>
            <a:tailEnd/>
          </a:ln>
        </p:spPr>
        <p:txBody>
          <a:bodyPr lIns="90000" tIns="72000" rIns="90000" bIns="72000" rtlCol="0" anchor="ctr"/>
          <a:lstStyle/>
          <a:p>
            <a:pPr marR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  <a:tabLst/>
            </a:pPr>
            <a:endParaRPr kumimoji="0" lang="en-US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Rectangle 7"/>
          <p:cNvSpPr/>
          <p:nvPr/>
        </p:nvSpPr>
        <p:spPr bwMode="gray">
          <a:xfrm>
            <a:off x="6747269" y="3967707"/>
            <a:ext cx="901769" cy="55393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lIns="90000" tIns="72000" rIns="90000" bIns="72000" rtlCol="0" anchor="ctr"/>
          <a:lstStyle/>
          <a:p>
            <a:pPr marR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  <a:tabLst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Arial Unicode MS" pitchFamily="34" charset="-128"/>
                <a:cs typeface="Arial Unicode MS" pitchFamily="34" charset="-128"/>
              </a:rPr>
              <a:t>Milestone 3</a:t>
            </a:r>
          </a:p>
        </p:txBody>
      </p:sp>
      <p:sp>
        <p:nvSpPr>
          <p:cNvPr id="9" name="Rectangle 8"/>
          <p:cNvSpPr/>
          <p:nvPr/>
        </p:nvSpPr>
        <p:spPr bwMode="gray">
          <a:xfrm>
            <a:off x="6747269" y="3558620"/>
            <a:ext cx="901769" cy="27696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lIns="90000" tIns="72000" rIns="90000" bIns="72000" rtlCol="0" anchor="ctr"/>
          <a:lstStyle/>
          <a:p>
            <a:pPr marR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  <a:tabLst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Arial Unicode MS" pitchFamily="34" charset="-128"/>
                <a:cs typeface="Arial Unicode MS" pitchFamily="34" charset="-128"/>
              </a:rPr>
              <a:t>Milestone 2</a:t>
            </a:r>
          </a:p>
        </p:txBody>
      </p:sp>
      <p:sp>
        <p:nvSpPr>
          <p:cNvPr id="10" name="Rectangle 9"/>
          <p:cNvSpPr/>
          <p:nvPr/>
        </p:nvSpPr>
        <p:spPr bwMode="gray">
          <a:xfrm>
            <a:off x="3773496" y="4650013"/>
            <a:ext cx="2003461" cy="708095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  <a:headEnd/>
            <a:tailEnd/>
          </a:ln>
        </p:spPr>
        <p:txBody>
          <a:bodyPr lIns="90000" tIns="72000" rIns="90000" bIns="72000" rtlCol="0" anchor="t"/>
          <a:lstStyle/>
          <a:p>
            <a:pPr marR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  <a:tabLst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Arial Unicode MS" pitchFamily="34" charset="-128"/>
                <a:cs typeface="Arial Unicode MS" pitchFamily="34" charset="-128"/>
              </a:rPr>
              <a:t>Task</a:t>
            </a:r>
          </a:p>
        </p:txBody>
      </p:sp>
      <p:sp>
        <p:nvSpPr>
          <p:cNvPr id="11" name="Rectangle 10"/>
          <p:cNvSpPr/>
          <p:nvPr/>
        </p:nvSpPr>
        <p:spPr bwMode="gray">
          <a:xfrm rot="2700000">
            <a:off x="2888455" y="4205046"/>
            <a:ext cx="207159" cy="207159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tx1"/>
            </a:solidFill>
            <a:miter lim="800000"/>
            <a:headEnd/>
            <a:tailEnd/>
          </a:ln>
        </p:spPr>
        <p:txBody>
          <a:bodyPr lIns="90000" tIns="72000" rIns="90000" bIns="72000" rtlCol="0" anchor="ctr"/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</a:pPr>
            <a:endParaRPr lang="en-US" kern="0" dirty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" name="Rectangular Callout 11"/>
          <p:cNvSpPr/>
          <p:nvPr/>
        </p:nvSpPr>
        <p:spPr bwMode="gray">
          <a:xfrm>
            <a:off x="260156" y="1264206"/>
            <a:ext cx="3511400" cy="1456128"/>
          </a:xfrm>
          <a:prstGeom prst="wedgeRectCallout">
            <a:avLst>
              <a:gd name="adj1" fmla="val 47670"/>
              <a:gd name="adj2" fmla="val 104743"/>
            </a:avLst>
          </a:prstGeom>
          <a:solidFill>
            <a:schemeClr val="accent1">
              <a:lumMod val="40000"/>
              <a:lumOff val="60000"/>
            </a:schemeClr>
          </a:solidFill>
          <a:ln w="6350" algn="ctr">
            <a:solidFill>
              <a:schemeClr val="tx1"/>
            </a:solidFill>
            <a:miter lim="800000"/>
            <a:headEnd/>
            <a:tailEnd/>
          </a:ln>
        </p:spPr>
        <p:txBody>
          <a:bodyPr lIns="90000" tIns="72000" rIns="90000" bIns="72000" rtlCol="0" anchor="ctr"/>
          <a:lstStyle/>
          <a:p>
            <a:pPr fontAlgn="base"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</a:pPr>
            <a:r>
              <a:rPr lang="en-US" b="1" kern="0" dirty="0" smtClean="0">
                <a:latin typeface="+mn-lt"/>
                <a:ea typeface="Arial Unicode MS" pitchFamily="34" charset="-128"/>
                <a:cs typeface="Consolas" pitchFamily="49" charset="0"/>
              </a:rPr>
              <a:t>Stage</a:t>
            </a:r>
            <a:r>
              <a:rPr lang="en-US" kern="0" dirty="0" smtClean="0">
                <a:latin typeface="+mn-lt"/>
                <a:ea typeface="Arial Unicode MS" pitchFamily="34" charset="-128"/>
                <a:cs typeface="Consolas" pitchFamily="49" charset="0"/>
              </a:rPr>
              <a:t>: Cluster of activity intended to achieve milestones. Stages can contain sub-stages.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</a:pPr>
            <a:r>
              <a:rPr lang="en-US" b="1" kern="0" dirty="0" err="1" smtClean="0">
                <a:latin typeface="+mn-lt"/>
                <a:ea typeface="Arial Unicode MS" pitchFamily="34" charset="-128"/>
                <a:cs typeface="Consolas" pitchFamily="49" charset="0"/>
              </a:rPr>
              <a:t>Substages</a:t>
            </a:r>
            <a:r>
              <a:rPr lang="en-US" kern="0" dirty="0" smtClean="0">
                <a:latin typeface="+mn-lt"/>
                <a:ea typeface="Arial Unicode MS" pitchFamily="34" charset="-128"/>
                <a:cs typeface="Consolas" pitchFamily="49" charset="0"/>
              </a:rPr>
              <a:t> can only become active if the parent stage is active.</a:t>
            </a:r>
            <a:endParaRPr lang="en-US" kern="0" dirty="0">
              <a:latin typeface="+mn-lt"/>
              <a:ea typeface="Arial Unicode MS" pitchFamily="34" charset="-128"/>
              <a:cs typeface="Consolas" pitchFamily="49" charset="0"/>
            </a:endParaRPr>
          </a:p>
        </p:txBody>
      </p:sp>
      <p:sp>
        <p:nvSpPr>
          <p:cNvPr id="13" name="Rectangular Callout 12"/>
          <p:cNvSpPr/>
          <p:nvPr/>
        </p:nvSpPr>
        <p:spPr bwMode="gray">
          <a:xfrm>
            <a:off x="260156" y="5207809"/>
            <a:ext cx="2241868" cy="1509184"/>
          </a:xfrm>
          <a:prstGeom prst="wedgeRectCallout">
            <a:avLst>
              <a:gd name="adj1" fmla="val 66738"/>
              <a:gd name="adj2" fmla="val -141830"/>
            </a:avLst>
          </a:prstGeom>
          <a:solidFill>
            <a:schemeClr val="accent1">
              <a:lumMod val="40000"/>
              <a:lumOff val="60000"/>
            </a:schemeClr>
          </a:solidFill>
          <a:ln w="6350" algn="ctr">
            <a:solidFill>
              <a:schemeClr val="tx1"/>
            </a:solidFill>
            <a:miter lim="800000"/>
            <a:headEnd/>
            <a:tailEnd/>
          </a:ln>
        </p:spPr>
        <p:txBody>
          <a:bodyPr lIns="90000" tIns="72000" rIns="90000" bIns="72000" rtlCol="0" anchor="ctr"/>
          <a:lstStyle/>
          <a:p>
            <a:pPr fontAlgn="base"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</a:pPr>
            <a:r>
              <a:rPr lang="en-US" b="1" kern="0" dirty="0" smtClean="0">
                <a:latin typeface="+mn-lt"/>
                <a:ea typeface="Arial Unicode MS" pitchFamily="34" charset="-128"/>
                <a:cs typeface="Consolas" pitchFamily="49" charset="0"/>
              </a:rPr>
              <a:t>Guards</a:t>
            </a:r>
            <a:r>
              <a:rPr lang="en-US" kern="0" dirty="0" smtClean="0">
                <a:latin typeface="+mn-lt"/>
                <a:ea typeface="Arial Unicode MS" pitchFamily="34" charset="-128"/>
                <a:cs typeface="Consolas" pitchFamily="49" charset="0"/>
              </a:rPr>
              <a:t>: Define conditions under which the stage can become active</a:t>
            </a:r>
            <a:endParaRPr lang="en-US" kern="0" dirty="0">
              <a:latin typeface="+mn-lt"/>
              <a:ea typeface="Arial Unicode MS" pitchFamily="34" charset="-128"/>
              <a:cs typeface="Consolas" pitchFamily="49" charset="0"/>
            </a:endParaRPr>
          </a:p>
        </p:txBody>
      </p:sp>
      <p:sp>
        <p:nvSpPr>
          <p:cNvPr id="15" name="Rectangular Callout 14"/>
          <p:cNvSpPr/>
          <p:nvPr/>
        </p:nvSpPr>
        <p:spPr bwMode="gray">
          <a:xfrm>
            <a:off x="4775226" y="1731770"/>
            <a:ext cx="4089031" cy="885240"/>
          </a:xfrm>
          <a:prstGeom prst="wedgeRectCallout">
            <a:avLst>
              <a:gd name="adj1" fmla="val -3302"/>
              <a:gd name="adj2" fmla="val 168291"/>
            </a:avLst>
          </a:prstGeom>
          <a:solidFill>
            <a:schemeClr val="accent1">
              <a:lumMod val="40000"/>
              <a:lumOff val="60000"/>
            </a:schemeClr>
          </a:solidFill>
          <a:ln w="6350" algn="ctr">
            <a:solidFill>
              <a:schemeClr val="tx1"/>
            </a:solidFill>
            <a:miter lim="800000"/>
            <a:headEnd/>
            <a:tailEnd/>
          </a:ln>
        </p:spPr>
        <p:txBody>
          <a:bodyPr lIns="90000" tIns="72000" rIns="90000" bIns="72000" rtlCol="0" anchor="ctr"/>
          <a:lstStyle/>
          <a:p>
            <a:pPr fontAlgn="base"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</a:pPr>
            <a:r>
              <a:rPr lang="en-US" b="1" kern="0" dirty="0" smtClean="0">
                <a:latin typeface="+mn-lt"/>
                <a:ea typeface="Arial Unicode MS" pitchFamily="34" charset="-128"/>
                <a:cs typeface="Consolas" pitchFamily="49" charset="0"/>
              </a:rPr>
              <a:t>Milestones</a:t>
            </a:r>
            <a:r>
              <a:rPr lang="en-US" kern="0" dirty="0" smtClean="0">
                <a:latin typeface="+mn-lt"/>
                <a:ea typeface="Arial Unicode MS" pitchFamily="34" charset="-128"/>
                <a:cs typeface="Consolas" pitchFamily="49" charset="0"/>
              </a:rPr>
              <a:t>: Correspond to business relevant objectives and can be achieved from an active stage</a:t>
            </a:r>
            <a:endParaRPr lang="en-US" kern="0" dirty="0">
              <a:latin typeface="+mn-lt"/>
              <a:ea typeface="Arial Unicode MS" pitchFamily="34" charset="-128"/>
              <a:cs typeface="Consolas" pitchFamily="49" charset="0"/>
            </a:endParaRPr>
          </a:p>
        </p:txBody>
      </p:sp>
      <p:sp>
        <p:nvSpPr>
          <p:cNvPr id="16" name="Rounded Rectangle 15"/>
          <p:cNvSpPr/>
          <p:nvPr/>
        </p:nvSpPr>
        <p:spPr bwMode="gray">
          <a:xfrm>
            <a:off x="3467343" y="4115991"/>
            <a:ext cx="2615768" cy="1442948"/>
          </a:xfrm>
          <a:prstGeom prst="roundRect">
            <a:avLst/>
          </a:prstGeom>
          <a:noFill/>
          <a:ln w="19050" algn="ctr">
            <a:solidFill>
              <a:schemeClr val="tx1"/>
            </a:solidFill>
            <a:miter lim="800000"/>
            <a:headEnd/>
            <a:tailEnd/>
          </a:ln>
        </p:spPr>
        <p:txBody>
          <a:bodyPr rot="0" spcFirstLastPara="0" vertOverflow="overflow" horzOverflow="overflow" vert="horz" wrap="square" lIns="180000" tIns="0" rIns="90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</a:pPr>
            <a:endParaRPr lang="en-US" sz="1600" kern="0" dirty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7" name="Rectangle 16"/>
          <p:cNvSpPr/>
          <p:nvPr/>
        </p:nvSpPr>
        <p:spPr bwMode="gray">
          <a:xfrm rot="2700000">
            <a:off x="3363763" y="4589564"/>
            <a:ext cx="207159" cy="207159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tx1"/>
            </a:solidFill>
            <a:miter lim="800000"/>
            <a:headEnd/>
            <a:tailEnd/>
          </a:ln>
        </p:spPr>
        <p:txBody>
          <a:bodyPr lIns="90000" tIns="72000" rIns="90000" bIns="72000" rtlCol="0" anchor="ctr"/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</a:pPr>
            <a:endParaRPr lang="en-US" kern="0" dirty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8" name="Oval 17"/>
          <p:cNvSpPr/>
          <p:nvPr/>
        </p:nvSpPr>
        <p:spPr bwMode="gray">
          <a:xfrm>
            <a:off x="6016329" y="4772846"/>
            <a:ext cx="133564" cy="133564"/>
          </a:xfrm>
          <a:prstGeom prst="ellipse">
            <a:avLst/>
          </a:prstGeom>
          <a:solidFill>
            <a:schemeClr val="bg1"/>
          </a:solidFill>
          <a:ln w="19050" algn="ctr">
            <a:solidFill>
              <a:schemeClr val="tx1"/>
            </a:solidFill>
            <a:miter lim="800000"/>
            <a:headEnd/>
            <a:tailEnd/>
          </a:ln>
        </p:spPr>
        <p:txBody>
          <a:bodyPr lIns="90000" tIns="72000" rIns="90000" bIns="72000" rtlCol="0" anchor="ctr"/>
          <a:lstStyle/>
          <a:p>
            <a:pPr marR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  <a:tabLst/>
            </a:pPr>
            <a:endParaRPr kumimoji="0" lang="en-US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9" name="Rectangle 18"/>
          <p:cNvSpPr/>
          <p:nvPr/>
        </p:nvSpPr>
        <p:spPr bwMode="gray">
          <a:xfrm>
            <a:off x="6206788" y="4562663"/>
            <a:ext cx="901769" cy="55393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lIns="90000" tIns="72000" rIns="90000" bIns="72000" rtlCol="0" anchor="ctr"/>
          <a:lstStyle/>
          <a:p>
            <a:pPr marR="0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  <a:tabLst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Arial Unicode MS" pitchFamily="34" charset="-128"/>
                <a:cs typeface="Arial Unicode MS" pitchFamily="34" charset="-128"/>
              </a:rPr>
              <a:t>Milestone 1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419872" y="2720334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n-lt"/>
              </a:rPr>
              <a:t>Stage Name</a:t>
            </a:r>
            <a:endParaRPr lang="de-DE" sz="2000" dirty="0">
              <a:latin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613827" y="3786434"/>
            <a:ext cx="23042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n-lt"/>
              </a:rPr>
              <a:t>Sub-Stage Name</a:t>
            </a:r>
            <a:endParaRPr lang="de-DE" sz="1600" dirty="0">
              <a:latin typeface="+mn-lt"/>
            </a:endParaRPr>
          </a:p>
        </p:txBody>
      </p:sp>
      <p:sp>
        <p:nvSpPr>
          <p:cNvPr id="14" name="Rectangular Callout 13"/>
          <p:cNvSpPr/>
          <p:nvPr/>
        </p:nvSpPr>
        <p:spPr bwMode="gray">
          <a:xfrm>
            <a:off x="3773496" y="5877272"/>
            <a:ext cx="5090761" cy="839721"/>
          </a:xfrm>
          <a:prstGeom prst="wedgeRectCallout">
            <a:avLst>
              <a:gd name="adj1" fmla="val -21611"/>
              <a:gd name="adj2" fmla="val -136755"/>
            </a:avLst>
          </a:prstGeom>
          <a:solidFill>
            <a:schemeClr val="accent1">
              <a:lumMod val="40000"/>
              <a:lumOff val="60000"/>
            </a:schemeClr>
          </a:solidFill>
          <a:ln w="6350" algn="ctr">
            <a:solidFill>
              <a:schemeClr val="tx1"/>
            </a:solidFill>
            <a:miter lim="800000"/>
            <a:headEnd/>
            <a:tailEnd/>
          </a:ln>
        </p:spPr>
        <p:txBody>
          <a:bodyPr lIns="90000" tIns="72000" rIns="90000" bIns="72000" rtlCol="0" anchor="ctr"/>
          <a:lstStyle/>
          <a:p>
            <a:pPr fontAlgn="base">
              <a:spcBef>
                <a:spcPct val="50000"/>
              </a:spcBef>
              <a:spcAft>
                <a:spcPct val="0"/>
              </a:spcAft>
              <a:buClr>
                <a:srgbClr val="F0AB00"/>
              </a:buClr>
              <a:buSzPct val="80000"/>
            </a:pPr>
            <a:r>
              <a:rPr lang="en-US" b="1" kern="0" dirty="0" smtClean="0">
                <a:latin typeface="+mn-lt"/>
                <a:ea typeface="Arial Unicode MS" pitchFamily="34" charset="-128"/>
                <a:cs typeface="Consolas" pitchFamily="49" charset="0"/>
              </a:rPr>
              <a:t>Task</a:t>
            </a:r>
            <a:r>
              <a:rPr lang="en-US" kern="0" dirty="0" smtClean="0">
                <a:latin typeface="+mn-lt"/>
                <a:ea typeface="Arial Unicode MS" pitchFamily="34" charset="-128"/>
                <a:cs typeface="Consolas" pitchFamily="49" charset="0"/>
              </a:rPr>
              <a:t>: Activity which is executed when its parent (atomic) stage becomes </a:t>
            </a:r>
            <a:r>
              <a:rPr lang="en-US" kern="0" dirty="0" smtClean="0">
                <a:latin typeface="+mn-lt"/>
                <a:ea typeface="Arial Unicode MS" pitchFamily="34" charset="-128"/>
                <a:cs typeface="Consolas" pitchFamily="49" charset="0"/>
              </a:rPr>
              <a:t>active</a:t>
            </a:r>
            <a:endParaRPr lang="en-US" kern="0" dirty="0">
              <a:latin typeface="+mn-lt"/>
              <a:ea typeface="Arial Unicode MS" pitchFamily="34" charset="-128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5464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How to define a business collaboration?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First of all, identify the relevant BE(s) of your application.</a:t>
            </a:r>
          </a:p>
          <a:p>
            <a:pPr marL="0" indent="0">
              <a:buNone/>
            </a:pPr>
            <a:r>
              <a:rPr lang="de-DE" dirty="0" smtClean="0"/>
              <a:t>Then,</a:t>
            </a:r>
            <a:endParaRPr lang="de-DE" dirty="0"/>
          </a:p>
          <a:p>
            <a:pPr marL="514350" indent="-514350">
              <a:buFont typeface="+mj-lt"/>
              <a:buAutoNum type="arabicPeriod"/>
            </a:pPr>
            <a:r>
              <a:rPr lang="de-DE" dirty="0" smtClean="0"/>
              <a:t>Define attributes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 err="1" smtClean="0"/>
              <a:t>Define</a:t>
            </a:r>
            <a:r>
              <a:rPr lang="de-DE" dirty="0" smtClean="0"/>
              <a:t> relevant </a:t>
            </a:r>
            <a:r>
              <a:rPr lang="de-DE" dirty="0" err="1" smtClean="0"/>
              <a:t>business</a:t>
            </a:r>
            <a:r>
              <a:rPr lang="de-DE" dirty="0" smtClean="0"/>
              <a:t> </a:t>
            </a:r>
            <a:r>
              <a:rPr lang="de-DE" dirty="0" err="1" smtClean="0"/>
              <a:t>events</a:t>
            </a:r>
            <a:endParaRPr lang="de-DE" dirty="0" smtClean="0"/>
          </a:p>
          <a:p>
            <a:pPr marL="514350" indent="-514350">
              <a:buFont typeface="+mj-lt"/>
              <a:buAutoNum type="arabicPeriod"/>
            </a:pPr>
            <a:r>
              <a:rPr lang="de-DE" dirty="0" err="1" smtClean="0"/>
              <a:t>Define</a:t>
            </a:r>
            <a:r>
              <a:rPr lang="de-DE" dirty="0" smtClean="0"/>
              <a:t> relevant </a:t>
            </a:r>
            <a:r>
              <a:rPr lang="de-DE" dirty="0" err="1" smtClean="0"/>
              <a:t>services</a:t>
            </a:r>
            <a:endParaRPr lang="de-DE" dirty="0"/>
          </a:p>
          <a:p>
            <a:pPr marL="514350" indent="-514350">
              <a:buFont typeface="+mj-lt"/>
              <a:buAutoNum type="arabicPeriod"/>
            </a:pPr>
            <a:r>
              <a:rPr lang="de-DE" dirty="0" err="1" smtClean="0"/>
              <a:t>Define</a:t>
            </a:r>
            <a:r>
              <a:rPr lang="de-DE" dirty="0" smtClean="0"/>
              <a:t> </a:t>
            </a:r>
            <a:r>
              <a:rPr lang="de-DE" dirty="0" err="1" smtClean="0"/>
              <a:t>lifecycle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smtClean="0"/>
              <a:t>Then, instantiate and execute…</a:t>
            </a:r>
          </a:p>
        </p:txBody>
      </p:sp>
    </p:spTree>
    <p:extLst>
      <p:ext uri="{BB962C8B-B14F-4D97-AF65-F5344CB8AC3E}">
        <p14:creationId xmlns:p14="http://schemas.microsoft.com/office/powerpoint/2010/main" val="878765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3-11-19-FIspace-RM1-(Nr.&amp;Title)-V0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2013-11-19-FIspace-RM1-(Nr.&amp;Title)-V01</Template>
  <TotalTime>9403</TotalTime>
  <Words>584</Words>
  <Application>Microsoft Office PowerPoint</Application>
  <PresentationFormat>On-screen Show (4:3)</PresentationFormat>
  <Paragraphs>150</Paragraphs>
  <Slides>13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2013-11-19-FIspace-RM1-(Nr.&amp;Title)-V01</vt:lpstr>
      <vt:lpstr>Business Collaboration Module Overview</vt:lpstr>
      <vt:lpstr>PowerPoint Presentation</vt:lpstr>
      <vt:lpstr>B2B component</vt:lpstr>
      <vt:lpstr>PowerPoint Presentation</vt:lpstr>
      <vt:lpstr>What is a Business Entity (BE)?</vt:lpstr>
      <vt:lpstr>What forms a BE?</vt:lpstr>
      <vt:lpstr>What is GSM? (I)</vt:lpstr>
      <vt:lpstr>What is GSM? (II)</vt:lpstr>
      <vt:lpstr>How to define a business collaboration?</vt:lpstr>
      <vt:lpstr>Example: Greenhouse Scenario (1/3)</vt:lpstr>
      <vt:lpstr>PowerPoint Presentation</vt:lpstr>
      <vt:lpstr>PowerPoint Presentation</vt:lpstr>
      <vt:lpstr>THANK YOU</vt:lpstr>
    </vt:vector>
  </TitlesOfParts>
  <Company>IBM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FIspace Review Meeting 1  Title of the Presentation</dc:title>
  <dc:subject>FIspace Review Meeting 1</dc:subject>
  <dc:creator>Fabiana Fournier</dc:creator>
  <cp:keywords>FIspace</cp:keywords>
  <cp:lastModifiedBy>Fabiana Fournier</cp:lastModifiedBy>
  <cp:revision>148</cp:revision>
  <dcterms:created xsi:type="dcterms:W3CDTF">2013-11-05T13:57:02Z</dcterms:created>
  <dcterms:modified xsi:type="dcterms:W3CDTF">2014-07-23T07:30:51Z</dcterms:modified>
  <cp:category>Presentation, Review</cp:category>
</cp:coreProperties>
</file>