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4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7" r:id="rId2"/>
    <p:sldMasterId id="2147483665" r:id="rId3"/>
    <p:sldMasterId id="2147483696" r:id="rId4"/>
    <p:sldMasterId id="2147483729" r:id="rId5"/>
  </p:sldMasterIdLst>
  <p:notesMasterIdLst>
    <p:notesMasterId r:id="rId22"/>
  </p:notesMasterIdLst>
  <p:sldIdLst>
    <p:sldId id="260" r:id="rId6"/>
    <p:sldId id="300" r:id="rId7"/>
    <p:sldId id="299" r:id="rId8"/>
    <p:sldId id="301" r:id="rId9"/>
    <p:sldId id="315" r:id="rId10"/>
    <p:sldId id="265" r:id="rId11"/>
    <p:sldId id="302" r:id="rId12"/>
    <p:sldId id="303" r:id="rId13"/>
    <p:sldId id="318" r:id="rId14"/>
    <p:sldId id="314" r:id="rId15"/>
    <p:sldId id="317" r:id="rId16"/>
    <p:sldId id="313" r:id="rId17"/>
    <p:sldId id="312" r:id="rId18"/>
    <p:sldId id="316" r:id="rId19"/>
    <p:sldId id="304" r:id="rId20"/>
    <p:sldId id="259" r:id="rId21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8695" autoAdjust="0"/>
  </p:normalViewPr>
  <p:slideViewPr>
    <p:cSldViewPr snapToObjects="1">
      <p:cViewPr varScale="1">
        <p:scale>
          <a:sx n="63" d="100"/>
          <a:sy n="63" d="100"/>
        </p:scale>
        <p:origin x="-6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F6B12C-F4A9-4043-BAD2-79C60FEF11E3}" type="datetimeFigureOut">
              <a:rPr lang="en-GB" smtClean="0"/>
              <a:t>25/03/2015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1A0B2-FF98-4FC3-873B-68B747D2A5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171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1A0B2-FF98-4FC3-873B-68B747D2A56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0637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1A0B2-FF98-4FC3-873B-68B747D2A56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5280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1A0B2-FF98-4FC3-873B-68B747D2A56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7209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1A0B2-FF98-4FC3-873B-68B747D2A56F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2597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1A0B2-FF98-4FC3-873B-68B747D2A56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4272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1A0B2-FF98-4FC3-873B-68B747D2A56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61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1A0B2-FF98-4FC3-873B-68B747D2A56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118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1A0B2-FF98-4FC3-873B-68B747D2A56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580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1A0B2-FF98-4FC3-873B-68B747D2A56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224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4538"/>
            <a:ext cx="4962525" cy="3722687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Platform components:</a:t>
            </a:r>
          </a:p>
          <a:p>
            <a:pPr lvl="1" eaLnBrk="1" hangingPunct="1">
              <a:buClr>
                <a:srgbClr val="2D5EC1"/>
              </a:buClr>
            </a:pPr>
            <a:r>
              <a:rPr lang="en-GB" sz="1400" dirty="0" smtClean="0"/>
              <a:t>IoT</a:t>
            </a:r>
          </a:p>
          <a:p>
            <a:pPr lvl="1" eaLnBrk="1" hangingPunct="1">
              <a:buClr>
                <a:srgbClr val="2D5EC1"/>
              </a:buClr>
            </a:pPr>
            <a:r>
              <a:rPr lang="en-GB" sz="1400" dirty="0" smtClean="0"/>
              <a:t>Big Data</a:t>
            </a:r>
          </a:p>
          <a:p>
            <a:pPr lvl="1" eaLnBrk="1" hangingPunct="1">
              <a:buClr>
                <a:srgbClr val="2D5EC1"/>
              </a:buClr>
            </a:pPr>
            <a:r>
              <a:rPr lang="en-GB" sz="1400" dirty="0" smtClean="0"/>
              <a:t>Cloud hosting</a:t>
            </a:r>
          </a:p>
          <a:p>
            <a:pPr lvl="1" eaLnBrk="1" hangingPunct="1">
              <a:buClr>
                <a:srgbClr val="2D5EC1"/>
              </a:buClr>
            </a:pPr>
            <a:r>
              <a:rPr lang="en-GB" sz="1400" dirty="0" smtClean="0"/>
              <a:t>Service management</a:t>
            </a:r>
          </a:p>
          <a:p>
            <a:pPr lvl="1" eaLnBrk="1" hangingPunct="1">
              <a:buClr>
                <a:srgbClr val="2D5EC1"/>
              </a:buClr>
            </a:pPr>
            <a:r>
              <a:rPr lang="en-GB" sz="1400" dirty="0" smtClean="0"/>
              <a:t>Service mesh-up</a:t>
            </a:r>
          </a:p>
          <a:p>
            <a:pPr lvl="1" eaLnBrk="1" hangingPunct="1">
              <a:buClr>
                <a:srgbClr val="2D5EC1"/>
              </a:buClr>
            </a:pPr>
            <a:r>
              <a:rPr lang="en-GB" sz="1400" dirty="0" smtClean="0"/>
              <a:t>Security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1A0B2-FF98-4FC3-873B-68B747D2A56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0637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82675" y="744538"/>
            <a:ext cx="1144588" cy="8588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aseline="0" dirty="0" smtClean="0"/>
              <a:t>These sectors together have a huge potential impact on the European economy and society.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200" dirty="0" smtClean="0"/>
              <a:t>EU turnover: 1,500 billion €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200" dirty="0" smtClean="0"/>
              <a:t>Efficiency: 148-220 billion € savings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200" dirty="0" smtClean="0"/>
              <a:t>Sustainability: 26.5% of CO</a:t>
            </a:r>
            <a:r>
              <a:rPr lang="en-GB" sz="1200" baseline="-25000" dirty="0" smtClean="0"/>
              <a:t>2</a:t>
            </a:r>
            <a:r>
              <a:rPr lang="en-GB" sz="1200" dirty="0" smtClean="0"/>
              <a:t> emissions</a:t>
            </a:r>
          </a:p>
          <a:p>
            <a:endParaRPr lang="en-GB" baseline="0" dirty="0" smtClean="0"/>
          </a:p>
          <a:p>
            <a:r>
              <a:rPr lang="en-GB" baseline="0" dirty="0" smtClean="0"/>
              <a:t>Here you see a picture of the business network we are dealing with (farmers, carriers, retail, customs, etc.)</a:t>
            </a:r>
          </a:p>
          <a:p>
            <a:r>
              <a:rPr lang="en-GB" baseline="0" dirty="0" smtClean="0"/>
              <a:t>They are challenged by all kind of ICT-related developments, such as: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baseline="0" dirty="0" smtClean="0"/>
              <a:t>High-quality customer applications, end2end visibility, M2M communication, etc.</a:t>
            </a:r>
          </a:p>
          <a:p>
            <a:r>
              <a:rPr lang="en-GB" baseline="0" dirty="0" smtClean="0"/>
              <a:t>But there are currently still quite some bottlenecks to be solved, such as: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baseline="0" dirty="0" smtClean="0"/>
              <a:t>Interoperability between current </a:t>
            </a:r>
            <a:r>
              <a:rPr lang="en-GB" b="1" baseline="0" dirty="0" smtClean="0"/>
              <a:t>inter-enterprise</a:t>
            </a:r>
            <a:r>
              <a:rPr lang="en-GB" baseline="0" dirty="0" smtClean="0"/>
              <a:t> information systems (still use of paper, fax, phone, etc.)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baseline="0" dirty="0" smtClean="0"/>
              <a:t>Tracking and tracing possibilities are still limited (especially e.g. if you want to know what happened to your food between production and consumption)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GB" baseline="0" dirty="0" smtClean="0"/>
              <a:t>Especially for SMEs, software is relatively expensive, while the need for flexible, customized solutions has increased</a:t>
            </a:r>
          </a:p>
          <a:p>
            <a:pPr marL="171450" indent="-171450">
              <a:buFont typeface="Wingdings" pitchFamily="2" charset="2"/>
              <a:buChar char="Ø"/>
            </a:pPr>
            <a:r>
              <a:rPr lang="en-GB" baseline="0" dirty="0" smtClean="0"/>
              <a:t>These bottlenecks are the reason for current limited and rather fixed business collaboration networks, hampering innovation in general</a:t>
            </a:r>
          </a:p>
          <a:p>
            <a:pPr marL="171450" indent="-171450">
              <a:buFont typeface="Wingdings" pitchFamily="2" charset="2"/>
              <a:buChar char="Ø"/>
            </a:pPr>
            <a:endParaRPr lang="en-GB" baseline="0" dirty="0" smtClean="0"/>
          </a:p>
          <a:p>
            <a:pPr marL="0" indent="0">
              <a:buFont typeface="Wingdings" pitchFamily="2" charset="2"/>
              <a:buNone/>
            </a:pPr>
            <a:r>
              <a:rPr lang="en-GB" baseline="0" dirty="0" smtClean="0"/>
              <a:t>Through conceptual prototypes in phase 1 we have made it plausible that FI will significantly contribute to overcoming these bottlenecks by facilitating:</a:t>
            </a:r>
          </a:p>
          <a:p>
            <a:pPr marL="273050" lvl="1" indent="-180975">
              <a:buSzPct val="100000"/>
              <a:buFont typeface="Arial" pitchFamily="34" charset="0"/>
              <a:buChar char="■"/>
              <a:defRPr/>
            </a:pPr>
            <a:r>
              <a:rPr lang="en-US" sz="1200" b="0" dirty="0" smtClean="0">
                <a:latin typeface="+mn-lt"/>
              </a:rPr>
              <a:t>...seamless cross-organizational collaboration</a:t>
            </a:r>
          </a:p>
          <a:p>
            <a:pPr marL="273050" lvl="1" indent="-180975">
              <a:buSzPct val="100000"/>
              <a:buFont typeface="Arial" pitchFamily="34" charset="0"/>
              <a:buChar char="■"/>
              <a:defRPr/>
            </a:pPr>
            <a:r>
              <a:rPr lang="en-US" sz="1200" b="0" dirty="0" smtClean="0">
                <a:latin typeface="+mn-lt"/>
              </a:rPr>
              <a:t>…unprecedented transparency, visibility and control of processes</a:t>
            </a:r>
          </a:p>
          <a:p>
            <a:pPr marL="273050" lvl="1" indent="-180975">
              <a:buSzPct val="100000"/>
              <a:buFont typeface="Arial" pitchFamily="34" charset="0"/>
              <a:buChar char="■"/>
              <a:defRPr/>
            </a:pPr>
            <a:r>
              <a:rPr lang="en-US" sz="1200" b="0" dirty="0" smtClean="0">
                <a:latin typeface="+mn-lt"/>
              </a:rPr>
              <a:t>…rapid, easy, low cost development and deployment of customized solutions</a:t>
            </a:r>
          </a:p>
          <a:p>
            <a:pPr marL="273050" lvl="1" indent="-180975">
              <a:buSzPct val="100000"/>
              <a:buFont typeface="Arial" pitchFamily="34" charset="0"/>
              <a:buChar char="■"/>
              <a:defRPr/>
            </a:pPr>
            <a:r>
              <a:rPr lang="en-US" sz="1200" b="0" dirty="0" smtClean="0">
                <a:latin typeface="+mn-lt"/>
              </a:rPr>
              <a:t>…agile formation of business networks and ecosystems </a:t>
            </a:r>
            <a:endParaRPr lang="en-GB" sz="1200" b="0" baseline="0" dirty="0" smtClean="0"/>
          </a:p>
          <a:p>
            <a:pPr marL="171450" indent="-171450">
              <a:buFont typeface="Arial" pitchFamily="34" charset="0"/>
              <a:buChar char="•"/>
            </a:pPr>
            <a:endParaRPr lang="en-GB" baseline="0" dirty="0" smtClean="0"/>
          </a:p>
          <a:p>
            <a:pPr marL="171450" indent="-171450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41159-0F16-4046-9640-716AD7452ECA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50796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lang="en-GB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9434FF-07D1-4A44-8417-AF37B4FA599D}" type="slidenum">
              <a:rPr lang="en-GB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0922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61A0B2-FF98-4FC3-873B-68B747D2A56F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3998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Business Services &amp; Contract Management</a:t>
            </a:r>
          </a:p>
          <a:p>
            <a:r>
              <a:rPr lang="en-GB" dirty="0" smtClean="0"/>
              <a:t>The work in the BS&amp;CM has two main streams of work: management of business service relationships</a:t>
            </a:r>
          </a:p>
          <a:p>
            <a:r>
              <a:rPr lang="en-GB" dirty="0" smtClean="0"/>
              <a:t>that are not established yet and management of business service relationships established in contracts.</a:t>
            </a:r>
          </a:p>
          <a:p>
            <a:r>
              <a:rPr lang="en-GB" dirty="0" smtClean="0"/>
              <a:t>Service management can be perceived from two perspectives. From the business service perspective,</a:t>
            </a:r>
          </a:p>
          <a:p>
            <a:r>
              <a:rPr lang="en-GB" dirty="0" smtClean="0"/>
              <a:t>service management deals with communication between stakeholders, customer relationships, enterprise</a:t>
            </a:r>
          </a:p>
          <a:p>
            <a:r>
              <a:rPr lang="en-GB" dirty="0" smtClean="0"/>
              <a:t>resource planning, etc. From a software perspective, service management defines an interaction model based</a:t>
            </a:r>
          </a:p>
          <a:p>
            <a:r>
              <a:rPr lang="en-GB" dirty="0" smtClean="0"/>
              <a:t>on communication models, syntactic/semantic information and other interaction paradigms.</a:t>
            </a:r>
          </a:p>
          <a:p>
            <a:endParaRPr lang="en-GB" dirty="0" smtClean="0"/>
          </a:p>
          <a:p>
            <a:r>
              <a:rPr lang="en-GB" dirty="0" smtClean="0"/>
              <a:t>Logistics planning</a:t>
            </a:r>
          </a:p>
          <a:p>
            <a:r>
              <a:rPr lang="en-GB" dirty="0" smtClean="0"/>
              <a:t>The aim of this baseline app is to provide logistics planning functionality both for the logistics service clients and</a:t>
            </a:r>
          </a:p>
          <a:p>
            <a:r>
              <a:rPr lang="en-GB" dirty="0" smtClean="0"/>
              <a:t>providers. The app is based on the Transport Planning Module from the FInest project.</a:t>
            </a:r>
          </a:p>
          <a:p>
            <a:r>
              <a:rPr lang="en-GB" dirty="0" smtClean="0"/>
              <a:t>For the logistics service client, the baseline app shall support the building of a transport chain plan based on the</a:t>
            </a:r>
          </a:p>
          <a:p>
            <a:r>
              <a:rPr lang="en-GB" dirty="0" smtClean="0"/>
              <a:t>client's demand and online available services, using the latest available information for service descriptions. For</a:t>
            </a:r>
          </a:p>
          <a:p>
            <a:r>
              <a:rPr lang="en-GB" dirty="0" smtClean="0"/>
              <a:t>the provider, the baseline app will enable the description of transport services that can be used by the clients,</a:t>
            </a:r>
          </a:p>
          <a:p>
            <a:r>
              <a:rPr lang="en-GB" dirty="0" smtClean="0"/>
              <a:t>enable the use of markets to find demands that match the provided services, as well as for planning the use of</a:t>
            </a:r>
          </a:p>
          <a:p>
            <a:r>
              <a:rPr lang="en-GB" dirty="0" smtClean="0"/>
              <a:t>subcontractors. For both client and provider, the baseline app will have facilities for detailing out the execution</a:t>
            </a:r>
          </a:p>
          <a:p>
            <a:r>
              <a:rPr lang="en-GB" dirty="0" smtClean="0"/>
              <a:t>plans and for negotiation and booking of the services. The app will also provide functionality for </a:t>
            </a:r>
            <a:r>
              <a:rPr lang="en-GB" dirty="0" err="1" smtClean="0"/>
              <a:t>replanning</a:t>
            </a:r>
            <a:r>
              <a:rPr lang="en-GB" dirty="0" smtClean="0"/>
              <a:t>, in</a:t>
            </a:r>
          </a:p>
          <a:p>
            <a:r>
              <a:rPr lang="en-GB" dirty="0" smtClean="0"/>
              <a:t>case the execution of the original plans fails.</a:t>
            </a:r>
          </a:p>
          <a:p>
            <a:endParaRPr lang="en-GB" dirty="0" smtClean="0"/>
          </a:p>
          <a:p>
            <a:r>
              <a:rPr lang="en-GB" dirty="0" smtClean="0"/>
              <a:t>Product Information Service (</a:t>
            </a:r>
            <a:r>
              <a:rPr lang="en-GB" dirty="0" err="1" smtClean="0"/>
              <a:t>PInfS</a:t>
            </a:r>
            <a:r>
              <a:rPr lang="en-GB" dirty="0" smtClean="0"/>
              <a:t>)</a:t>
            </a:r>
          </a:p>
          <a:p>
            <a:r>
              <a:rPr lang="en-GB" dirty="0" smtClean="0"/>
              <a:t>The main goal of the </a:t>
            </a:r>
            <a:r>
              <a:rPr lang="en-GB" dirty="0" err="1" smtClean="0"/>
              <a:t>PInfS</a:t>
            </a:r>
            <a:r>
              <a:rPr lang="en-GB" dirty="0" smtClean="0"/>
              <a:t> is providing a product information event-driven information exchange between the</a:t>
            </a:r>
          </a:p>
          <a:p>
            <a:r>
              <a:rPr lang="en-GB" dirty="0" smtClean="0"/>
              <a:t>systems of the stakeholders of a supply chain. Therefore, the </a:t>
            </a:r>
            <a:r>
              <a:rPr lang="en-GB" dirty="0" err="1" smtClean="0"/>
              <a:t>PInfS</a:t>
            </a:r>
            <a:r>
              <a:rPr lang="en-GB" dirty="0" smtClean="0"/>
              <a:t> enables the exchange of product related</a:t>
            </a:r>
          </a:p>
          <a:p>
            <a:r>
              <a:rPr lang="en-GB" dirty="0" smtClean="0"/>
              <a:t>data (e.g. quality certificates, sensor data and data requests). The corresponding infrastructure needs to be</a:t>
            </a:r>
          </a:p>
          <a:p>
            <a:r>
              <a:rPr lang="en-GB" dirty="0" smtClean="0"/>
              <a:t>provided by both local and FIspace based ICT resources.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Real-time Exception Detection and Handling</a:t>
            </a:r>
          </a:p>
          <a:p>
            <a:r>
              <a:rPr lang="en-GB" dirty="0" smtClean="0"/>
              <a:t>The Real-time Exception Detection and Handling is a Baseline App that enables users to define constraints,</a:t>
            </a:r>
          </a:p>
          <a:p>
            <a:r>
              <a:rPr lang="en-GB" dirty="0" smtClean="0"/>
              <a:t>observations and mediations for their business processes. The Real-time Exception Detection and Handling</a:t>
            </a:r>
          </a:p>
          <a:p>
            <a:r>
              <a:rPr lang="en-GB" dirty="0" smtClean="0"/>
              <a:t>facility constantly checks the compliance to these constraints and is therewith able to detect potential process</a:t>
            </a:r>
          </a:p>
          <a:p>
            <a:r>
              <a:rPr lang="en-GB" dirty="0" smtClean="0"/>
              <a:t>violations. Pre-defined exception handlers allow an immediate reaction to these deviations, with or without direct</a:t>
            </a:r>
          </a:p>
          <a:p>
            <a:r>
              <a:rPr lang="en-GB" dirty="0" smtClean="0"/>
              <a:t>user involvement. The definition of constraints and exception handlers can be based on a set of rules, which</a:t>
            </a:r>
          </a:p>
          <a:p>
            <a:r>
              <a:rPr lang="en-GB" dirty="0" smtClean="0"/>
              <a:t>are defined by the user beforehand. By this the process monitoring can be adapted to the needs of particular</a:t>
            </a:r>
          </a:p>
          <a:p>
            <a:r>
              <a:rPr lang="en-GB" dirty="0" smtClean="0"/>
              <a:t>end-users and scenarios.</a:t>
            </a:r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441159-0F16-4046-9640-716AD7452ECA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97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/>
              <a:t>25-Mar-15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59" r="3128"/>
          <a:stretch/>
        </p:blipFill>
        <p:spPr bwMode="auto">
          <a:xfrm>
            <a:off x="-14560" y="0"/>
            <a:ext cx="9158560" cy="6859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008209"/>
            <a:ext cx="4827136" cy="624189"/>
          </a:xfrm>
        </p:spPr>
        <p:txBody>
          <a:bodyPr>
            <a:noAutofit/>
          </a:bodyPr>
          <a:lstStyle>
            <a:lvl1pPr algn="l">
              <a:defRPr sz="2900" b="1"/>
            </a:lvl1pPr>
          </a:lstStyle>
          <a:p>
            <a:r>
              <a:rPr lang="tr-TR" dirty="0" smtClean="0"/>
              <a:t>Sunum Başlık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91069" y="5329504"/>
            <a:ext cx="3195731" cy="665890"/>
          </a:xfrm>
        </p:spPr>
        <p:txBody>
          <a:bodyPr>
            <a:normAutofit/>
          </a:bodyPr>
          <a:lstStyle>
            <a:lvl1pPr marL="0" indent="0" algn="r">
              <a:buNone/>
              <a:defRPr sz="1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dirty="0" smtClean="0"/>
              <a:t>Sunum Yapan / Title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055467" y="6356365"/>
            <a:ext cx="1033075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ctr">
              <a:defRPr sz="1400" b="0">
                <a:solidFill>
                  <a:schemeClr val="bg1"/>
                </a:solidFill>
              </a:defRPr>
            </a:lvl1pPr>
          </a:lstStyle>
          <a:p>
            <a:fld id="{37963F2F-4042-FC45-9F9C-5381A7798E31}" type="slidenum">
              <a:rPr lang="en-US" smtClean="0">
                <a:solidFill>
                  <a:srgbClr val="FFFFFF"/>
                </a:solidFill>
                <a:latin typeface="TheSansCorrespondence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TheSansCorrespondenc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36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Line 17"/>
          <p:cNvSpPr>
            <a:spLocks noChangeShapeType="1"/>
          </p:cNvSpPr>
          <p:nvPr userDrawn="1"/>
        </p:nvSpPr>
        <p:spPr bwMode="auto">
          <a:xfrm>
            <a:off x="0" y="8466672"/>
            <a:ext cx="6949440" cy="2117"/>
          </a:xfrm>
          <a:prstGeom prst="line">
            <a:avLst/>
          </a:prstGeom>
          <a:noFill/>
          <a:ln w="9525">
            <a:solidFill>
              <a:schemeClr val="accent3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pPr defTabSz="107286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b="1">
              <a:solidFill>
                <a:srgbClr val="043F52"/>
              </a:solidFill>
              <a:latin typeface="TheSansCorrespondence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 hasCustomPrompt="1"/>
          </p:nvPr>
        </p:nvSpPr>
        <p:spPr>
          <a:xfrm>
            <a:off x="287429" y="1518573"/>
            <a:ext cx="3015044" cy="982213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>
            <a:lvl1pPr algn="l">
              <a:defRPr sz="4300" b="1"/>
            </a:lvl1pPr>
          </a:lstStyle>
          <a:p>
            <a:r>
              <a:rPr lang="en-US" dirty="0" smtClean="0"/>
              <a:t>Thanks !</a:t>
            </a:r>
            <a:endParaRPr lang="en-US" dirty="0"/>
          </a:p>
        </p:txBody>
      </p:sp>
      <p:pic>
        <p:nvPicPr>
          <p:cNvPr id="21" name="Picture 20" descr="FI-PPP 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32" y="8532298"/>
            <a:ext cx="927641" cy="432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92888" y="7941423"/>
            <a:ext cx="493860" cy="1235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055467" y="6356365"/>
            <a:ext cx="1033075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ctr">
              <a:defRPr sz="1400" b="0">
                <a:solidFill>
                  <a:schemeClr val="bg1"/>
                </a:solidFill>
              </a:defRPr>
            </a:lvl1pPr>
          </a:lstStyle>
          <a:p>
            <a:fld id="{37963F2F-4042-FC45-9F9C-5381A7798E31}" type="slidenum">
              <a:rPr lang="en-US" smtClean="0">
                <a:solidFill>
                  <a:srgbClr val="FFFFFF"/>
                </a:solidFill>
                <a:latin typeface="TheSansCorrespondence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TheSansCorrespondence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42437" y="333524"/>
            <a:ext cx="5705336" cy="582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928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49190" y="287338"/>
            <a:ext cx="7944058" cy="51619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smtClean="0"/>
              <a:t>Insert page title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055467" y="6356365"/>
            <a:ext cx="1033075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ctr">
              <a:defRPr sz="1400" b="0">
                <a:solidFill>
                  <a:schemeClr val="bg1"/>
                </a:solidFill>
              </a:defRPr>
            </a:lvl1pPr>
          </a:lstStyle>
          <a:p>
            <a:fld id="{37963F2F-4042-FC45-9F9C-5381A7798E31}" type="slidenum">
              <a:rPr lang="en-US" smtClean="0">
                <a:solidFill>
                  <a:srgbClr val="FFFFFF"/>
                </a:solidFill>
                <a:latin typeface="TheSansCorrespondence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TheSansCorrespondenc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95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055463" y="6356356"/>
            <a:ext cx="1033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63F2F-4042-FC45-9F9C-5381A7798E31}" type="slidenum">
              <a:rPr lang="en-US" smtClean="0">
                <a:solidFill>
                  <a:srgbClr val="043F52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43F52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02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59" r="3128"/>
          <a:stretch/>
        </p:blipFill>
        <p:spPr bwMode="auto">
          <a:xfrm>
            <a:off x="-14558" y="0"/>
            <a:ext cx="9158560" cy="6859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008213"/>
            <a:ext cx="4827136" cy="624189"/>
          </a:xfrm>
        </p:spPr>
        <p:txBody>
          <a:bodyPr>
            <a:noAutofit/>
          </a:bodyPr>
          <a:lstStyle>
            <a:lvl1pPr algn="l">
              <a:defRPr sz="2900" b="1"/>
            </a:lvl1pPr>
          </a:lstStyle>
          <a:p>
            <a:r>
              <a:rPr lang="tr-TR" dirty="0" smtClean="0"/>
              <a:t>Sunum Başlık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91071" y="5329504"/>
            <a:ext cx="3195731" cy="665890"/>
          </a:xfrm>
        </p:spPr>
        <p:txBody>
          <a:bodyPr>
            <a:normAutofit/>
          </a:bodyPr>
          <a:lstStyle>
            <a:lvl1pPr marL="0" indent="0" algn="r">
              <a:buNone/>
              <a:defRPr sz="1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dirty="0" smtClean="0"/>
              <a:t>Sunum Yapan /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14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836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068"/>
            <a:ext cx="8229600" cy="47682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31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936" y="274642"/>
            <a:ext cx="6791071" cy="597073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28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20392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0392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49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4359" y="306924"/>
            <a:ext cx="6877172" cy="564788"/>
          </a:xfrm>
        </p:spPr>
        <p:txBody>
          <a:bodyPr>
            <a:normAutofit/>
          </a:bodyPr>
          <a:lstStyle>
            <a:lvl1pPr algn="l">
              <a:defRPr lang="en-US" sz="28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987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5963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31987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95963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235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597" y="253118"/>
            <a:ext cx="6898696" cy="618597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28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047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73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068"/>
            <a:ext cx="8229600" cy="47682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/>
              <a:t>25-Mar-15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59" r="3128"/>
          <a:stretch/>
        </p:blipFill>
        <p:spPr bwMode="auto">
          <a:xfrm>
            <a:off x="-14560" y="0"/>
            <a:ext cx="9158560" cy="6859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008209"/>
            <a:ext cx="4827136" cy="624189"/>
          </a:xfrm>
        </p:spPr>
        <p:txBody>
          <a:bodyPr>
            <a:noAutofit/>
          </a:bodyPr>
          <a:lstStyle>
            <a:lvl1pPr algn="l">
              <a:defRPr sz="2900" b="1"/>
            </a:lvl1pPr>
          </a:lstStyle>
          <a:p>
            <a:r>
              <a:rPr lang="tr-TR" dirty="0" smtClean="0"/>
              <a:t>Sunum Başlık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91069" y="5329504"/>
            <a:ext cx="3195731" cy="665890"/>
          </a:xfrm>
        </p:spPr>
        <p:txBody>
          <a:bodyPr>
            <a:normAutofit/>
          </a:bodyPr>
          <a:lstStyle>
            <a:lvl1pPr marL="0" indent="0" algn="r">
              <a:buNone/>
              <a:defRPr sz="1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dirty="0" smtClean="0"/>
              <a:t>Sunum Yapan /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698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068"/>
            <a:ext cx="8229600" cy="47682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79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934" y="274638"/>
            <a:ext cx="6791071" cy="597073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28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20388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0388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60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4359" y="306924"/>
            <a:ext cx="6877172" cy="564788"/>
          </a:xfrm>
        </p:spPr>
        <p:txBody>
          <a:bodyPr>
            <a:normAutofit/>
          </a:bodyPr>
          <a:lstStyle>
            <a:lvl1pPr algn="l">
              <a:defRPr lang="en-US" sz="28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987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5963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1987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5963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682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597" y="253114"/>
            <a:ext cx="6898696" cy="618597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28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08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537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19.11.2013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59" r="3128"/>
          <a:stretch/>
        </p:blipFill>
        <p:spPr bwMode="auto">
          <a:xfrm>
            <a:off x="-14560" y="0"/>
            <a:ext cx="9158560" cy="6859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3645024"/>
            <a:ext cx="4827136" cy="1584176"/>
          </a:xfrm>
        </p:spPr>
        <p:txBody>
          <a:bodyPr anchor="t" anchorCtr="0">
            <a:noAutofit/>
          </a:bodyPr>
          <a:lstStyle>
            <a:lvl1pPr algn="l">
              <a:spcBef>
                <a:spcPts val="600"/>
              </a:spcBef>
              <a:spcAft>
                <a:spcPts val="600"/>
              </a:spcAft>
              <a:defRPr sz="2400" b="0" baseline="0"/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91069" y="5329504"/>
            <a:ext cx="3195731" cy="66589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65911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Insert page 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24000" y="1690687"/>
            <a:ext cx="8494713" cy="4391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796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59" r="3128"/>
          <a:stretch/>
        </p:blipFill>
        <p:spPr bwMode="auto">
          <a:xfrm>
            <a:off x="-14560" y="0"/>
            <a:ext cx="9158560" cy="6859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008209"/>
            <a:ext cx="4827136" cy="624189"/>
          </a:xfrm>
        </p:spPr>
        <p:txBody>
          <a:bodyPr>
            <a:noAutofit/>
          </a:bodyPr>
          <a:lstStyle>
            <a:lvl1pPr algn="l">
              <a:defRPr sz="2900" b="1"/>
            </a:lvl1pPr>
          </a:lstStyle>
          <a:p>
            <a:r>
              <a:rPr lang="tr-TR" dirty="0" smtClean="0"/>
              <a:t>Sunum Başlık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91069" y="5329504"/>
            <a:ext cx="3195731" cy="665890"/>
          </a:xfrm>
        </p:spPr>
        <p:txBody>
          <a:bodyPr>
            <a:normAutofit/>
          </a:bodyPr>
          <a:lstStyle>
            <a:lvl1pPr marL="0" indent="0" algn="r">
              <a:buNone/>
              <a:defRPr sz="1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dirty="0" smtClean="0"/>
              <a:t>Sunum Yapan /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90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068"/>
            <a:ext cx="8229600" cy="47682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662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934" y="274638"/>
            <a:ext cx="6791071" cy="597073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28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20388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0388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/>
              <a:t>25-Mar-15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934" y="274638"/>
            <a:ext cx="6791071" cy="597073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28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20388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0388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89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4359" y="306924"/>
            <a:ext cx="6877172" cy="564788"/>
          </a:xfrm>
        </p:spPr>
        <p:txBody>
          <a:bodyPr>
            <a:normAutofit/>
          </a:bodyPr>
          <a:lstStyle>
            <a:lvl1pPr algn="l">
              <a:defRPr lang="en-US" sz="28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987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5963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1987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5963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63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597" y="253114"/>
            <a:ext cx="6898696" cy="618597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28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46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11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19.11.2013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59" r="3128"/>
          <a:stretch/>
        </p:blipFill>
        <p:spPr bwMode="auto">
          <a:xfrm>
            <a:off x="-14560" y="0"/>
            <a:ext cx="9158560" cy="6859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3645024"/>
            <a:ext cx="4827136" cy="1584176"/>
          </a:xfrm>
        </p:spPr>
        <p:txBody>
          <a:bodyPr anchor="t" anchorCtr="0">
            <a:noAutofit/>
          </a:bodyPr>
          <a:lstStyle>
            <a:lvl1pPr algn="l">
              <a:spcBef>
                <a:spcPts val="600"/>
              </a:spcBef>
              <a:spcAft>
                <a:spcPts val="600"/>
              </a:spcAft>
              <a:defRPr sz="2400" b="0" baseline="0"/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91069" y="5329504"/>
            <a:ext cx="3195731" cy="66589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3231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Insert page 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24000" y="1690687"/>
            <a:ext cx="8494713" cy="4391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898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4359" y="306924"/>
            <a:ext cx="6877172" cy="564788"/>
          </a:xfrm>
        </p:spPr>
        <p:txBody>
          <a:bodyPr>
            <a:normAutofit/>
          </a:bodyPr>
          <a:lstStyle>
            <a:lvl1pPr algn="l">
              <a:defRPr lang="en-US" sz="28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987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5963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1987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5963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/>
              <a:t>25-Mar-15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597" y="253114"/>
            <a:ext cx="6898696" cy="618597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28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/>
              <a:t>25-Mar-15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/>
              <a:t>25-Mar-15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055467" y="6356365"/>
            <a:ext cx="1033075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ctr">
              <a:defRPr sz="1400" b="0">
                <a:solidFill>
                  <a:schemeClr val="bg1"/>
                </a:solidFill>
              </a:defRPr>
            </a:lvl1pPr>
          </a:lstStyle>
          <a:p>
            <a:fld id="{37963F2F-4042-FC45-9F9C-5381A7798E31}" type="slidenum">
              <a:rPr lang="en-US" smtClean="0">
                <a:solidFill>
                  <a:srgbClr val="FFFFFF"/>
                </a:solidFill>
                <a:latin typeface="TheSansCorrespondence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TheSansCorrespondenc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57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1150" y="2961770"/>
            <a:ext cx="6118485" cy="947077"/>
          </a:xfrm>
          <a:solidFill>
            <a:schemeClr val="bg1">
              <a:alpha val="70000"/>
            </a:schemeClr>
          </a:solidFill>
        </p:spPr>
        <p:txBody>
          <a:bodyPr/>
          <a:lstStyle/>
          <a:p>
            <a:r>
              <a:rPr lang="en-U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055467" y="6356365"/>
            <a:ext cx="1033075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ctr">
              <a:defRPr sz="1400" b="0">
                <a:solidFill>
                  <a:schemeClr val="bg1"/>
                </a:solidFill>
              </a:defRPr>
            </a:lvl1pPr>
          </a:lstStyle>
          <a:p>
            <a:fld id="{37963F2F-4042-FC45-9F9C-5381A7798E31}" type="slidenum">
              <a:rPr lang="en-US" smtClean="0">
                <a:solidFill>
                  <a:srgbClr val="FFFFFF"/>
                </a:solidFill>
                <a:latin typeface="TheSansCorrespondence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TheSansCorrespondenc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8949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 hasCustomPrompt="1"/>
          </p:nvPr>
        </p:nvSpPr>
        <p:spPr>
          <a:xfrm>
            <a:off x="349199" y="1357299"/>
            <a:ext cx="8294069" cy="4929223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Primer nivel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  <a:p>
            <a:pPr lvl="0"/>
            <a:r>
              <a:rPr lang="en-US" smtClean="0"/>
              <a:t>Primer nivel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055467" y="6356365"/>
            <a:ext cx="1033075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ctr">
              <a:defRPr sz="1400" b="0">
                <a:solidFill>
                  <a:schemeClr val="bg1"/>
                </a:solidFill>
              </a:defRPr>
            </a:lvl1pPr>
          </a:lstStyle>
          <a:p>
            <a:fld id="{37963F2F-4042-FC45-9F9C-5381A7798E31}" type="slidenum">
              <a:rPr lang="en-US" smtClean="0">
                <a:solidFill>
                  <a:srgbClr val="FFFFFF"/>
                </a:solidFill>
                <a:latin typeface="TheSansCorrespondence" charset="0"/>
              </a:rPr>
              <a:pPr/>
              <a:t>‹#›</a:t>
            </a:fld>
            <a:endParaRPr lang="en-US" dirty="0">
              <a:solidFill>
                <a:srgbClr val="FFFFFF"/>
              </a:solidFill>
              <a:latin typeface="TheSansCorrespondenc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072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image" Target="../media/image8.pn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10.png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4.png"/><Relationship Id="rId14" Type="http://schemas.openxmlformats.org/officeDocument/2006/relationships/image" Target="../media/image9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9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23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32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31.xml"/><Relationship Id="rId9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317-B68E-2848-973F-665EB0157B76}" type="datetimeFigureOut">
              <a:rPr lang="en-US" smtClean="0"/>
              <a:t>25-Mar-15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475" y="5857875"/>
            <a:ext cx="22955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6394687"/>
            <a:ext cx="9144000" cy="463319"/>
          </a:xfrm>
          <a:prstGeom prst="rect">
            <a:avLst/>
          </a:prstGeom>
          <a:solidFill>
            <a:srgbClr val="52B7C3"/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algn="ctr" defTabSz="1072866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 smtClean="0">
              <a:solidFill>
                <a:srgbClr val="043F52"/>
              </a:solidFill>
              <a:latin typeface="TheSansCorrespondence" pitchFamily="34" charset="0"/>
            </a:endParaRPr>
          </a:p>
        </p:txBody>
      </p:sp>
      <p:sp>
        <p:nvSpPr>
          <p:cNvPr id="1026" name="Title"/>
          <p:cNvSpPr>
            <a:spLocks noGrp="1" noChangeArrowheads="1"/>
          </p:cNvSpPr>
          <p:nvPr>
            <p:ph type="title"/>
          </p:nvPr>
        </p:nvSpPr>
        <p:spPr bwMode="auto">
          <a:xfrm>
            <a:off x="349190" y="287354"/>
            <a:ext cx="7944058" cy="947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42239" tIns="42239" rIns="42239" bIns="42239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1027" name="BodyText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9190" y="1230314"/>
            <a:ext cx="8294834" cy="505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107287" tIns="53643" rIns="107287" bIns="536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 smtClean="0"/>
              <a:t>Primer nivel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</a:t>
            </a:r>
            <a:r>
              <a:rPr lang="es-ES" dirty="0"/>
              <a:t>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</a:t>
            </a:r>
            <a:r>
              <a:rPr lang="es-ES" dirty="0" smtClean="0"/>
              <a:t>nivel</a:t>
            </a:r>
          </a:p>
          <a:p>
            <a:pPr lvl="0"/>
            <a:r>
              <a:rPr lang="es-ES" dirty="0" smtClean="0"/>
              <a:t>Primer nivel</a:t>
            </a:r>
            <a:endParaRPr lang="en-US" dirty="0"/>
          </a:p>
        </p:txBody>
      </p:sp>
      <p:sp>
        <p:nvSpPr>
          <p:cNvPr id="1029" name="Line 17"/>
          <p:cNvSpPr>
            <a:spLocks noChangeShapeType="1"/>
          </p:cNvSpPr>
          <p:nvPr/>
        </p:nvSpPr>
        <p:spPr bwMode="auto">
          <a:xfrm>
            <a:off x="0" y="6350000"/>
            <a:ext cx="9144000" cy="0"/>
          </a:xfrm>
          <a:prstGeom prst="line">
            <a:avLst/>
          </a:prstGeom>
          <a:noFill/>
          <a:ln w="9525">
            <a:solidFill>
              <a:schemeClr val="accent3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0" tIns="0" rIns="0" bIns="0" anchor="ctr"/>
          <a:lstStyle/>
          <a:p>
            <a:pPr defTabSz="1072866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400" b="1">
              <a:solidFill>
                <a:srgbClr val="043F52"/>
              </a:solidFill>
              <a:latin typeface="TheSansCorrespondence" charset="0"/>
            </a:endParaRP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861903" y="6435644"/>
            <a:ext cx="3682885" cy="416503"/>
            <a:chOff x="861901" y="4826729"/>
            <a:chExt cx="2389204" cy="312377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861901" y="4826729"/>
              <a:ext cx="1178647" cy="29919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 flipH="1">
              <a:off x="1884427" y="4839911"/>
              <a:ext cx="1178647" cy="299195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 userDrawn="1"/>
          </p:nvGrpSpPr>
          <p:grpSpPr>
            <a:xfrm>
              <a:off x="3045747" y="5038530"/>
              <a:ext cx="205358" cy="96696"/>
              <a:chOff x="3045747" y="5038530"/>
              <a:chExt cx="205358" cy="96696"/>
            </a:xfrm>
          </p:grpSpPr>
          <p:pic>
            <p:nvPicPr>
              <p:cNvPr id="11" name="Picture 10"/>
              <p:cNvPicPr>
                <a:picLocks noChangeAspect="1"/>
              </p:cNvPicPr>
              <p:nvPr userDrawn="1"/>
            </p:nvPicPr>
            <p:blipFill>
              <a:blip r:embed="rId10"/>
              <a:stretch>
                <a:fillRect/>
              </a:stretch>
            </p:blipFill>
            <p:spPr>
              <a:xfrm>
                <a:off x="3045747" y="5038530"/>
                <a:ext cx="96696" cy="96696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 userDrawn="1"/>
            </p:nvPicPr>
            <p:blipFill>
              <a:blip r:embed="rId11"/>
              <a:stretch>
                <a:fillRect/>
              </a:stretch>
            </p:blipFill>
            <p:spPr>
              <a:xfrm>
                <a:off x="3118758" y="5064125"/>
                <a:ext cx="132347" cy="69850"/>
              </a:xfrm>
              <a:prstGeom prst="rect">
                <a:avLst/>
              </a:prstGeom>
            </p:spPr>
          </p:pic>
        </p:grpSp>
      </p:grpSp>
      <p:sp>
        <p:nvSpPr>
          <p:cNvPr id="1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055467" y="6356365"/>
            <a:ext cx="1033075" cy="365125"/>
          </a:xfrm>
          <a:prstGeom prst="rect">
            <a:avLst/>
          </a:prstGeom>
        </p:spPr>
        <p:txBody>
          <a:bodyPr vert="horz" lIns="107287" tIns="53643" rIns="107287" bIns="53643" rtlCol="0" anchor="ctr"/>
          <a:lstStyle>
            <a:lvl1pPr algn="ctr">
              <a:defRPr sz="1400" b="0">
                <a:solidFill>
                  <a:schemeClr val="bg1"/>
                </a:solidFill>
              </a:defRPr>
            </a:lvl1pPr>
          </a:lstStyle>
          <a:p>
            <a:pPr defTabSz="1072866" fontAlgn="base">
              <a:spcBef>
                <a:spcPct val="0"/>
              </a:spcBef>
              <a:spcAft>
                <a:spcPct val="0"/>
              </a:spcAft>
            </a:pPr>
            <a:fld id="{37963F2F-4042-FC45-9F9C-5381A7798E31}" type="slidenum">
              <a:rPr lang="en-US" smtClean="0">
                <a:solidFill>
                  <a:srgbClr val="FFFFFF"/>
                </a:solidFill>
                <a:latin typeface="TheSansCorrespondence" charset="0"/>
              </a:rPr>
              <a:pPr defTabSz="1072866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FFFFFF"/>
              </a:solidFill>
              <a:latin typeface="TheSansCorrespondence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5799230" y="6402104"/>
            <a:ext cx="2317916" cy="455896"/>
            <a:chOff x="5319661" y="4801578"/>
            <a:chExt cx="1707969" cy="341922"/>
          </a:xfrm>
        </p:grpSpPr>
        <p:pic>
          <p:nvPicPr>
            <p:cNvPr id="21" name="Picture 20"/>
            <p:cNvPicPr>
              <a:picLocks noChangeAspect="1"/>
            </p:cNvPicPr>
            <p:nvPr userDrawn="1"/>
          </p:nvPicPr>
          <p:blipFill>
            <a:blip r:embed="rId12"/>
            <a:stretch>
              <a:fillRect/>
            </a:stretch>
          </p:blipFill>
          <p:spPr>
            <a:xfrm>
              <a:off x="5319661" y="4801578"/>
              <a:ext cx="680224" cy="341922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5797211" y="4815096"/>
              <a:ext cx="1230419" cy="328403"/>
            </a:xfrm>
            <a:prstGeom prst="rect">
              <a:avLst/>
            </a:prstGeom>
          </p:spPr>
        </p:pic>
      </p:grpSp>
      <p:pic>
        <p:nvPicPr>
          <p:cNvPr id="23" name="Picture 22" descr="FI-PPP logo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5" y="6432668"/>
            <a:ext cx="1025547" cy="388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507167" y="6410773"/>
            <a:ext cx="1526286" cy="41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865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536433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152B5A"/>
          </a:solidFill>
          <a:latin typeface="Arial" pitchFamily="34" charset="0"/>
          <a:ea typeface="+mj-ea"/>
          <a:cs typeface="Arial" pitchFamily="34" charset="0"/>
        </a:defRPr>
      </a:lvl1pPr>
      <a:lvl2pPr algn="l" defTabSz="536433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00"/>
          </a:solidFill>
          <a:latin typeface="Arial" charset="0"/>
          <a:ea typeface="Arial Unicode MS" pitchFamily="34" charset="-128"/>
          <a:cs typeface="Arial" charset="0"/>
        </a:defRPr>
      </a:lvl2pPr>
      <a:lvl3pPr algn="l" defTabSz="536433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00"/>
          </a:solidFill>
          <a:latin typeface="Arial" charset="0"/>
          <a:ea typeface="Arial Unicode MS" pitchFamily="34" charset="-128"/>
          <a:cs typeface="Arial" charset="0"/>
        </a:defRPr>
      </a:lvl3pPr>
      <a:lvl4pPr algn="l" defTabSz="536433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00"/>
          </a:solidFill>
          <a:latin typeface="Arial" charset="0"/>
          <a:ea typeface="Arial Unicode MS" pitchFamily="34" charset="-128"/>
          <a:cs typeface="Arial" charset="0"/>
        </a:defRPr>
      </a:lvl4pPr>
      <a:lvl5pPr algn="l" defTabSz="536433" rtl="0" eaLnBrk="0" fontAlgn="base" hangingPunct="0">
        <a:spcBef>
          <a:spcPct val="0"/>
        </a:spcBef>
        <a:spcAft>
          <a:spcPct val="0"/>
        </a:spcAft>
        <a:defRPr sz="3500" b="1">
          <a:solidFill>
            <a:srgbClr val="000000"/>
          </a:solidFill>
          <a:latin typeface="Arial" charset="0"/>
          <a:ea typeface="Arial Unicode MS" pitchFamily="34" charset="-128"/>
          <a:cs typeface="Arial" charset="0"/>
        </a:defRPr>
      </a:lvl5pPr>
      <a:lvl6pPr marL="536433" algn="l" defTabSz="536433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B8CD"/>
          </a:solidFill>
          <a:latin typeface="Telefonica Headline Light" charset="0"/>
          <a:ea typeface="Arial Unicode MS" pitchFamily="34" charset="-128"/>
          <a:cs typeface="Arial Unicode MS" pitchFamily="34" charset="-128"/>
        </a:defRPr>
      </a:lvl6pPr>
      <a:lvl7pPr marL="1072866" algn="l" defTabSz="536433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B8CD"/>
          </a:solidFill>
          <a:latin typeface="Telefonica Headline Light" charset="0"/>
          <a:ea typeface="Arial Unicode MS" pitchFamily="34" charset="-128"/>
          <a:cs typeface="Arial Unicode MS" pitchFamily="34" charset="-128"/>
        </a:defRPr>
      </a:lvl7pPr>
      <a:lvl8pPr marL="1609298" algn="l" defTabSz="536433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B8CD"/>
          </a:solidFill>
          <a:latin typeface="Telefonica Headline Light" charset="0"/>
          <a:ea typeface="Arial Unicode MS" pitchFamily="34" charset="-128"/>
          <a:cs typeface="Arial Unicode MS" pitchFamily="34" charset="-128"/>
        </a:defRPr>
      </a:lvl8pPr>
      <a:lvl9pPr marL="2145731" algn="l" defTabSz="536433" rtl="0" eaLnBrk="1" fontAlgn="base" hangingPunct="1">
        <a:spcBef>
          <a:spcPct val="0"/>
        </a:spcBef>
        <a:spcAft>
          <a:spcPct val="0"/>
        </a:spcAft>
        <a:defRPr sz="3500" b="1">
          <a:solidFill>
            <a:srgbClr val="61B8CD"/>
          </a:solidFill>
          <a:latin typeface="Telefonica Headline Light" charset="0"/>
          <a:ea typeface="Arial Unicode MS" pitchFamily="34" charset="-128"/>
          <a:cs typeface="Arial Unicode MS" pitchFamily="34" charset="-128"/>
        </a:defRPr>
      </a:lvl9pPr>
    </p:titleStyle>
    <p:bodyStyle>
      <a:lvl1pPr marL="201162" indent="-201162" algn="l" defTabSz="536433" rtl="0" eaLnBrk="0" fontAlgn="base" hangingPunct="0">
        <a:spcBef>
          <a:spcPts val="1408"/>
        </a:spcBef>
        <a:spcAft>
          <a:spcPts val="704"/>
        </a:spcAft>
        <a:buClr>
          <a:srgbClr val="111E44"/>
        </a:buClr>
        <a:buSzPct val="150000"/>
        <a:buFont typeface="Wingdings" charset="0"/>
        <a:buChar char="§"/>
        <a:defRPr sz="1600">
          <a:solidFill>
            <a:srgbClr val="152B5A"/>
          </a:solidFill>
          <a:latin typeface="Arial" pitchFamily="34" charset="0"/>
          <a:ea typeface="+mn-ea"/>
          <a:cs typeface="Arial" pitchFamily="34" charset="0"/>
        </a:defRPr>
      </a:lvl1pPr>
      <a:lvl2pPr marL="629563" indent="-217926" algn="l" defTabSz="536433" rtl="0" eaLnBrk="0" fontAlgn="base" hangingPunct="0">
        <a:spcBef>
          <a:spcPts val="0"/>
        </a:spcBef>
        <a:spcAft>
          <a:spcPts val="704"/>
        </a:spcAft>
        <a:buClr>
          <a:srgbClr val="33CCD4"/>
        </a:buClr>
        <a:buSzPct val="150000"/>
        <a:buChar char="•"/>
        <a:defRPr sz="1600">
          <a:solidFill>
            <a:srgbClr val="152B5A"/>
          </a:solidFill>
          <a:latin typeface="Arial" pitchFamily="34" charset="0"/>
          <a:ea typeface="+mn-ea"/>
          <a:cs typeface="Arial" pitchFamily="34" charset="0"/>
        </a:defRPr>
      </a:lvl2pPr>
      <a:lvl3pPr marL="1056103" indent="-216063" algn="l" defTabSz="536433" rtl="0" eaLnBrk="0" fontAlgn="base" hangingPunct="0">
        <a:spcBef>
          <a:spcPts val="0"/>
        </a:spcBef>
        <a:spcAft>
          <a:spcPts val="704"/>
        </a:spcAft>
        <a:buSzPct val="150000"/>
        <a:buFont typeface="Lucida Grande" charset="0"/>
        <a:buChar char="›"/>
        <a:defRPr sz="1400">
          <a:solidFill>
            <a:srgbClr val="152B5A"/>
          </a:solidFill>
          <a:latin typeface="Arial" charset="0"/>
          <a:ea typeface="+mn-ea"/>
          <a:cs typeface="Arial" charset="0"/>
        </a:defRPr>
      </a:lvl3pPr>
      <a:lvl4pPr marL="1475190" indent="-208613" algn="l" defTabSz="536433" rtl="0" eaLnBrk="0" fontAlgn="base" hangingPunct="0">
        <a:spcBef>
          <a:spcPts val="0"/>
        </a:spcBef>
        <a:spcAft>
          <a:spcPts val="704"/>
        </a:spcAft>
        <a:buSzPct val="150000"/>
        <a:buFont typeface="Lucida Grande" charset="0"/>
        <a:buChar char="›"/>
        <a:defRPr sz="1200">
          <a:solidFill>
            <a:srgbClr val="152B5A"/>
          </a:solidFill>
          <a:latin typeface="Arial" pitchFamily="34" charset="0"/>
          <a:ea typeface="+mn-ea"/>
          <a:cs typeface="Arial" pitchFamily="34" charset="0"/>
        </a:defRPr>
      </a:lvl4pPr>
      <a:lvl5pPr marL="1894279" indent="-208613" algn="l" defTabSz="536433" rtl="0" eaLnBrk="0" fontAlgn="base" hangingPunct="0">
        <a:spcBef>
          <a:spcPts val="0"/>
        </a:spcBef>
        <a:spcAft>
          <a:spcPts val="704"/>
        </a:spcAft>
        <a:buSzPct val="150000"/>
        <a:buFont typeface="Lucida Grande" charset="0"/>
        <a:buChar char="›"/>
        <a:defRPr sz="1200">
          <a:solidFill>
            <a:srgbClr val="152B5A"/>
          </a:solidFill>
          <a:latin typeface="Arial" pitchFamily="34" charset="0"/>
          <a:ea typeface="+mn-ea"/>
          <a:cs typeface="Arial" pitchFamily="34" charset="0"/>
        </a:defRPr>
      </a:lvl5pPr>
      <a:lvl6pPr marL="2430712" indent="-208613" algn="just" defTabSz="536433" rtl="0" eaLnBrk="1" fontAlgn="base" hangingPunct="1">
        <a:spcBef>
          <a:spcPct val="0"/>
        </a:spcBef>
        <a:spcAft>
          <a:spcPts val="704"/>
        </a:spcAft>
        <a:buSzPct val="150000"/>
        <a:buFont typeface="Lucida Grande" pitchFamily="4" charset="0"/>
        <a:buChar char="›"/>
        <a:defRPr sz="1400">
          <a:solidFill>
            <a:schemeClr val="tx1"/>
          </a:solidFill>
          <a:latin typeface="+mn-lt"/>
          <a:ea typeface="+mn-ea"/>
        </a:defRPr>
      </a:lvl6pPr>
      <a:lvl7pPr marL="2967144" indent="-208613" algn="just" defTabSz="536433" rtl="0" eaLnBrk="1" fontAlgn="base" hangingPunct="1">
        <a:spcBef>
          <a:spcPct val="0"/>
        </a:spcBef>
        <a:spcAft>
          <a:spcPts val="704"/>
        </a:spcAft>
        <a:buSzPct val="150000"/>
        <a:buFont typeface="Lucida Grande" pitchFamily="4" charset="0"/>
        <a:buChar char="›"/>
        <a:defRPr sz="1400">
          <a:solidFill>
            <a:schemeClr val="tx1"/>
          </a:solidFill>
          <a:latin typeface="+mn-lt"/>
          <a:ea typeface="+mn-ea"/>
        </a:defRPr>
      </a:lvl7pPr>
      <a:lvl8pPr marL="3503577" indent="-208613" algn="just" defTabSz="536433" rtl="0" eaLnBrk="1" fontAlgn="base" hangingPunct="1">
        <a:spcBef>
          <a:spcPct val="0"/>
        </a:spcBef>
        <a:spcAft>
          <a:spcPts val="704"/>
        </a:spcAft>
        <a:buSzPct val="150000"/>
        <a:buFont typeface="Lucida Grande" pitchFamily="4" charset="0"/>
        <a:buChar char="›"/>
        <a:defRPr sz="1400">
          <a:solidFill>
            <a:schemeClr val="tx1"/>
          </a:solidFill>
          <a:latin typeface="+mn-lt"/>
          <a:ea typeface="+mn-ea"/>
        </a:defRPr>
      </a:lvl8pPr>
      <a:lvl9pPr marL="4040010" indent="-208613" algn="just" defTabSz="536433" rtl="0" eaLnBrk="1" fontAlgn="base" hangingPunct="1">
        <a:spcBef>
          <a:spcPct val="0"/>
        </a:spcBef>
        <a:spcAft>
          <a:spcPts val="704"/>
        </a:spcAft>
        <a:buSzPct val="150000"/>
        <a:buFont typeface="Lucida Grande" pitchFamily="4" charset="0"/>
        <a:buChar char="›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6433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2866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9298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45731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2164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18597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55029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91462" algn="l" defTabSz="10728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477" y="5857879"/>
            <a:ext cx="22955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882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475" y="5857875"/>
            <a:ext cx="22955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3382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25-Mar-15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475" y="5857875"/>
            <a:ext cx="22955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6852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13" Type="http://schemas.openxmlformats.org/officeDocument/2006/relationships/image" Target="../media/image66.png"/><Relationship Id="rId18" Type="http://schemas.openxmlformats.org/officeDocument/2006/relationships/image" Target="../media/image71.jpeg"/><Relationship Id="rId26" Type="http://schemas.openxmlformats.org/officeDocument/2006/relationships/image" Target="../media/image79.png"/><Relationship Id="rId3" Type="http://schemas.openxmlformats.org/officeDocument/2006/relationships/image" Target="../media/image56.gif"/><Relationship Id="rId21" Type="http://schemas.openxmlformats.org/officeDocument/2006/relationships/image" Target="../media/image74.png"/><Relationship Id="rId7" Type="http://schemas.openxmlformats.org/officeDocument/2006/relationships/image" Target="../media/image60.jpeg"/><Relationship Id="rId12" Type="http://schemas.openxmlformats.org/officeDocument/2006/relationships/image" Target="../media/image65.png"/><Relationship Id="rId17" Type="http://schemas.openxmlformats.org/officeDocument/2006/relationships/image" Target="../media/image70.gif"/><Relationship Id="rId25" Type="http://schemas.openxmlformats.org/officeDocument/2006/relationships/image" Target="../media/image78.jpe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69.gif"/><Relationship Id="rId20" Type="http://schemas.openxmlformats.org/officeDocument/2006/relationships/image" Target="../media/image73.jpeg"/><Relationship Id="rId29" Type="http://schemas.openxmlformats.org/officeDocument/2006/relationships/image" Target="../media/image82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59.jpeg"/><Relationship Id="rId11" Type="http://schemas.openxmlformats.org/officeDocument/2006/relationships/image" Target="../media/image64.png"/><Relationship Id="rId24" Type="http://schemas.openxmlformats.org/officeDocument/2006/relationships/image" Target="../media/image77.gif"/><Relationship Id="rId5" Type="http://schemas.openxmlformats.org/officeDocument/2006/relationships/image" Target="../media/image58.gif"/><Relationship Id="rId15" Type="http://schemas.openxmlformats.org/officeDocument/2006/relationships/image" Target="../media/image68.png"/><Relationship Id="rId23" Type="http://schemas.openxmlformats.org/officeDocument/2006/relationships/image" Target="../media/image76.jpeg"/><Relationship Id="rId28" Type="http://schemas.openxmlformats.org/officeDocument/2006/relationships/image" Target="../media/image81.png"/><Relationship Id="rId10" Type="http://schemas.openxmlformats.org/officeDocument/2006/relationships/image" Target="../media/image63.png"/><Relationship Id="rId19" Type="http://schemas.openxmlformats.org/officeDocument/2006/relationships/image" Target="../media/image72.gif"/><Relationship Id="rId31" Type="http://schemas.openxmlformats.org/officeDocument/2006/relationships/image" Target="../media/image84.png"/><Relationship Id="rId4" Type="http://schemas.openxmlformats.org/officeDocument/2006/relationships/image" Target="../media/image57.jpeg"/><Relationship Id="rId9" Type="http://schemas.openxmlformats.org/officeDocument/2006/relationships/image" Target="../media/image62.png"/><Relationship Id="rId14" Type="http://schemas.openxmlformats.org/officeDocument/2006/relationships/image" Target="../media/image67.jpeg"/><Relationship Id="rId22" Type="http://schemas.openxmlformats.org/officeDocument/2006/relationships/image" Target="../media/image75.jpeg"/><Relationship Id="rId27" Type="http://schemas.openxmlformats.org/officeDocument/2006/relationships/image" Target="../media/image80.gif"/><Relationship Id="rId30" Type="http://schemas.openxmlformats.org/officeDocument/2006/relationships/image" Target="../media/image8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49.png"/><Relationship Id="rId11" Type="http://schemas.openxmlformats.org/officeDocument/2006/relationships/image" Target="../media/image55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haluk.gokmen@arcelik.com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fispace.e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9.png"/><Relationship Id="rId21" Type="http://schemas.openxmlformats.org/officeDocument/2006/relationships/image" Target="../media/image36.jpeg"/><Relationship Id="rId7" Type="http://schemas.openxmlformats.org/officeDocument/2006/relationships/image" Target="../media/image22.png"/><Relationship Id="rId12" Type="http://schemas.openxmlformats.org/officeDocument/2006/relationships/image" Target="../media/image27.jpe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31.png"/><Relationship Id="rId20" Type="http://schemas.openxmlformats.org/officeDocument/2006/relationships/image" Target="../media/image3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jpeg"/><Relationship Id="rId11" Type="http://schemas.openxmlformats.org/officeDocument/2006/relationships/image" Target="../media/image26.png"/><Relationship Id="rId24" Type="http://schemas.openxmlformats.org/officeDocument/2006/relationships/image" Target="../media/image38.jpeg"/><Relationship Id="rId5" Type="http://schemas.openxmlformats.org/officeDocument/2006/relationships/hyperlink" Target="http://www.google.de/imgres?imgurl=http://www.portofbelledune.ca/images/pages/pages_port.jpg&amp;imgrefurl=http://www.portofbelledune.ca/port.php&amp;usg=__E_8DVaEQIBBVS1ZNmAiQpAUWErs=&amp;h=320&amp;w=477&amp;sz=93&amp;hl=de&amp;start=10&amp;zoom=1&amp;itbs=1&amp;tbnid=olgNxkeDmHlxZM:&amp;tbnh=87&amp;tbnw=129&amp;prev=/images?q=port&amp;hl=de&amp;gbv=2&amp;tbs=isch:1" TargetMode="External"/><Relationship Id="rId15" Type="http://schemas.openxmlformats.org/officeDocument/2006/relationships/image" Target="../media/image30.png"/><Relationship Id="rId23" Type="http://schemas.openxmlformats.org/officeDocument/2006/relationships/hyperlink" Target="http://www.google.de/imgres?imgurl=http://drnicoleessiger.com/Bilder/Dubai_International_Airport_Drehscheibe_nach_Asien.jpg&amp;imgrefurl=http://drnicoleessiger.com/Bankenmetropole-Dubai-Zwischenstation-auf-dem-Weg-zur-arabischen-Oelwaehrung.php&amp;usg=__JCm2Xhpf7tNkB2sBHUHgEKEgVwQ=&amp;h=438&amp;w=620&amp;sz=45&amp;hl=de&amp;start=2&amp;zoom=1&amp;itbs=1&amp;tbnid=JOkOG2W8uuH0rM:&amp;tbnh=96&amp;tbnw=136&amp;prev=/images?q=airport&amp;hl=de&amp;gbv=2&amp;tbs=isch:1" TargetMode="External"/><Relationship Id="rId10" Type="http://schemas.openxmlformats.org/officeDocument/2006/relationships/image" Target="../media/image25.png"/><Relationship Id="rId19" Type="http://schemas.openxmlformats.org/officeDocument/2006/relationships/image" Target="../media/image34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Relationship Id="rId22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gif"/><Relationship Id="rId7" Type="http://schemas.microsoft.com/office/2007/relationships/hdphoto" Target="../media/hdphoto1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852" y="867099"/>
            <a:ext cx="3784600" cy="624189"/>
          </a:xfrm>
        </p:spPr>
        <p:txBody>
          <a:bodyPr/>
          <a:lstStyle/>
          <a:p>
            <a:r>
              <a:rPr lang="en-GB" dirty="0"/>
              <a:t>Future Internet Business Collaboration </a:t>
            </a:r>
            <a:r>
              <a:rPr lang="en-GB" dirty="0" smtClean="0"/>
              <a:t>Networks </a:t>
            </a:r>
            <a:r>
              <a:rPr lang="en-GB" dirty="0"/>
              <a:t>in Agri-Food, Transport &amp; Logistics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294824" y="5554658"/>
            <a:ext cx="2624688" cy="1025930"/>
          </a:xfrm>
        </p:spPr>
        <p:txBody>
          <a:bodyPr>
            <a:noAutofit/>
          </a:bodyPr>
          <a:lstStyle/>
          <a:p>
            <a:r>
              <a:rPr lang="en-GB" sz="1600" dirty="0" smtClean="0"/>
              <a:t>Haluk GÖKMEN</a:t>
            </a:r>
          </a:p>
          <a:p>
            <a:r>
              <a:rPr lang="en-GB" sz="1600" i="1" dirty="0" smtClean="0"/>
              <a:t>Dissemination Manager</a:t>
            </a:r>
          </a:p>
          <a:p>
            <a:r>
              <a:rPr lang="en-GB" sz="1600" dirty="0" smtClean="0"/>
              <a:t>Arçelik A.S.</a:t>
            </a:r>
            <a:endParaRPr lang="en-GB" sz="16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7504" y="4653136"/>
            <a:ext cx="8712968" cy="13422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9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spcBef>
                <a:spcPts val="0"/>
              </a:spcBef>
            </a:pPr>
            <a:r>
              <a:rPr lang="en-GB" sz="3200" b="0" dirty="0" smtClean="0"/>
              <a:t>FIWARE for </a:t>
            </a:r>
            <a:r>
              <a:rPr lang="en-GB" sz="3200" b="0" dirty="0" err="1" smtClean="0"/>
              <a:t>Agri</a:t>
            </a:r>
            <a:r>
              <a:rPr lang="en-GB" sz="3200" b="0" dirty="0" smtClean="0"/>
              <a:t>-Food, Transport and Logistics </a:t>
            </a:r>
          </a:p>
          <a:p>
            <a:pPr lvl="0">
              <a:spcBef>
                <a:spcPts val="0"/>
              </a:spcBef>
            </a:pPr>
            <a:r>
              <a:rPr lang="en-US" sz="2000" b="0" dirty="0" smtClean="0">
                <a:solidFill>
                  <a:prstClr val="black"/>
                </a:solidFill>
                <a:ea typeface="+mn-ea"/>
                <a:cs typeface="+mn-cs"/>
              </a:rPr>
              <a:t>Net </a:t>
            </a:r>
            <a:r>
              <a:rPr lang="en-US" sz="2000" b="0" dirty="0">
                <a:solidFill>
                  <a:prstClr val="black"/>
                </a:solidFill>
                <a:ea typeface="+mn-ea"/>
                <a:cs typeface="+mn-cs"/>
              </a:rPr>
              <a:t>Futures 2015, Brussels</a:t>
            </a:r>
          </a:p>
          <a:p>
            <a:endParaRPr lang="en-GB" sz="3200" b="0" dirty="0" smtClean="0"/>
          </a:p>
        </p:txBody>
      </p:sp>
    </p:spTree>
    <p:extLst>
      <p:ext uri="{BB962C8B-B14F-4D97-AF65-F5344CB8AC3E}">
        <p14:creationId xmlns:p14="http://schemas.microsoft.com/office/powerpoint/2010/main" val="3779533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pload.wikimedia.org/wikipedia/commons/thumb/1/1a/BlankMap-Europe.png/400px-BlankMap-Europ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6"/>
          <a:stretch/>
        </p:blipFill>
        <p:spPr bwMode="auto">
          <a:xfrm>
            <a:off x="457183" y="1227667"/>
            <a:ext cx="5537224" cy="5310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Isosceles Triangle 12"/>
          <p:cNvSpPr/>
          <p:nvPr/>
        </p:nvSpPr>
        <p:spPr>
          <a:xfrm>
            <a:off x="2548511" y="4013040"/>
            <a:ext cx="266400" cy="266997"/>
          </a:xfrm>
          <a:prstGeom prst="triangl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n-GB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14" name="Oval 13"/>
          <p:cNvSpPr/>
          <p:nvPr/>
        </p:nvSpPr>
        <p:spPr>
          <a:xfrm>
            <a:off x="3000524" y="4112170"/>
            <a:ext cx="237600" cy="237761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15" name="Oval 14"/>
          <p:cNvSpPr/>
          <p:nvPr/>
        </p:nvSpPr>
        <p:spPr>
          <a:xfrm>
            <a:off x="2524829" y="2776713"/>
            <a:ext cx="237600" cy="23648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16" name="Oval 15"/>
          <p:cNvSpPr/>
          <p:nvPr/>
        </p:nvSpPr>
        <p:spPr>
          <a:xfrm>
            <a:off x="2381252" y="4160876"/>
            <a:ext cx="237600" cy="23896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17" name="Isosceles Triangle 16"/>
          <p:cNvSpPr/>
          <p:nvPr/>
        </p:nvSpPr>
        <p:spPr>
          <a:xfrm>
            <a:off x="4472986" y="5567363"/>
            <a:ext cx="266400" cy="266400"/>
          </a:xfrm>
          <a:prstGeom prst="triangle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866665" y="4505510"/>
            <a:ext cx="237600" cy="237600"/>
          </a:xfrm>
          <a:prstGeom prst="rect">
            <a:avLst/>
          </a:prstGeom>
          <a:solidFill>
            <a:srgbClr val="C0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19" name="Rectangle 18"/>
          <p:cNvSpPr/>
          <p:nvPr/>
        </p:nvSpPr>
        <p:spPr>
          <a:xfrm>
            <a:off x="1594994" y="5890646"/>
            <a:ext cx="237600" cy="237600"/>
          </a:xfrm>
          <a:prstGeom prst="rect">
            <a:avLst/>
          </a:prstGeom>
          <a:solidFill>
            <a:srgbClr val="C0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476937" y="5423306"/>
            <a:ext cx="237600" cy="237600"/>
          </a:xfrm>
          <a:prstGeom prst="rect">
            <a:avLst/>
          </a:prstGeom>
          <a:solidFill>
            <a:srgbClr val="C00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prstClr val="black"/>
                </a:solidFill>
              </a:rPr>
              <a:t>7</a:t>
            </a:r>
          </a:p>
        </p:txBody>
      </p:sp>
      <p:cxnSp>
        <p:nvCxnSpPr>
          <p:cNvPr id="9" name="Straight Connector 8"/>
          <p:cNvCxnSpPr>
            <a:stCxn id="19" idx="0"/>
            <a:endCxn id="18" idx="1"/>
          </p:cNvCxnSpPr>
          <p:nvPr/>
        </p:nvCxnSpPr>
        <p:spPr>
          <a:xfrm flipV="1">
            <a:off x="1713794" y="4624310"/>
            <a:ext cx="1152870" cy="126633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8" idx="3"/>
            <a:endCxn id="20" idx="1"/>
          </p:cNvCxnSpPr>
          <p:nvPr/>
        </p:nvCxnSpPr>
        <p:spPr>
          <a:xfrm>
            <a:off x="3104265" y="4624310"/>
            <a:ext cx="2372672" cy="91779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3" idx="5"/>
            <a:endCxn id="17" idx="1"/>
          </p:cNvCxnSpPr>
          <p:nvPr/>
        </p:nvCxnSpPr>
        <p:spPr>
          <a:xfrm>
            <a:off x="2748311" y="4146539"/>
            <a:ext cx="1791275" cy="155402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6" idx="1"/>
            <a:endCxn id="15" idx="4"/>
          </p:cNvCxnSpPr>
          <p:nvPr/>
        </p:nvCxnSpPr>
        <p:spPr>
          <a:xfrm flipV="1">
            <a:off x="2416048" y="3013200"/>
            <a:ext cx="227581" cy="11826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4" idx="0"/>
            <a:endCxn id="15" idx="5"/>
          </p:cNvCxnSpPr>
          <p:nvPr/>
        </p:nvCxnSpPr>
        <p:spPr>
          <a:xfrm flipH="1" flipV="1">
            <a:off x="2727633" y="2978567"/>
            <a:ext cx="391691" cy="11336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stCxn id="14" idx="3"/>
            <a:endCxn id="16" idx="5"/>
          </p:cNvCxnSpPr>
          <p:nvPr/>
        </p:nvCxnSpPr>
        <p:spPr>
          <a:xfrm flipH="1">
            <a:off x="2584056" y="4315112"/>
            <a:ext cx="451264" cy="497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3479230" y="1302351"/>
            <a:ext cx="2489975" cy="1711081"/>
            <a:chOff x="3574480" y="1302351"/>
            <a:chExt cx="2489975" cy="1711081"/>
          </a:xfrm>
        </p:grpSpPr>
        <p:sp>
          <p:nvSpPr>
            <p:cNvPr id="37" name="Rounded Rectangle 36"/>
            <p:cNvSpPr/>
            <p:nvPr/>
          </p:nvSpPr>
          <p:spPr>
            <a:xfrm>
              <a:off x="3574480" y="1302351"/>
              <a:ext cx="2419927" cy="1711081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03217" y="1739296"/>
              <a:ext cx="20612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prstClr val="black"/>
                  </a:solidFill>
                </a:rPr>
                <a:t>Intelligent Perishable</a:t>
              </a:r>
            </a:p>
            <a:p>
              <a:r>
                <a:rPr lang="en-GB" sz="1600" dirty="0" smtClean="0">
                  <a:solidFill>
                    <a:prstClr val="black"/>
                  </a:solidFill>
                </a:rPr>
                <a:t>Goods Logistics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03217" y="2276382"/>
              <a:ext cx="206123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prstClr val="black"/>
                  </a:solidFill>
                </a:rPr>
                <a:t>Smart Distribution</a:t>
              </a:r>
            </a:p>
            <a:p>
              <a:r>
                <a:rPr lang="en-GB" sz="1600" dirty="0" smtClean="0">
                  <a:solidFill>
                    <a:prstClr val="black"/>
                  </a:solidFill>
                </a:rPr>
                <a:t>and Consumption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  <p:sp>
          <p:nvSpPr>
            <p:cNvPr id="4" name="Isosceles Triangle 3"/>
            <p:cNvSpPr/>
            <p:nvPr/>
          </p:nvSpPr>
          <p:spPr>
            <a:xfrm>
              <a:off x="3754686" y="1448980"/>
              <a:ext cx="266400" cy="266400"/>
            </a:xfrm>
            <a:prstGeom prst="triangle">
              <a:avLst/>
            </a:prstGeom>
            <a:solidFill>
              <a:srgbClr val="92D050"/>
            </a:solidFill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3769086" y="1886689"/>
              <a:ext cx="237600" cy="2376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769086" y="2423775"/>
              <a:ext cx="237600" cy="237600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997435" y="1412903"/>
              <a:ext cx="20670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>
                  <a:solidFill>
                    <a:prstClr val="black"/>
                  </a:solidFill>
                </a:rPr>
                <a:t>Farming in the Cloud</a:t>
              </a:r>
              <a:endParaRPr lang="en-GB" sz="1600" dirty="0">
                <a:solidFill>
                  <a:prstClr val="black"/>
                </a:solidFill>
              </a:endParaRPr>
            </a:p>
          </p:txBody>
        </p:sp>
      </p:grp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Case Trial Experimentation Sites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6164790" y="1337453"/>
            <a:ext cx="2791755" cy="403187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1" indent="-342900">
              <a:buFont typeface="+mj-lt"/>
              <a:buAutoNum type="arabicPeriod"/>
            </a:pPr>
            <a:r>
              <a:rPr lang="en-GB" sz="1600" dirty="0" smtClean="0">
                <a:solidFill>
                  <a:srgbClr val="00B050"/>
                </a:solidFill>
              </a:rPr>
              <a:t>Crop </a:t>
            </a:r>
            <a:r>
              <a:rPr lang="en-GB" sz="1600" dirty="0">
                <a:solidFill>
                  <a:srgbClr val="00B050"/>
                </a:solidFill>
              </a:rPr>
              <a:t>Protection Information Sharing 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GB" sz="1600" dirty="0">
                <a:solidFill>
                  <a:srgbClr val="00B050"/>
                </a:solidFill>
              </a:rPr>
              <a:t>Greenhouse Management &amp; Control 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GB" sz="1600" dirty="0">
                <a:solidFill>
                  <a:srgbClr val="0070C0"/>
                </a:solidFill>
              </a:rPr>
              <a:t>Fish Distribution and (Re-</a:t>
            </a:r>
            <a:r>
              <a:rPr lang="en-GB" sz="1600" dirty="0" smtClean="0">
                <a:solidFill>
                  <a:srgbClr val="0070C0"/>
                </a:solidFill>
              </a:rPr>
              <a:t>) Planning </a:t>
            </a:r>
            <a:endParaRPr lang="en-GB" sz="1600" dirty="0">
              <a:solidFill>
                <a:srgbClr val="0070C0"/>
              </a:solidFill>
            </a:endParaRPr>
          </a:p>
          <a:p>
            <a:pPr marL="342900" lvl="1" indent="-342900">
              <a:buFont typeface="+mj-lt"/>
              <a:buAutoNum type="arabicPeriod"/>
            </a:pPr>
            <a:r>
              <a:rPr lang="en-GB" sz="1600" dirty="0">
                <a:solidFill>
                  <a:srgbClr val="0070C0"/>
                </a:solidFill>
              </a:rPr>
              <a:t>Fresh Fruit and Vegetables Quality Assurance 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GB" sz="1600" dirty="0">
                <a:solidFill>
                  <a:srgbClr val="0070C0"/>
                </a:solidFill>
              </a:rPr>
              <a:t>Flowers and Plants Supply Chain Monitoring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GB" sz="1600" dirty="0">
                <a:solidFill>
                  <a:srgbClr val="C00000"/>
                </a:solidFill>
              </a:rPr>
              <a:t>Meat Information Provenance 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GB" sz="1600" dirty="0">
                <a:solidFill>
                  <a:srgbClr val="C00000"/>
                </a:solidFill>
              </a:rPr>
              <a:t>Import and Export of Consumer Goods</a:t>
            </a:r>
          </a:p>
          <a:p>
            <a:pPr marL="342900" lvl="1" indent="-342900">
              <a:buFont typeface="+mj-lt"/>
              <a:buAutoNum type="arabicPeriod"/>
            </a:pPr>
            <a:r>
              <a:rPr lang="en-GB" sz="1600" dirty="0">
                <a:solidFill>
                  <a:srgbClr val="C00000"/>
                </a:solidFill>
              </a:rPr>
              <a:t>Tailored Information for Consumers </a:t>
            </a:r>
          </a:p>
        </p:txBody>
      </p:sp>
    </p:spTree>
    <p:extLst>
      <p:ext uri="{BB962C8B-B14F-4D97-AF65-F5344CB8AC3E}">
        <p14:creationId xmlns:p14="http://schemas.microsoft.com/office/powerpoint/2010/main" val="317011160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Open </a:t>
            </a:r>
            <a:r>
              <a:rPr lang="es-ES" b="1" dirty="0" err="1" smtClean="0"/>
              <a:t>Call</a:t>
            </a:r>
            <a:r>
              <a:rPr lang="es-ES" b="1" dirty="0" smtClean="0"/>
              <a:t>: </a:t>
            </a:r>
            <a:r>
              <a:rPr lang="es-ES" b="1" dirty="0" err="1" smtClean="0"/>
              <a:t>List</a:t>
            </a:r>
            <a:r>
              <a:rPr lang="es-ES" b="1" dirty="0" smtClean="0"/>
              <a:t> of apps and new </a:t>
            </a:r>
            <a:r>
              <a:rPr lang="es-ES" b="1" dirty="0" err="1" smtClean="0"/>
              <a:t>partners</a:t>
            </a:r>
            <a:endParaRPr lang="es-ES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705860"/>
              </p:ext>
            </p:extLst>
          </p:nvPr>
        </p:nvGraphicFramePr>
        <p:xfrm>
          <a:off x="458653" y="1107853"/>
          <a:ext cx="5488845" cy="5427263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2426991"/>
                <a:gridCol w="3061854"/>
              </a:tblGrid>
              <a:tr h="2148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Trial</a:t>
                      </a:r>
                      <a:endParaRPr lang="en-GB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​Apps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865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Crop Protection Information Sharing</a:t>
                      </a:r>
                      <a:endParaRPr lang="en-GB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Formulation of weather scenario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8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Bad weather alert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865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Green House Management &amp; Control</a:t>
                      </a:r>
                      <a:endParaRPr lang="en-GB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Greenhouse Crop Monitoring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8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Greenhouse Crop Analyzer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5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Fish Distribution and (Re-)Planning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Find Cargo Replacement app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500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Fresh Fruit &amp; Vegetables Quality Assurance</a:t>
                      </a:r>
                      <a:endParaRPr lang="en-GB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Inventory Management of RTI Packaging (BOXMAN)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8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Risk Management in the Distribution of FFV (RISKMAN)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8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Flowers and Plants Supply Chain Monitoring​</a:t>
                      </a:r>
                      <a:endParaRPr lang="en-GB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Botanic Info App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500">
                <a:tc row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Meat Information Provenance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Meat Transparency System App - Query EPCIS repositories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Meat Transparency System App – Discovering data sources (EPCIS repositories)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4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Meat Transparency System for aggregating traceability information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865">
                <a:tc row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Import and Export of Consumer Goods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Transport Demand App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8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Shipment Status App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8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Manual Event and Deviation Reporting App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865">
                <a:tc row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Tailored Information for Consumers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Shopping list &amp; Recipes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8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Augmented reality Product Info</a:t>
                      </a:r>
                      <a:endParaRPr lang="en-GB" sz="16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86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7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Push Information</a:t>
                      </a:r>
                      <a:endParaRPr lang="en-GB" sz="16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668" y="4987255"/>
            <a:ext cx="1266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988" y="3951079"/>
            <a:ext cx="1266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988" y="4954224"/>
            <a:ext cx="1266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988" y="2989054"/>
            <a:ext cx="1266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669" y="4051151"/>
            <a:ext cx="1266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670" y="1170831"/>
            <a:ext cx="1266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670" y="2106935"/>
            <a:ext cx="1266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C:\Users\wolfe001\AppData\Local\Microsoft\Windows\Temporary Internet Files\Content.Outlook\2Y9UXOPH\37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989" y="2069312"/>
            <a:ext cx="12668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wolfe001\AppData\Local\Microsoft\Windows\Temporary Internet Files\Content.Outlook\2Y9UXOPH\38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4670" y="3043039"/>
            <a:ext cx="12668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Users\wolfe001\AppData\Local\Microsoft\Windows\Temporary Internet Files\Content.Outlook\2Y9UXOPH\36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989" y="1124744"/>
            <a:ext cx="12668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017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Project Details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/>
              <a:t>EU Seventh Framework Program (7FP)</a:t>
            </a:r>
          </a:p>
          <a:p>
            <a:pPr lvl="1">
              <a:defRPr/>
            </a:pPr>
            <a:r>
              <a:rPr lang="en-GB" dirty="0"/>
              <a:t>Future Internet Public Private Partnership programme (FI-PPP)</a:t>
            </a:r>
          </a:p>
          <a:p>
            <a:pPr>
              <a:defRPr/>
            </a:pPr>
            <a:r>
              <a:rPr lang="en-GB" dirty="0"/>
              <a:t>Project type: Collaborative Project - Large-scale Integrated Project (IP)</a:t>
            </a:r>
            <a:endParaRPr lang="en-US" dirty="0"/>
          </a:p>
          <a:p>
            <a:pPr>
              <a:defRPr/>
            </a:pPr>
            <a:r>
              <a:rPr lang="en-US" dirty="0"/>
              <a:t>Total budget: </a:t>
            </a:r>
            <a:r>
              <a:rPr lang="en-US" dirty="0" smtClean="0"/>
              <a:t>~ 20 </a:t>
            </a:r>
            <a:r>
              <a:rPr lang="en-US" dirty="0"/>
              <a:t>M€</a:t>
            </a:r>
          </a:p>
          <a:p>
            <a:pPr>
              <a:defRPr/>
            </a:pPr>
            <a:r>
              <a:rPr lang="en-US" dirty="0"/>
              <a:t>EU funding: </a:t>
            </a:r>
            <a:r>
              <a:rPr lang="en-US" dirty="0" smtClean="0"/>
              <a:t>13.5 </a:t>
            </a:r>
            <a:r>
              <a:rPr lang="en-US" dirty="0"/>
              <a:t>M€	</a:t>
            </a:r>
          </a:p>
          <a:p>
            <a:pPr>
              <a:defRPr/>
            </a:pPr>
            <a:r>
              <a:rPr lang="en-US" dirty="0"/>
              <a:t>Duration: April </a:t>
            </a:r>
            <a:r>
              <a:rPr lang="en-US" dirty="0" smtClean="0"/>
              <a:t>2013 </a:t>
            </a:r>
            <a:r>
              <a:rPr lang="en-US" dirty="0"/>
              <a:t>– </a:t>
            </a:r>
            <a:r>
              <a:rPr lang="en-US" dirty="0" smtClean="0"/>
              <a:t>October 2015 </a:t>
            </a:r>
            <a:r>
              <a:rPr lang="en-US" dirty="0"/>
              <a:t>(Phase </a:t>
            </a:r>
            <a:r>
              <a:rPr lang="en-US" dirty="0" smtClean="0"/>
              <a:t>II)</a:t>
            </a:r>
            <a:endParaRPr lang="en-US" dirty="0"/>
          </a:p>
          <a:p>
            <a:pPr>
              <a:defRPr/>
            </a:pPr>
            <a:r>
              <a:rPr lang="en-US" dirty="0"/>
              <a:t>Grant </a:t>
            </a:r>
            <a:r>
              <a:rPr lang="en-US" dirty="0" smtClean="0"/>
              <a:t>Agreement: 604123 </a:t>
            </a:r>
            <a:endParaRPr lang="en-US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3579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9" name="Picture 65" descr="North-Sea Container Line A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351" y="1351039"/>
            <a:ext cx="1157783" cy="440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0" y="0"/>
            <a:ext cx="9144000" cy="14198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Partners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613074" y="5206852"/>
            <a:ext cx="700950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6124" y="419530"/>
            <a:ext cx="132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Coordinator 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587499" y="994921"/>
            <a:ext cx="700950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91573" y="3480819"/>
            <a:ext cx="10454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Technical</a:t>
            </a:r>
          </a:p>
          <a:p>
            <a:r>
              <a:rPr lang="en-US" dirty="0" smtClean="0">
                <a:solidFill>
                  <a:prstClr val="black"/>
                </a:solidFill>
              </a:rPr>
              <a:t>partners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34" name="Picture 10" descr="http://www.blogys.net/UserFiles/image/IB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830" y="3691182"/>
            <a:ext cx="1065332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Atos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331" y="3187546"/>
            <a:ext cx="1065864" cy="347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www.infoespacial.com/wp-content/uploads/UPM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716" y="4293096"/>
            <a:ext cx="724695" cy="83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www.smartagrifood.eu/sites/default/files/styles/logos/public/content-images/partners/NKUALogo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612" y="4456378"/>
            <a:ext cx="1714500" cy="666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www.smartagrifood.eu/sites/default/files/styles/logos/public/content-images/partners/partners__0001_LEI_FC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499" y="419530"/>
            <a:ext cx="17145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www.smartagrifood.eu/sites/default/files/styles/logos/public/content-images/partners/partners__0005_centMa-transparente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372" y="5416733"/>
            <a:ext cx="1714500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http://www.smartagrifood.eu/sites/default/files/styles/logos/public/content-images/partners/partners__0000_KTBL_Logo_pos_2-zeilig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380" y="6105402"/>
            <a:ext cx="1199803" cy="479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://www.smartagrifood.eu/sites/default/files/styles/logos/public/content-images/partners/partners__0010_cmyk_green_blacktext_bham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2050" y="5416733"/>
            <a:ext cx="1327070" cy="53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4" name="Picture 30" descr="http://www.smartagrifood.eu/sites/default/files/styles/logos/public/content-images/partners/partners__0003_opekepe_f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9369" y="2160634"/>
            <a:ext cx="1714500" cy="33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://www.smartagrifood.eu/sites/default/files/styles/logos/public/content-images/partners/partners__0007_ATB-Logo-Farbe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807" y="3283505"/>
            <a:ext cx="1203951" cy="394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http://www.logocu.gen.tr/logolar/K/Koc%20Sistem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102" y="2914578"/>
            <a:ext cx="1332603" cy="79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The Open Group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930" y="3186446"/>
            <a:ext cx="1530081" cy="376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8" name="Picture 54" descr="http://flabel.org/en/upload/logos/logo.wageningen.gif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331" y="5952890"/>
            <a:ext cx="1811414" cy="784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4" name="Straight Connector 53"/>
          <p:cNvCxnSpPr/>
          <p:nvPr/>
        </p:nvCxnSpPr>
        <p:spPr>
          <a:xfrm>
            <a:off x="1561693" y="2780928"/>
            <a:ext cx="700950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5" name="Picture 34" descr="http://www.eft.com/sites/default/files/imagecache/span-7/logo_kuehne_nagel_0.gi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499" y="1266495"/>
            <a:ext cx="788977" cy="595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36" descr="http://queenbeecoupons.com/wp-content/upload/2012/01/gs11.jp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781" y="1248344"/>
            <a:ext cx="767964" cy="63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38" descr="http://www.shallowwater.ugent.be/fig/shallow/logo_marintek.gif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897" y="1309579"/>
            <a:ext cx="1101499" cy="43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0" descr="http://www.diomedes-project.eu/partners/arcelik_logo.jpg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508" y="1401784"/>
            <a:ext cx="1188076" cy="35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50" descr="https://si0.twimg.com/profile_images/1149975029/LOGO_enoll_new_transp_bigger.png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859" y="5997699"/>
            <a:ext cx="695325" cy="695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52" descr="http://upload.wikimedia.org/wikipedia/commons/1/1a/IMinds.jpe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238" y="5412615"/>
            <a:ext cx="1285658" cy="420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56" descr="http://www.juliettecrowe.com/back/uploads/55443529342301190_plusfrec.png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566" y="2105491"/>
            <a:ext cx="847725" cy="40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58" descr="http://www.agf.nl/nieuws/2012/logos/europoolsystem.gif"/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124" y="2061130"/>
            <a:ext cx="1039407" cy="488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62" descr="https://encrypted-tbn0.gstatic.com/images?q=tbn:ANd9GcRoMI5pLKks99Eys-hRxrrdwUAYB3sfimnLTDBa_GOYXwW1FOihj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2169" y="1348831"/>
            <a:ext cx="1294167" cy="430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7" name="Picture 63"/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240" y="2190582"/>
            <a:ext cx="1833042" cy="22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TextBox 68"/>
          <p:cNvSpPr txBox="1"/>
          <p:nvPr/>
        </p:nvSpPr>
        <p:spPr>
          <a:xfrm>
            <a:off x="179781" y="1593448"/>
            <a:ext cx="9909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Trial</a:t>
            </a:r>
          </a:p>
          <a:p>
            <a:pPr algn="ctr"/>
            <a:r>
              <a:rPr lang="en-US" dirty="0" smtClean="0">
                <a:solidFill>
                  <a:prstClr val="black"/>
                </a:solidFill>
              </a:rPr>
              <a:t>partners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36124" y="5371123"/>
            <a:ext cx="13334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Knowledge and networking partners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95" name="Picture 71" descr="http://www.uni-due.de/style_15/i/logo.gif"/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562" y="3746435"/>
            <a:ext cx="1714500" cy="521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523977\AppData\Local\Microsoft\Windows\Temporary Internet Files\Content.Outlook\2F0R1RX2\innovators_logo_eng.bmp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124" y="3860364"/>
            <a:ext cx="2183438" cy="338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50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102" y="3772089"/>
            <a:ext cx="1493520" cy="426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723930" y="6017454"/>
            <a:ext cx="2385356" cy="8405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prstClr val="white"/>
                </a:solidFill>
              </a:rPr>
              <a:t>Pert</a:t>
            </a:r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252" y="177976"/>
            <a:ext cx="2442719" cy="6108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98124" y="112728"/>
            <a:ext cx="1795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b="1" dirty="0" smtClean="0">
                <a:solidFill>
                  <a:prstClr val="black"/>
                </a:solidFill>
              </a:rPr>
              <a:t>Partners</a:t>
            </a:r>
            <a:endParaRPr lang="en-GB" sz="3600" b="1" dirty="0">
              <a:solidFill>
                <a:prstClr val="black"/>
              </a:solidFill>
            </a:endParaRPr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3780" y="1925857"/>
            <a:ext cx="1391128" cy="750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4631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Call Partners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545" y="2060848"/>
            <a:ext cx="1266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212976"/>
            <a:ext cx="1266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075" y="2060846"/>
            <a:ext cx="1266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227" y="2060848"/>
            <a:ext cx="1266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923" y="2060847"/>
            <a:ext cx="1266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3075" y="3212976"/>
            <a:ext cx="1266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923" y="3212975"/>
            <a:ext cx="12668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C:\Users\wolfe001\AppData\Local\Microsoft\Windows\Temporary Internet Files\Content.Outlook\2Y9UXOPH\37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652" y="3259063"/>
            <a:ext cx="12668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wolfe001\AppData\Local\Microsoft\Windows\Temporary Internet Files\Content.Outlook\2Y9UXOPH\36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227" y="3243755"/>
            <a:ext cx="12668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wolfe001\AppData\Local\Microsoft\Windows\Temporary Internet Files\Content.Outlook\2Y9UXOPH\38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924" y="2060845"/>
            <a:ext cx="12668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83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649426" y="2306419"/>
            <a:ext cx="4918445" cy="4072350"/>
            <a:chOff x="1649426" y="1988840"/>
            <a:chExt cx="5321405" cy="4389929"/>
          </a:xfrm>
        </p:grpSpPr>
        <p:sp>
          <p:nvSpPr>
            <p:cNvPr id="1786" name="Frame 10"/>
            <p:cNvSpPr/>
            <p:nvPr/>
          </p:nvSpPr>
          <p:spPr>
            <a:xfrm>
              <a:off x="1649426" y="1988840"/>
              <a:ext cx="4707919" cy="4389929"/>
            </a:xfrm>
            <a:prstGeom prst="frame">
              <a:avLst>
                <a:gd name="adj1" fmla="val 9182"/>
              </a:avLst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b" anchorCtr="1"/>
            <a:lstStyle/>
            <a:p>
              <a:pPr algn="ctr"/>
              <a:endParaRPr lang="en-US" sz="1600" dirty="0">
                <a:solidFill>
                  <a:prstClr val="black"/>
                </a:solidFill>
              </a:endParaRPr>
            </a:p>
          </p:txBody>
        </p:sp>
        <p:sp>
          <p:nvSpPr>
            <p:cNvPr id="1787" name="TextBox 13"/>
            <p:cNvSpPr txBox="1"/>
            <p:nvPr/>
          </p:nvSpPr>
          <p:spPr>
            <a:xfrm>
              <a:off x="1719941" y="6026767"/>
              <a:ext cx="2723300" cy="2950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prstClr val="black"/>
                  </a:solidFill>
                </a:rPr>
                <a:t>T270: Security, Privacy, Trust Framework: SPT (KOC)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  <p:sp>
          <p:nvSpPr>
            <p:cNvPr id="1788" name="Rectangle 6"/>
            <p:cNvSpPr/>
            <p:nvPr/>
          </p:nvSpPr>
          <p:spPr>
            <a:xfrm>
              <a:off x="2694795" y="5047984"/>
              <a:ext cx="3146074" cy="639762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 anchorCtr="0"/>
            <a:lstStyle/>
            <a:p>
              <a:pPr algn="ctr"/>
              <a:r>
                <a:rPr lang="en-US" sz="1600" b="1" dirty="0" smtClean="0">
                  <a:solidFill>
                    <a:prstClr val="black"/>
                  </a:solidFill>
                </a:rPr>
                <a:t>T250: System &amp; Data Integration (ATOS)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1789" name="Rectangle 8"/>
            <p:cNvSpPr/>
            <p:nvPr/>
          </p:nvSpPr>
          <p:spPr>
            <a:xfrm>
              <a:off x="2694795" y="4263668"/>
              <a:ext cx="3146074" cy="650960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 anchorCtr="0"/>
            <a:lstStyle/>
            <a:p>
              <a:pPr algn="ctr"/>
              <a:r>
                <a:rPr lang="en-US" sz="1600" b="1" dirty="0" smtClean="0">
                  <a:solidFill>
                    <a:prstClr val="black"/>
                  </a:solidFill>
                </a:rPr>
                <a:t>T240: B2B Collaboration Core (IBM)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  <p:sp>
          <p:nvSpPr>
            <p:cNvPr id="1790" name="Flowchart: Magnetic Disk 7"/>
            <p:cNvSpPr/>
            <p:nvPr/>
          </p:nvSpPr>
          <p:spPr bwMode="gray">
            <a:xfrm>
              <a:off x="2694795" y="3445268"/>
              <a:ext cx="3127483" cy="731428"/>
            </a:xfrm>
            <a:prstGeom prst="flowChartMagneticDisk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36000" rIns="91440" bIns="36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1791" name="TextBox 44"/>
            <p:cNvSpPr txBox="1"/>
            <p:nvPr/>
          </p:nvSpPr>
          <p:spPr>
            <a:xfrm>
              <a:off x="3329961" y="3764449"/>
              <a:ext cx="1137746" cy="2711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prstClr val="black"/>
                  </a:solidFill>
                </a:rPr>
                <a:t>T230: App Store (IBM)</a:t>
              </a:r>
              <a:endParaRPr lang="en-US" sz="1600" b="1" dirty="0">
                <a:solidFill>
                  <a:prstClr val="black"/>
                </a:solidFill>
              </a:endParaRPr>
            </a:p>
          </p:txBody>
        </p:sp>
        <p:sp>
          <p:nvSpPr>
            <p:cNvPr id="1792" name="Rectangle 4"/>
            <p:cNvSpPr/>
            <p:nvPr/>
          </p:nvSpPr>
          <p:spPr>
            <a:xfrm>
              <a:off x="2694795" y="2679861"/>
              <a:ext cx="3127483" cy="618649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 anchorCtr="0"/>
            <a:lstStyle/>
            <a:p>
              <a:pPr algn="ctr"/>
              <a:r>
                <a:rPr lang="en-US" sz="1600" b="1" dirty="0" smtClean="0">
                  <a:solidFill>
                    <a:prstClr val="black"/>
                  </a:solidFill>
                </a:rPr>
                <a:t>T220: User Front-End (ATOS)</a:t>
              </a:r>
              <a:endParaRPr lang="en-US" sz="1400" dirty="0">
                <a:solidFill>
                  <a:prstClr val="black"/>
                </a:solidFill>
              </a:endParaRPr>
            </a:p>
          </p:txBody>
        </p:sp>
        <p:sp>
          <p:nvSpPr>
            <p:cNvPr id="1793" name="Rectangle 9"/>
            <p:cNvSpPr/>
            <p:nvPr/>
          </p:nvSpPr>
          <p:spPr>
            <a:xfrm rot="16200000">
              <a:off x="891339" y="3954424"/>
              <a:ext cx="3007885" cy="458761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rtlCol="0" anchor="ctr"/>
            <a:lstStyle/>
            <a:p>
              <a:pPr algn="ctr"/>
              <a:r>
                <a:rPr lang="en-US" sz="1600" b="1" dirty="0" smtClean="0">
                  <a:solidFill>
                    <a:prstClr val="black"/>
                  </a:solidFill>
                </a:rPr>
                <a:t>T260: Operating  Environment</a:t>
              </a:r>
              <a:br>
                <a:rPr lang="en-US" sz="1600" b="1" dirty="0" smtClean="0">
                  <a:solidFill>
                    <a:prstClr val="black"/>
                  </a:solidFill>
                </a:rPr>
              </a:br>
              <a:r>
                <a:rPr lang="en-US" sz="1600" b="1" dirty="0" smtClean="0">
                  <a:solidFill>
                    <a:prstClr val="black"/>
                  </a:solidFill>
                </a:rPr>
                <a:t>(IBM)</a:t>
              </a:r>
              <a:endParaRPr lang="en-US" sz="1600" dirty="0" smtClean="0">
                <a:solidFill>
                  <a:prstClr val="black"/>
                </a:solidFill>
              </a:endParaRPr>
            </a:p>
          </p:txBody>
        </p:sp>
        <p:sp>
          <p:nvSpPr>
            <p:cNvPr id="1794" name="Rectangle 14"/>
            <p:cNvSpPr/>
            <p:nvPr/>
          </p:nvSpPr>
          <p:spPr>
            <a:xfrm>
              <a:off x="6452065" y="1988841"/>
              <a:ext cx="518766" cy="4354799"/>
            </a:xfrm>
            <a:prstGeom prst="rect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vert" rtlCol="0" anchor="ctr"/>
            <a:lstStyle/>
            <a:p>
              <a:pPr algn="ctr"/>
              <a:r>
                <a:rPr lang="en-US" sz="1600" b="1" dirty="0" smtClean="0">
                  <a:solidFill>
                    <a:prstClr val="black"/>
                  </a:solidFill>
                </a:rPr>
                <a:t>T280: Software Development Toolkit:</a:t>
              </a:r>
              <a:br>
                <a:rPr lang="en-US" sz="1600" b="1" dirty="0" smtClean="0">
                  <a:solidFill>
                    <a:prstClr val="black"/>
                  </a:solidFill>
                </a:rPr>
              </a:br>
              <a:r>
                <a:rPr lang="en-US" sz="1600" b="1" dirty="0" smtClean="0">
                  <a:solidFill>
                    <a:prstClr val="black"/>
                  </a:solidFill>
                </a:rPr>
                <a:t>SDK (ATOS)</a:t>
              </a:r>
              <a:endParaRPr lang="en-US" sz="1400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5144" y="-11437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0" dirty="0" err="1" smtClean="0"/>
              <a:t>FIspace</a:t>
            </a:r>
            <a:r>
              <a:rPr lang="en-US" sz="3600" b="0" dirty="0" smtClean="0"/>
              <a:t> Ecosystem Development</a:t>
            </a:r>
            <a:endParaRPr lang="en-US" sz="3600" b="0" dirty="0"/>
          </a:p>
        </p:txBody>
      </p:sp>
      <p:sp>
        <p:nvSpPr>
          <p:cNvPr id="354" name="Rectangle 77"/>
          <p:cNvSpPr>
            <a:spLocks noChangeArrowheads="1"/>
          </p:cNvSpPr>
          <p:nvPr/>
        </p:nvSpPr>
        <p:spPr bwMode="auto">
          <a:xfrm rot="16200000">
            <a:off x="-382875" y="1610961"/>
            <a:ext cx="14694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1F497D">
                    <a:lumMod val="75000"/>
                  </a:srgbClr>
                </a:solidFill>
              </a:rPr>
              <a:t>Industries</a:t>
            </a:r>
          </a:p>
          <a:p>
            <a:pPr algn="ctr"/>
            <a:r>
              <a:rPr lang="en-US" sz="1600" dirty="0" smtClean="0">
                <a:solidFill>
                  <a:srgbClr val="1F497D">
                    <a:lumMod val="75000"/>
                  </a:srgbClr>
                </a:solidFill>
              </a:rPr>
              <a:t>(converging)</a:t>
            </a:r>
            <a:r>
              <a:rPr lang="en-US" b="1" dirty="0" smtClean="0">
                <a:solidFill>
                  <a:srgbClr val="1F497D">
                    <a:lumMod val="75000"/>
                  </a:srgbClr>
                </a:solidFill>
              </a:rPr>
              <a:t> </a:t>
            </a:r>
            <a:endParaRPr lang="en-US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356" name="Rectangle 77"/>
          <p:cNvSpPr>
            <a:spLocks noChangeArrowheads="1"/>
          </p:cNvSpPr>
          <p:nvPr/>
        </p:nvSpPr>
        <p:spPr bwMode="auto">
          <a:xfrm>
            <a:off x="572762" y="1217561"/>
            <a:ext cx="266430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1F497D">
                    <a:lumMod val="75000"/>
                  </a:srgbClr>
                </a:solidFill>
                <a:cs typeface="Calibri" pitchFamily="34" charset="0"/>
              </a:rPr>
              <a:t>Farming &amp; Manufacturing</a:t>
            </a:r>
          </a:p>
        </p:txBody>
      </p:sp>
      <p:sp>
        <p:nvSpPr>
          <p:cNvPr id="357" name="Rectangle 77"/>
          <p:cNvSpPr>
            <a:spLocks noChangeArrowheads="1"/>
          </p:cNvSpPr>
          <p:nvPr/>
        </p:nvSpPr>
        <p:spPr bwMode="auto">
          <a:xfrm>
            <a:off x="3159392" y="1218949"/>
            <a:ext cx="20251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1F497D">
                    <a:lumMod val="75000"/>
                  </a:srgbClr>
                </a:solidFill>
                <a:cs typeface="Calibri" pitchFamily="34" charset="0"/>
              </a:rPr>
              <a:t>Transport &amp; Logistics</a:t>
            </a:r>
          </a:p>
        </p:txBody>
      </p:sp>
      <p:sp>
        <p:nvSpPr>
          <p:cNvPr id="445" name="TextBox 444"/>
          <p:cNvSpPr txBox="1"/>
          <p:nvPr/>
        </p:nvSpPr>
        <p:spPr>
          <a:xfrm>
            <a:off x="780784" y="2163044"/>
            <a:ext cx="2330766" cy="1384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157163" indent="-157163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900" kern="0" dirty="0" smtClean="0">
                <a:solidFill>
                  <a:srgbClr val="1F497D">
                    <a:lumMod val="75000"/>
                  </a:srgbClr>
                </a:solidFill>
                <a:ea typeface="Arial Unicode MS" pitchFamily="34" charset="-128"/>
                <a:cs typeface="Calibri" pitchFamily="34" charset="0"/>
              </a:rPr>
              <a:t>(Producers, Farmers, Manufacturers, Suppliers, ..)</a:t>
            </a:r>
          </a:p>
        </p:txBody>
      </p:sp>
      <p:sp>
        <p:nvSpPr>
          <p:cNvPr id="533" name="Rectangle 77"/>
          <p:cNvSpPr>
            <a:spLocks noChangeArrowheads="1"/>
          </p:cNvSpPr>
          <p:nvPr/>
        </p:nvSpPr>
        <p:spPr bwMode="auto">
          <a:xfrm>
            <a:off x="5161700" y="1224873"/>
            <a:ext cx="18318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1F497D">
                    <a:lumMod val="75000"/>
                  </a:srgbClr>
                </a:solidFill>
                <a:cs typeface="Calibri" pitchFamily="34" charset="0"/>
              </a:rPr>
              <a:t>Wholesale &amp; Retail</a:t>
            </a:r>
          </a:p>
        </p:txBody>
      </p:sp>
      <p:grpSp>
        <p:nvGrpSpPr>
          <p:cNvPr id="2924" name="Group 2923"/>
          <p:cNvGrpSpPr/>
          <p:nvPr/>
        </p:nvGrpSpPr>
        <p:grpSpPr>
          <a:xfrm>
            <a:off x="950780" y="1478096"/>
            <a:ext cx="1962427" cy="723893"/>
            <a:chOff x="950780" y="1478096"/>
            <a:chExt cx="1962427" cy="723893"/>
          </a:xfrm>
        </p:grpSpPr>
        <p:grpSp>
          <p:nvGrpSpPr>
            <p:cNvPr id="325" name="Group 324"/>
            <p:cNvGrpSpPr/>
            <p:nvPr/>
          </p:nvGrpSpPr>
          <p:grpSpPr>
            <a:xfrm>
              <a:off x="1096455" y="1501256"/>
              <a:ext cx="401552" cy="427608"/>
              <a:chOff x="7858065" y="2965388"/>
              <a:chExt cx="401552" cy="427608"/>
            </a:xfrm>
          </p:grpSpPr>
          <p:grpSp>
            <p:nvGrpSpPr>
              <p:cNvPr id="326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348" name="Oval 347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4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5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5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5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5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327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342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4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4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4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4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4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328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336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37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3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39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40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41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329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330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3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3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3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3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3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296" name="Group 295"/>
            <p:cNvGrpSpPr/>
            <p:nvPr/>
          </p:nvGrpSpPr>
          <p:grpSpPr>
            <a:xfrm>
              <a:off x="2000972" y="1728718"/>
              <a:ext cx="401552" cy="427608"/>
              <a:chOff x="7858065" y="2965388"/>
              <a:chExt cx="401552" cy="427608"/>
            </a:xfrm>
          </p:grpSpPr>
          <p:grpSp>
            <p:nvGrpSpPr>
              <p:cNvPr id="297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319" name="Oval 318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2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2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2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2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2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298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31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1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1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1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1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1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299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30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0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0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1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1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1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300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30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0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0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0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0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0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63" name="Group 62"/>
            <p:cNvGrpSpPr/>
            <p:nvPr/>
          </p:nvGrpSpPr>
          <p:grpSpPr>
            <a:xfrm>
              <a:off x="1566314" y="1501187"/>
              <a:ext cx="401552" cy="427608"/>
              <a:chOff x="7858065" y="2965388"/>
              <a:chExt cx="401552" cy="427608"/>
            </a:xfrm>
          </p:grpSpPr>
          <p:grpSp>
            <p:nvGrpSpPr>
              <p:cNvPr id="151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7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52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6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53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6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54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55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64" name="Group 63"/>
            <p:cNvGrpSpPr/>
            <p:nvPr/>
          </p:nvGrpSpPr>
          <p:grpSpPr>
            <a:xfrm>
              <a:off x="1270306" y="1662363"/>
              <a:ext cx="401552" cy="427608"/>
              <a:chOff x="7858065" y="2965388"/>
              <a:chExt cx="401552" cy="427608"/>
            </a:xfrm>
          </p:grpSpPr>
          <p:grpSp>
            <p:nvGrpSpPr>
              <p:cNvPr id="123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45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24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39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25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3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26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2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65" name="Group 64"/>
            <p:cNvGrpSpPr/>
            <p:nvPr/>
          </p:nvGrpSpPr>
          <p:grpSpPr>
            <a:xfrm>
              <a:off x="1554586" y="1744427"/>
              <a:ext cx="401552" cy="427608"/>
              <a:chOff x="7858065" y="2965388"/>
              <a:chExt cx="401552" cy="427608"/>
            </a:xfrm>
          </p:grpSpPr>
          <p:grpSp>
            <p:nvGrpSpPr>
              <p:cNvPr id="95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1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1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1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96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1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1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1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1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1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1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97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05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0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0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0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0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1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98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99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0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0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0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0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0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66" name="Group 65"/>
            <p:cNvGrpSpPr/>
            <p:nvPr/>
          </p:nvGrpSpPr>
          <p:grpSpPr>
            <a:xfrm>
              <a:off x="1777322" y="1659443"/>
              <a:ext cx="401552" cy="427608"/>
              <a:chOff x="7858065" y="2965388"/>
              <a:chExt cx="401552" cy="427608"/>
            </a:xfrm>
          </p:grpSpPr>
          <p:grpSp>
            <p:nvGrpSpPr>
              <p:cNvPr id="67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89" name="Oval 88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68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8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69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7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70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7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358" name="Group 357"/>
            <p:cNvGrpSpPr/>
            <p:nvPr/>
          </p:nvGrpSpPr>
          <p:grpSpPr>
            <a:xfrm>
              <a:off x="2228630" y="1526943"/>
              <a:ext cx="401552" cy="427608"/>
              <a:chOff x="7858065" y="2965388"/>
              <a:chExt cx="401552" cy="427608"/>
            </a:xfrm>
          </p:grpSpPr>
          <p:grpSp>
            <p:nvGrpSpPr>
              <p:cNvPr id="359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381" name="Oval 38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8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8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8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8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8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360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375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7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7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7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7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8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361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369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7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7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7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7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7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362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36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6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6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6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6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6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387" name="Group 386"/>
            <p:cNvGrpSpPr/>
            <p:nvPr/>
          </p:nvGrpSpPr>
          <p:grpSpPr>
            <a:xfrm>
              <a:off x="2321973" y="1774381"/>
              <a:ext cx="401552" cy="427608"/>
              <a:chOff x="7858065" y="2965388"/>
              <a:chExt cx="401552" cy="427608"/>
            </a:xfrm>
          </p:grpSpPr>
          <p:grpSp>
            <p:nvGrpSpPr>
              <p:cNvPr id="388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410" name="Oval 409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1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1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1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1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1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389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40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0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0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0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0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0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390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398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9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0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0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0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0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391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392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9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9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9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9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39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416" name="Group 415"/>
            <p:cNvGrpSpPr/>
            <p:nvPr/>
          </p:nvGrpSpPr>
          <p:grpSpPr>
            <a:xfrm>
              <a:off x="2511655" y="1596218"/>
              <a:ext cx="401552" cy="427608"/>
              <a:chOff x="7858065" y="2965388"/>
              <a:chExt cx="401552" cy="427608"/>
            </a:xfrm>
          </p:grpSpPr>
          <p:grpSp>
            <p:nvGrpSpPr>
              <p:cNvPr id="417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439" name="Oval 438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4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4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4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4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4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418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43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3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3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3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3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3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419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42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2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2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3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3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3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420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42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2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2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2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2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2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446" name="Group 445"/>
            <p:cNvGrpSpPr/>
            <p:nvPr/>
          </p:nvGrpSpPr>
          <p:grpSpPr>
            <a:xfrm>
              <a:off x="950780" y="1689300"/>
              <a:ext cx="401552" cy="427608"/>
              <a:chOff x="7858065" y="2965388"/>
              <a:chExt cx="401552" cy="427608"/>
            </a:xfrm>
          </p:grpSpPr>
          <p:grpSp>
            <p:nvGrpSpPr>
              <p:cNvPr id="447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469" name="Oval 468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7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7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7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7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7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448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46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6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6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6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6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6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449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45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5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5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6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6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6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450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45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5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5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5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5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45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534" name="Group 533"/>
            <p:cNvGrpSpPr/>
            <p:nvPr/>
          </p:nvGrpSpPr>
          <p:grpSpPr>
            <a:xfrm>
              <a:off x="1929722" y="1519243"/>
              <a:ext cx="401552" cy="427608"/>
              <a:chOff x="7858065" y="2965388"/>
              <a:chExt cx="401552" cy="427608"/>
            </a:xfrm>
          </p:grpSpPr>
          <p:grpSp>
            <p:nvGrpSpPr>
              <p:cNvPr id="535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557" name="Oval 556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5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5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6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6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6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536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55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5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5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5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5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5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537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545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4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4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4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4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5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538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539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4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4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4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4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4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563" name="Group 562"/>
            <p:cNvGrpSpPr/>
            <p:nvPr/>
          </p:nvGrpSpPr>
          <p:grpSpPr>
            <a:xfrm>
              <a:off x="1307375" y="1478096"/>
              <a:ext cx="401552" cy="427608"/>
              <a:chOff x="7858065" y="2965388"/>
              <a:chExt cx="401552" cy="427608"/>
            </a:xfrm>
          </p:grpSpPr>
          <p:grpSp>
            <p:nvGrpSpPr>
              <p:cNvPr id="564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586" name="Oval 585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87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8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89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90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91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565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580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8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8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8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8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8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566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57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7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7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7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7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7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567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568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6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7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7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7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57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</p:grpSp>
      <p:sp>
        <p:nvSpPr>
          <p:cNvPr id="592" name="Rectangle 77"/>
          <p:cNvSpPr>
            <a:spLocks noChangeArrowheads="1"/>
          </p:cNvSpPr>
          <p:nvPr/>
        </p:nvSpPr>
        <p:spPr bwMode="auto">
          <a:xfrm>
            <a:off x="7072130" y="1208407"/>
            <a:ext cx="151987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1F497D">
                    <a:lumMod val="75000"/>
                  </a:srgbClr>
                </a:solidFill>
                <a:cs typeface="Calibri" pitchFamily="34" charset="0"/>
              </a:rPr>
              <a:t> Health Sector</a:t>
            </a:r>
          </a:p>
        </p:txBody>
      </p:sp>
      <p:grpSp>
        <p:nvGrpSpPr>
          <p:cNvPr id="2925" name="Group 2924"/>
          <p:cNvGrpSpPr/>
          <p:nvPr/>
        </p:nvGrpSpPr>
        <p:grpSpPr>
          <a:xfrm>
            <a:off x="3212571" y="1497646"/>
            <a:ext cx="1893147" cy="804397"/>
            <a:chOff x="3212571" y="1497646"/>
            <a:chExt cx="1893147" cy="804397"/>
          </a:xfrm>
        </p:grpSpPr>
        <p:grpSp>
          <p:nvGrpSpPr>
            <p:cNvPr id="622" name="Group 621"/>
            <p:cNvGrpSpPr/>
            <p:nvPr/>
          </p:nvGrpSpPr>
          <p:grpSpPr>
            <a:xfrm>
              <a:off x="4080334" y="1748268"/>
              <a:ext cx="401552" cy="427608"/>
              <a:chOff x="7858065" y="2965388"/>
              <a:chExt cx="401552" cy="427608"/>
            </a:xfrm>
          </p:grpSpPr>
          <p:grpSp>
            <p:nvGrpSpPr>
              <p:cNvPr id="623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645" name="Oval 644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4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4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4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4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5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624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639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4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4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4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4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4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625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63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3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3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3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3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3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626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62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2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2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3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3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3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651" name="Group 650"/>
            <p:cNvGrpSpPr/>
            <p:nvPr/>
          </p:nvGrpSpPr>
          <p:grpSpPr>
            <a:xfrm>
              <a:off x="3645676" y="1520737"/>
              <a:ext cx="401552" cy="427608"/>
              <a:chOff x="7858065" y="2965388"/>
              <a:chExt cx="401552" cy="427608"/>
            </a:xfrm>
          </p:grpSpPr>
          <p:grpSp>
            <p:nvGrpSpPr>
              <p:cNvPr id="652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67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7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7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7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7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7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653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668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6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7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7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7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7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654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662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6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6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6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6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6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655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656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57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5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59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60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61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680" name="Group 679"/>
            <p:cNvGrpSpPr/>
            <p:nvPr/>
          </p:nvGrpSpPr>
          <p:grpSpPr>
            <a:xfrm>
              <a:off x="3349668" y="1681913"/>
              <a:ext cx="401552" cy="427608"/>
              <a:chOff x="7858065" y="2965388"/>
              <a:chExt cx="401552" cy="427608"/>
            </a:xfrm>
          </p:grpSpPr>
          <p:grpSp>
            <p:nvGrpSpPr>
              <p:cNvPr id="681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70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0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0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0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0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0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682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69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9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9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0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0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0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683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69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9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9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9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9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9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684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685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8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8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8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8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69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709" name="Group 708"/>
            <p:cNvGrpSpPr/>
            <p:nvPr/>
          </p:nvGrpSpPr>
          <p:grpSpPr>
            <a:xfrm>
              <a:off x="3633948" y="1763977"/>
              <a:ext cx="401552" cy="427608"/>
              <a:chOff x="7858065" y="2965388"/>
              <a:chExt cx="401552" cy="427608"/>
            </a:xfrm>
          </p:grpSpPr>
          <p:grpSp>
            <p:nvGrpSpPr>
              <p:cNvPr id="710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732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3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3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3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3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3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711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726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27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2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29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30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31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712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720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2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2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2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2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2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713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71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1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1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1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1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1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738" name="Group 737"/>
            <p:cNvGrpSpPr/>
            <p:nvPr/>
          </p:nvGrpSpPr>
          <p:grpSpPr>
            <a:xfrm>
              <a:off x="3856684" y="1678993"/>
              <a:ext cx="401552" cy="427608"/>
              <a:chOff x="7858065" y="2965388"/>
              <a:chExt cx="401552" cy="427608"/>
            </a:xfrm>
          </p:grpSpPr>
          <p:grpSp>
            <p:nvGrpSpPr>
              <p:cNvPr id="739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761" name="Oval 76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6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6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6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6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6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740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755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5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5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5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5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6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741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749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5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5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5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5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5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742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74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4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4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4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4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4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767" name="Group 766"/>
            <p:cNvGrpSpPr/>
            <p:nvPr/>
          </p:nvGrpSpPr>
          <p:grpSpPr>
            <a:xfrm>
              <a:off x="4307992" y="1546493"/>
              <a:ext cx="401552" cy="427608"/>
              <a:chOff x="7858065" y="2965388"/>
              <a:chExt cx="401552" cy="427608"/>
            </a:xfrm>
          </p:grpSpPr>
          <p:grpSp>
            <p:nvGrpSpPr>
              <p:cNvPr id="768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790" name="Oval 789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9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9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9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9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9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769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78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8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8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8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8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8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770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778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7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8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8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8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8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771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772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7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7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7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7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77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796" name="Group 795"/>
            <p:cNvGrpSpPr/>
            <p:nvPr/>
          </p:nvGrpSpPr>
          <p:grpSpPr>
            <a:xfrm>
              <a:off x="4372760" y="1755831"/>
              <a:ext cx="401552" cy="427608"/>
              <a:chOff x="7858065" y="2965388"/>
              <a:chExt cx="401552" cy="427608"/>
            </a:xfrm>
          </p:grpSpPr>
          <p:grpSp>
            <p:nvGrpSpPr>
              <p:cNvPr id="797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819" name="Oval 818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2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2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2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2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2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798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81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1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1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1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1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1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799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80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0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0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1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1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1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800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80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0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0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0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0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0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825" name="Group 824"/>
            <p:cNvGrpSpPr/>
            <p:nvPr/>
          </p:nvGrpSpPr>
          <p:grpSpPr>
            <a:xfrm>
              <a:off x="4591017" y="1615768"/>
              <a:ext cx="401552" cy="427608"/>
              <a:chOff x="7858065" y="2965388"/>
              <a:chExt cx="401552" cy="427608"/>
            </a:xfrm>
          </p:grpSpPr>
          <p:grpSp>
            <p:nvGrpSpPr>
              <p:cNvPr id="826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848" name="Oval 847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4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5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5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5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5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827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842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4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4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4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4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4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828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836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37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3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39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40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41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829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830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3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3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3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3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3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sp>
          <p:nvSpPr>
            <p:cNvPr id="854" name="TextBox 853"/>
            <p:cNvSpPr txBox="1"/>
            <p:nvPr/>
          </p:nvSpPr>
          <p:spPr>
            <a:xfrm>
              <a:off x="3212571" y="2163544"/>
              <a:ext cx="1893147" cy="1384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pPr marL="157163" indent="-157163" fontAlgn="base">
                <a:spcBef>
                  <a:spcPct val="50000"/>
                </a:spcBef>
                <a:spcAft>
                  <a:spcPct val="0"/>
                </a:spcAft>
                <a:buClr>
                  <a:srgbClr val="F0AB00"/>
                </a:buClr>
                <a:buSzPct val="80000"/>
              </a:pPr>
              <a:r>
                <a:rPr lang="en-US" sz="900" kern="0" dirty="0" smtClean="0">
                  <a:solidFill>
                    <a:srgbClr val="1F497D">
                      <a:lumMod val="75000"/>
                    </a:srgbClr>
                  </a:solidFill>
                  <a:ea typeface="Arial Unicode MS" pitchFamily="34" charset="-128"/>
                  <a:cs typeface="Calibri" pitchFamily="34" charset="0"/>
                </a:rPr>
                <a:t>(Forwarder, Carriers, 3PL / 4PL, Ports, …)</a:t>
              </a:r>
            </a:p>
          </p:txBody>
        </p:sp>
        <p:grpSp>
          <p:nvGrpSpPr>
            <p:cNvPr id="884" name="Group 883"/>
            <p:cNvGrpSpPr/>
            <p:nvPr/>
          </p:nvGrpSpPr>
          <p:grpSpPr>
            <a:xfrm>
              <a:off x="4009084" y="1538793"/>
              <a:ext cx="401552" cy="427608"/>
              <a:chOff x="7858065" y="2965388"/>
              <a:chExt cx="401552" cy="427608"/>
            </a:xfrm>
          </p:grpSpPr>
          <p:grpSp>
            <p:nvGrpSpPr>
              <p:cNvPr id="885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907" name="Oval 906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0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0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1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1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1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886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90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0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0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0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0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0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887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895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9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9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9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9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0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888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889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9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9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9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9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89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913" name="Group 912"/>
            <p:cNvGrpSpPr/>
            <p:nvPr/>
          </p:nvGrpSpPr>
          <p:grpSpPr>
            <a:xfrm>
              <a:off x="3386737" y="1497646"/>
              <a:ext cx="401552" cy="427608"/>
              <a:chOff x="7858065" y="2965388"/>
              <a:chExt cx="401552" cy="427608"/>
            </a:xfrm>
          </p:grpSpPr>
          <p:grpSp>
            <p:nvGrpSpPr>
              <p:cNvPr id="914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936" name="Oval 935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37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3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39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40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41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915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930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3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3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3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3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3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916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92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2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2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2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2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2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917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918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1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2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2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2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92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</p:grpSp>
      <p:sp>
        <p:nvSpPr>
          <p:cNvPr id="1465" name="TextBox 1464"/>
          <p:cNvSpPr txBox="1"/>
          <p:nvPr/>
        </p:nvSpPr>
        <p:spPr>
          <a:xfrm>
            <a:off x="5189425" y="2167920"/>
            <a:ext cx="1873911" cy="1384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157163" indent="-157163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900" kern="0" dirty="0" smtClean="0">
                <a:solidFill>
                  <a:srgbClr val="1F497D">
                    <a:lumMod val="75000"/>
                  </a:srgbClr>
                </a:solidFill>
                <a:ea typeface="Arial Unicode MS" pitchFamily="34" charset="-128"/>
                <a:cs typeface="Calibri" pitchFamily="34" charset="0"/>
              </a:rPr>
              <a:t>(Warehouses, Supermarkets, Stores,  …)</a:t>
            </a:r>
          </a:p>
        </p:txBody>
      </p:sp>
      <p:grpSp>
        <p:nvGrpSpPr>
          <p:cNvPr id="2926" name="Group 2925"/>
          <p:cNvGrpSpPr/>
          <p:nvPr/>
        </p:nvGrpSpPr>
        <p:grpSpPr>
          <a:xfrm>
            <a:off x="5326522" y="1502022"/>
            <a:ext cx="1642901" cy="693939"/>
            <a:chOff x="5326522" y="1502022"/>
            <a:chExt cx="1642901" cy="693939"/>
          </a:xfrm>
        </p:grpSpPr>
        <p:grpSp>
          <p:nvGrpSpPr>
            <p:cNvPr id="1233" name="Group 1232"/>
            <p:cNvGrpSpPr/>
            <p:nvPr/>
          </p:nvGrpSpPr>
          <p:grpSpPr>
            <a:xfrm>
              <a:off x="6057188" y="1752644"/>
              <a:ext cx="401552" cy="427608"/>
              <a:chOff x="7858065" y="2965388"/>
              <a:chExt cx="401552" cy="427608"/>
            </a:xfrm>
          </p:grpSpPr>
          <p:grpSp>
            <p:nvGrpSpPr>
              <p:cNvPr id="1234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256" name="Oval 1255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57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5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59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60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61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235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250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5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5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5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5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5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236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24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4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4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4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4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4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237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238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3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4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4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4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4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1262" name="Group 1261"/>
            <p:cNvGrpSpPr/>
            <p:nvPr/>
          </p:nvGrpSpPr>
          <p:grpSpPr>
            <a:xfrm>
              <a:off x="5622530" y="1525113"/>
              <a:ext cx="401552" cy="427608"/>
              <a:chOff x="7858065" y="2965388"/>
              <a:chExt cx="401552" cy="427608"/>
            </a:xfrm>
          </p:grpSpPr>
          <p:grpSp>
            <p:nvGrpSpPr>
              <p:cNvPr id="1263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285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8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8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8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8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9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264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279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8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8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8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8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8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265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27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7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7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7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7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7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266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26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6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6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7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7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7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1291" name="Group 1290"/>
            <p:cNvGrpSpPr/>
            <p:nvPr/>
          </p:nvGrpSpPr>
          <p:grpSpPr>
            <a:xfrm>
              <a:off x="5326522" y="1686289"/>
              <a:ext cx="401552" cy="427608"/>
              <a:chOff x="7858065" y="2965388"/>
              <a:chExt cx="401552" cy="427608"/>
            </a:xfrm>
          </p:grpSpPr>
          <p:grpSp>
            <p:nvGrpSpPr>
              <p:cNvPr id="1292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31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1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1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1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1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1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293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308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0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1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1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1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1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294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302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0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0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0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0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0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295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296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97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9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299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00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01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1320" name="Group 1319"/>
            <p:cNvGrpSpPr/>
            <p:nvPr/>
          </p:nvGrpSpPr>
          <p:grpSpPr>
            <a:xfrm>
              <a:off x="5610802" y="1768353"/>
              <a:ext cx="401552" cy="427608"/>
              <a:chOff x="7858065" y="2965388"/>
              <a:chExt cx="401552" cy="427608"/>
            </a:xfrm>
          </p:grpSpPr>
          <p:grpSp>
            <p:nvGrpSpPr>
              <p:cNvPr id="1321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34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4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4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4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4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4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322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33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3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3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4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4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4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323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33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3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3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3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3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3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324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325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2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2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2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2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3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1349" name="Group 1348"/>
            <p:cNvGrpSpPr/>
            <p:nvPr/>
          </p:nvGrpSpPr>
          <p:grpSpPr>
            <a:xfrm>
              <a:off x="5833538" y="1683369"/>
              <a:ext cx="401552" cy="427608"/>
              <a:chOff x="7858065" y="2965388"/>
              <a:chExt cx="401552" cy="427608"/>
            </a:xfrm>
          </p:grpSpPr>
          <p:grpSp>
            <p:nvGrpSpPr>
              <p:cNvPr id="1350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372" name="Oval 1371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7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7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7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7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7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351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366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67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6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69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70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71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352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360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6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6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6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6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6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353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35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5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5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5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5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5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1378" name="Group 1377"/>
            <p:cNvGrpSpPr/>
            <p:nvPr/>
          </p:nvGrpSpPr>
          <p:grpSpPr>
            <a:xfrm>
              <a:off x="6284846" y="1550869"/>
              <a:ext cx="401552" cy="427608"/>
              <a:chOff x="7858065" y="2965388"/>
              <a:chExt cx="401552" cy="427608"/>
            </a:xfrm>
          </p:grpSpPr>
          <p:grpSp>
            <p:nvGrpSpPr>
              <p:cNvPr id="1379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401" name="Oval 140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0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0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0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0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0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380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395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9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9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9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9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0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381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389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9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9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9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9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9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382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38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8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8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8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8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38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1407" name="Group 1406"/>
            <p:cNvGrpSpPr/>
            <p:nvPr/>
          </p:nvGrpSpPr>
          <p:grpSpPr>
            <a:xfrm>
              <a:off x="6349614" y="1760207"/>
              <a:ext cx="401552" cy="427608"/>
              <a:chOff x="7858065" y="2965388"/>
              <a:chExt cx="401552" cy="427608"/>
            </a:xfrm>
          </p:grpSpPr>
          <p:grpSp>
            <p:nvGrpSpPr>
              <p:cNvPr id="1408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430" name="Oval 1429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3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3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3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3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3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409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42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2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2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2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2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2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410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418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1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2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2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2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2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411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412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1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1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1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1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1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1436" name="Group 1435"/>
            <p:cNvGrpSpPr/>
            <p:nvPr/>
          </p:nvGrpSpPr>
          <p:grpSpPr>
            <a:xfrm>
              <a:off x="6567871" y="1620144"/>
              <a:ext cx="401552" cy="427608"/>
              <a:chOff x="7858065" y="2965388"/>
              <a:chExt cx="401552" cy="427608"/>
            </a:xfrm>
          </p:grpSpPr>
          <p:grpSp>
            <p:nvGrpSpPr>
              <p:cNvPr id="1437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459" name="Oval 1458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6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6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6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6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6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438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45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5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5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5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5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5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439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44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4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4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5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5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5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440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44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4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4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4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4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4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1466" name="Group 1465"/>
            <p:cNvGrpSpPr/>
            <p:nvPr/>
          </p:nvGrpSpPr>
          <p:grpSpPr>
            <a:xfrm>
              <a:off x="5985938" y="1543169"/>
              <a:ext cx="401552" cy="427608"/>
              <a:chOff x="7858065" y="2965388"/>
              <a:chExt cx="401552" cy="427608"/>
            </a:xfrm>
          </p:grpSpPr>
          <p:grpSp>
            <p:nvGrpSpPr>
              <p:cNvPr id="1467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489" name="Oval 1488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9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9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9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9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9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468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48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8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8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8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8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8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469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47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7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7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8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8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8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470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47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7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7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7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7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47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1495" name="Group 1494"/>
            <p:cNvGrpSpPr/>
            <p:nvPr/>
          </p:nvGrpSpPr>
          <p:grpSpPr>
            <a:xfrm>
              <a:off x="5363591" y="1502022"/>
              <a:ext cx="401552" cy="427608"/>
              <a:chOff x="7858065" y="2965388"/>
              <a:chExt cx="401552" cy="427608"/>
            </a:xfrm>
          </p:grpSpPr>
          <p:grpSp>
            <p:nvGrpSpPr>
              <p:cNvPr id="1496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518" name="Oval 1517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1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2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2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2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2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497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512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1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1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1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1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1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498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506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07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0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09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10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11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499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500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0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0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0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0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0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</p:grpSp>
      <p:sp>
        <p:nvSpPr>
          <p:cNvPr id="1756" name="TextBox 1755"/>
          <p:cNvSpPr txBox="1"/>
          <p:nvPr/>
        </p:nvSpPr>
        <p:spPr>
          <a:xfrm>
            <a:off x="7165446" y="2163544"/>
            <a:ext cx="1657505" cy="13849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157163" indent="-157163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900" kern="0" dirty="0" smtClean="0">
                <a:solidFill>
                  <a:srgbClr val="1F497D">
                    <a:lumMod val="75000"/>
                  </a:srgbClr>
                </a:solidFill>
                <a:ea typeface="Arial Unicode MS" pitchFamily="34" charset="-128"/>
                <a:cs typeface="Calibri" pitchFamily="34" charset="0"/>
              </a:rPr>
              <a:t> (Banks, Insurances, Authorities, ..´)</a:t>
            </a:r>
          </a:p>
        </p:txBody>
      </p:sp>
      <p:cxnSp>
        <p:nvCxnSpPr>
          <p:cNvPr id="1823" name="Straight Connector 1822"/>
          <p:cNvCxnSpPr/>
          <p:nvPr/>
        </p:nvCxnSpPr>
        <p:spPr>
          <a:xfrm>
            <a:off x="3168917" y="1262973"/>
            <a:ext cx="0" cy="1019152"/>
          </a:xfrm>
          <a:prstGeom prst="line">
            <a:avLst/>
          </a:prstGeom>
          <a:ln w="2222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4" name="Straight Connector 1823"/>
          <p:cNvCxnSpPr/>
          <p:nvPr/>
        </p:nvCxnSpPr>
        <p:spPr>
          <a:xfrm>
            <a:off x="5169167" y="1262973"/>
            <a:ext cx="0" cy="1019152"/>
          </a:xfrm>
          <a:prstGeom prst="line">
            <a:avLst/>
          </a:prstGeom>
          <a:ln w="2222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5" name="Straight Connector 1824"/>
          <p:cNvCxnSpPr/>
          <p:nvPr/>
        </p:nvCxnSpPr>
        <p:spPr>
          <a:xfrm>
            <a:off x="7105388" y="1262973"/>
            <a:ext cx="0" cy="1019152"/>
          </a:xfrm>
          <a:prstGeom prst="line">
            <a:avLst/>
          </a:prstGeom>
          <a:ln w="22225">
            <a:solidFill>
              <a:schemeClr val="accent1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9" name="AutoShape 96"/>
          <p:cNvCxnSpPr>
            <a:cxnSpLocks noChangeShapeType="1"/>
            <a:endCxn id="854" idx="2"/>
          </p:cNvCxnSpPr>
          <p:nvPr/>
        </p:nvCxnSpPr>
        <p:spPr bwMode="auto">
          <a:xfrm flipV="1">
            <a:off x="4120862" y="2302043"/>
            <a:ext cx="38283" cy="646306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32" name="AutoShape 96"/>
          <p:cNvCxnSpPr>
            <a:cxnSpLocks noChangeShapeType="1"/>
            <a:endCxn id="1465" idx="2"/>
          </p:cNvCxnSpPr>
          <p:nvPr/>
        </p:nvCxnSpPr>
        <p:spPr bwMode="auto">
          <a:xfrm flipV="1">
            <a:off x="4992569" y="2306419"/>
            <a:ext cx="1133812" cy="641930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837" name="AutoShape 96"/>
          <p:cNvCxnSpPr>
            <a:cxnSpLocks noChangeShapeType="1"/>
            <a:endCxn id="1756" idx="2"/>
          </p:cNvCxnSpPr>
          <p:nvPr/>
        </p:nvCxnSpPr>
        <p:spPr bwMode="auto">
          <a:xfrm flipV="1">
            <a:off x="5533222" y="2302043"/>
            <a:ext cx="2460977" cy="646306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80" name="Rectangle 77"/>
          <p:cNvSpPr>
            <a:spLocks noChangeArrowheads="1"/>
          </p:cNvSpPr>
          <p:nvPr/>
        </p:nvSpPr>
        <p:spPr bwMode="auto">
          <a:xfrm>
            <a:off x="7236296" y="2564904"/>
            <a:ext cx="1707358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79646">
                    <a:lumMod val="75000"/>
                  </a:srgbClr>
                </a:solidFill>
              </a:rPr>
              <a:t>ICT Industry </a:t>
            </a:r>
          </a:p>
          <a:p>
            <a:pPr algn="ctr"/>
            <a:r>
              <a:rPr lang="en-US" sz="1100" dirty="0" smtClean="0">
                <a:solidFill>
                  <a:srgbClr val="F79646">
                    <a:lumMod val="75000"/>
                  </a:srgbClr>
                </a:solidFill>
              </a:rPr>
              <a:t>(going to the Cloud)</a:t>
            </a:r>
            <a:endParaRPr lang="en-US" sz="1100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899" name="TextBox 45"/>
          <p:cNvSpPr txBox="1">
            <a:spLocks noChangeArrowheads="1"/>
          </p:cNvSpPr>
          <p:nvPr/>
        </p:nvSpPr>
        <p:spPr bwMode="auto">
          <a:xfrm>
            <a:off x="7252318" y="5045901"/>
            <a:ext cx="1716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r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1200" b="1" dirty="0" smtClean="0">
                <a:solidFill>
                  <a:srgbClr val="F79646">
                    <a:lumMod val="75000"/>
                  </a:srgbClr>
                </a:solidFill>
              </a:rPr>
              <a:t>Cloud Operators &amp; Infrastructure Providers </a:t>
            </a:r>
            <a:endParaRPr lang="en-US" sz="1200" b="1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925" name="TextBox 45"/>
          <p:cNvSpPr txBox="1">
            <a:spLocks noChangeArrowheads="1"/>
          </p:cNvSpPr>
          <p:nvPr/>
        </p:nvSpPr>
        <p:spPr bwMode="auto">
          <a:xfrm>
            <a:off x="7079186" y="3212976"/>
            <a:ext cx="21013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36000" r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US" sz="1200" b="1" dirty="0" smtClean="0">
                <a:solidFill>
                  <a:srgbClr val="F79646">
                    <a:lumMod val="75000"/>
                  </a:srgbClr>
                </a:solidFill>
              </a:rPr>
              <a:t>Business Configurators</a:t>
            </a:r>
            <a:endParaRPr lang="en-US" sz="1200" b="1" dirty="0">
              <a:solidFill>
                <a:srgbClr val="F79646">
                  <a:lumMod val="75000"/>
                </a:srgbClr>
              </a:solidFill>
            </a:endParaRPr>
          </a:p>
        </p:txBody>
      </p:sp>
      <p:cxnSp>
        <p:nvCxnSpPr>
          <p:cNvPr id="1955" name="AutoShape 96"/>
          <p:cNvCxnSpPr>
            <a:cxnSpLocks noChangeShapeType="1"/>
          </p:cNvCxnSpPr>
          <p:nvPr/>
        </p:nvCxnSpPr>
        <p:spPr bwMode="auto">
          <a:xfrm flipV="1">
            <a:off x="9121598" y="2447432"/>
            <a:ext cx="0" cy="1288"/>
          </a:xfrm>
          <a:prstGeom prst="straightConnector1">
            <a:avLst/>
          </a:prstGeom>
          <a:noFill/>
          <a:ln w="889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56" name="Straight Connector 177"/>
          <p:cNvCxnSpPr>
            <a:endCxn id="1925" idx="1"/>
          </p:cNvCxnSpPr>
          <p:nvPr/>
        </p:nvCxnSpPr>
        <p:spPr>
          <a:xfrm>
            <a:off x="6534540" y="3351475"/>
            <a:ext cx="544646" cy="1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63" name="Group 2462"/>
          <p:cNvGrpSpPr/>
          <p:nvPr/>
        </p:nvGrpSpPr>
        <p:grpSpPr>
          <a:xfrm>
            <a:off x="7816061" y="5484145"/>
            <a:ext cx="401552" cy="427608"/>
            <a:chOff x="7858065" y="2965388"/>
            <a:chExt cx="401552" cy="427608"/>
          </a:xfrm>
        </p:grpSpPr>
        <p:grpSp>
          <p:nvGrpSpPr>
            <p:cNvPr id="2464" name="Group 49"/>
            <p:cNvGrpSpPr>
              <a:grpSpLocks/>
            </p:cNvGrpSpPr>
            <p:nvPr/>
          </p:nvGrpSpPr>
          <p:grpSpPr bwMode="auto">
            <a:xfrm>
              <a:off x="7934352" y="2965388"/>
              <a:ext cx="184926" cy="303330"/>
              <a:chOff x="1347" y="522"/>
              <a:chExt cx="105" cy="181"/>
            </a:xfrm>
          </p:grpSpPr>
          <p:sp>
            <p:nvSpPr>
              <p:cNvPr id="2486" name="Oval 2485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87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88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89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90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91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465" name="Group 49"/>
            <p:cNvGrpSpPr>
              <a:grpSpLocks/>
            </p:cNvGrpSpPr>
            <p:nvPr/>
          </p:nvGrpSpPr>
          <p:grpSpPr bwMode="auto">
            <a:xfrm>
              <a:off x="7858065" y="3050550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480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81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82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83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84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85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466" name="Group 49"/>
            <p:cNvGrpSpPr>
              <a:grpSpLocks/>
            </p:cNvGrpSpPr>
            <p:nvPr/>
          </p:nvGrpSpPr>
          <p:grpSpPr bwMode="auto">
            <a:xfrm>
              <a:off x="7992380" y="3089666"/>
              <a:ext cx="184926" cy="303330"/>
              <a:chOff x="1347" y="522"/>
              <a:chExt cx="105" cy="181"/>
            </a:xfrm>
          </p:grpSpPr>
          <p:sp>
            <p:nvSpPr>
              <p:cNvPr id="2474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75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76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77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78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79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467" name="Group 49"/>
            <p:cNvGrpSpPr>
              <a:grpSpLocks/>
            </p:cNvGrpSpPr>
            <p:nvPr/>
          </p:nvGrpSpPr>
          <p:grpSpPr bwMode="auto">
            <a:xfrm>
              <a:off x="8074691" y="2991367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468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69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70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71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72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73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</p:grpSp>
      <p:grpSp>
        <p:nvGrpSpPr>
          <p:cNvPr id="2492" name="Group 2491"/>
          <p:cNvGrpSpPr/>
          <p:nvPr/>
        </p:nvGrpSpPr>
        <p:grpSpPr>
          <a:xfrm>
            <a:off x="8099086" y="5521672"/>
            <a:ext cx="401552" cy="427608"/>
            <a:chOff x="7858065" y="2965388"/>
            <a:chExt cx="401552" cy="427608"/>
          </a:xfrm>
        </p:grpSpPr>
        <p:grpSp>
          <p:nvGrpSpPr>
            <p:cNvPr id="2493" name="Group 49"/>
            <p:cNvGrpSpPr>
              <a:grpSpLocks/>
            </p:cNvGrpSpPr>
            <p:nvPr/>
          </p:nvGrpSpPr>
          <p:grpSpPr bwMode="auto">
            <a:xfrm>
              <a:off x="7934352" y="2965388"/>
              <a:ext cx="184926" cy="303330"/>
              <a:chOff x="1347" y="522"/>
              <a:chExt cx="105" cy="181"/>
            </a:xfrm>
          </p:grpSpPr>
          <p:sp>
            <p:nvSpPr>
              <p:cNvPr id="2515" name="Oval 2514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16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17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18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19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20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494" name="Group 49"/>
            <p:cNvGrpSpPr>
              <a:grpSpLocks/>
            </p:cNvGrpSpPr>
            <p:nvPr/>
          </p:nvGrpSpPr>
          <p:grpSpPr bwMode="auto">
            <a:xfrm>
              <a:off x="7858065" y="3050550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509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10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11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12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13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14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495" name="Group 49"/>
            <p:cNvGrpSpPr>
              <a:grpSpLocks/>
            </p:cNvGrpSpPr>
            <p:nvPr/>
          </p:nvGrpSpPr>
          <p:grpSpPr bwMode="auto">
            <a:xfrm>
              <a:off x="7992380" y="3089666"/>
              <a:ext cx="184926" cy="303330"/>
              <a:chOff x="1347" y="522"/>
              <a:chExt cx="105" cy="181"/>
            </a:xfrm>
          </p:grpSpPr>
          <p:sp>
            <p:nvSpPr>
              <p:cNvPr id="2503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04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05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06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07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08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496" name="Group 49"/>
            <p:cNvGrpSpPr>
              <a:grpSpLocks/>
            </p:cNvGrpSpPr>
            <p:nvPr/>
          </p:nvGrpSpPr>
          <p:grpSpPr bwMode="auto">
            <a:xfrm>
              <a:off x="8074691" y="2991367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497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98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499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00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01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02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</p:grpSp>
      <p:grpSp>
        <p:nvGrpSpPr>
          <p:cNvPr id="2521" name="Group 2520"/>
          <p:cNvGrpSpPr/>
          <p:nvPr/>
        </p:nvGrpSpPr>
        <p:grpSpPr>
          <a:xfrm>
            <a:off x="8382980" y="5496695"/>
            <a:ext cx="401552" cy="427608"/>
            <a:chOff x="7858065" y="2965388"/>
            <a:chExt cx="401552" cy="427608"/>
          </a:xfrm>
        </p:grpSpPr>
        <p:grpSp>
          <p:nvGrpSpPr>
            <p:cNvPr id="2522" name="Group 49"/>
            <p:cNvGrpSpPr>
              <a:grpSpLocks/>
            </p:cNvGrpSpPr>
            <p:nvPr/>
          </p:nvGrpSpPr>
          <p:grpSpPr bwMode="auto">
            <a:xfrm>
              <a:off x="7934352" y="2965388"/>
              <a:ext cx="184926" cy="303330"/>
              <a:chOff x="1347" y="522"/>
              <a:chExt cx="105" cy="181"/>
            </a:xfrm>
          </p:grpSpPr>
          <p:sp>
            <p:nvSpPr>
              <p:cNvPr id="2544" name="Oval 2543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45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46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47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48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49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523" name="Group 49"/>
            <p:cNvGrpSpPr>
              <a:grpSpLocks/>
            </p:cNvGrpSpPr>
            <p:nvPr/>
          </p:nvGrpSpPr>
          <p:grpSpPr bwMode="auto">
            <a:xfrm>
              <a:off x="7858065" y="3050550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538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39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40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41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42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43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524" name="Group 49"/>
            <p:cNvGrpSpPr>
              <a:grpSpLocks/>
            </p:cNvGrpSpPr>
            <p:nvPr/>
          </p:nvGrpSpPr>
          <p:grpSpPr bwMode="auto">
            <a:xfrm>
              <a:off x="7992380" y="3089666"/>
              <a:ext cx="184926" cy="303330"/>
              <a:chOff x="1347" y="522"/>
              <a:chExt cx="105" cy="181"/>
            </a:xfrm>
          </p:grpSpPr>
          <p:sp>
            <p:nvSpPr>
              <p:cNvPr id="2532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33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34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35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36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37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525" name="Group 49"/>
            <p:cNvGrpSpPr>
              <a:grpSpLocks/>
            </p:cNvGrpSpPr>
            <p:nvPr/>
          </p:nvGrpSpPr>
          <p:grpSpPr bwMode="auto">
            <a:xfrm>
              <a:off x="8074691" y="2991367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526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27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28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29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30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31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</p:grpSp>
      <p:grpSp>
        <p:nvGrpSpPr>
          <p:cNvPr id="2550" name="Group 2549"/>
          <p:cNvGrpSpPr/>
          <p:nvPr/>
        </p:nvGrpSpPr>
        <p:grpSpPr>
          <a:xfrm>
            <a:off x="7517153" y="5476445"/>
            <a:ext cx="401552" cy="427608"/>
            <a:chOff x="7858065" y="2965388"/>
            <a:chExt cx="401552" cy="427608"/>
          </a:xfrm>
        </p:grpSpPr>
        <p:grpSp>
          <p:nvGrpSpPr>
            <p:cNvPr id="2551" name="Group 49"/>
            <p:cNvGrpSpPr>
              <a:grpSpLocks/>
            </p:cNvGrpSpPr>
            <p:nvPr/>
          </p:nvGrpSpPr>
          <p:grpSpPr bwMode="auto">
            <a:xfrm>
              <a:off x="7934352" y="2965388"/>
              <a:ext cx="184926" cy="303330"/>
              <a:chOff x="1347" y="522"/>
              <a:chExt cx="105" cy="181"/>
            </a:xfrm>
          </p:grpSpPr>
          <p:sp>
            <p:nvSpPr>
              <p:cNvPr id="2573" name="Oval 2572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74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75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76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77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78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552" name="Group 49"/>
            <p:cNvGrpSpPr>
              <a:grpSpLocks/>
            </p:cNvGrpSpPr>
            <p:nvPr/>
          </p:nvGrpSpPr>
          <p:grpSpPr bwMode="auto">
            <a:xfrm>
              <a:off x="7858065" y="3050550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567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68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69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70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71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72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553" name="Group 49"/>
            <p:cNvGrpSpPr>
              <a:grpSpLocks/>
            </p:cNvGrpSpPr>
            <p:nvPr/>
          </p:nvGrpSpPr>
          <p:grpSpPr bwMode="auto">
            <a:xfrm>
              <a:off x="7992380" y="3089666"/>
              <a:ext cx="184926" cy="303330"/>
              <a:chOff x="1347" y="522"/>
              <a:chExt cx="105" cy="181"/>
            </a:xfrm>
          </p:grpSpPr>
          <p:sp>
            <p:nvSpPr>
              <p:cNvPr id="2561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62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63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64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65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66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554" name="Group 49"/>
            <p:cNvGrpSpPr>
              <a:grpSpLocks/>
            </p:cNvGrpSpPr>
            <p:nvPr/>
          </p:nvGrpSpPr>
          <p:grpSpPr bwMode="auto">
            <a:xfrm>
              <a:off x="8074691" y="2991367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555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56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57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58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59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560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</p:grpSp>
      <p:grpSp>
        <p:nvGrpSpPr>
          <p:cNvPr id="2620" name="Group 2619"/>
          <p:cNvGrpSpPr/>
          <p:nvPr/>
        </p:nvGrpSpPr>
        <p:grpSpPr>
          <a:xfrm>
            <a:off x="7463705" y="3505337"/>
            <a:ext cx="401552" cy="427608"/>
            <a:chOff x="7858065" y="2965388"/>
            <a:chExt cx="401552" cy="427608"/>
          </a:xfrm>
        </p:grpSpPr>
        <p:grpSp>
          <p:nvGrpSpPr>
            <p:cNvPr id="2621" name="Group 49"/>
            <p:cNvGrpSpPr>
              <a:grpSpLocks/>
            </p:cNvGrpSpPr>
            <p:nvPr/>
          </p:nvGrpSpPr>
          <p:grpSpPr bwMode="auto">
            <a:xfrm>
              <a:off x="7934352" y="2965388"/>
              <a:ext cx="184926" cy="303330"/>
              <a:chOff x="1347" y="522"/>
              <a:chExt cx="105" cy="181"/>
            </a:xfrm>
          </p:grpSpPr>
          <p:sp>
            <p:nvSpPr>
              <p:cNvPr id="2643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44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45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46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47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48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622" name="Group 49"/>
            <p:cNvGrpSpPr>
              <a:grpSpLocks/>
            </p:cNvGrpSpPr>
            <p:nvPr/>
          </p:nvGrpSpPr>
          <p:grpSpPr bwMode="auto">
            <a:xfrm>
              <a:off x="7858065" y="3050550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637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38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39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40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41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42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623" name="Group 49"/>
            <p:cNvGrpSpPr>
              <a:grpSpLocks/>
            </p:cNvGrpSpPr>
            <p:nvPr/>
          </p:nvGrpSpPr>
          <p:grpSpPr bwMode="auto">
            <a:xfrm>
              <a:off x="7992380" y="3089666"/>
              <a:ext cx="184926" cy="303330"/>
              <a:chOff x="1347" y="522"/>
              <a:chExt cx="105" cy="181"/>
            </a:xfrm>
          </p:grpSpPr>
          <p:sp>
            <p:nvSpPr>
              <p:cNvPr id="2631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32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33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34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35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36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624" name="Group 49"/>
            <p:cNvGrpSpPr>
              <a:grpSpLocks/>
            </p:cNvGrpSpPr>
            <p:nvPr/>
          </p:nvGrpSpPr>
          <p:grpSpPr bwMode="auto">
            <a:xfrm>
              <a:off x="8074691" y="2991367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625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26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27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28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29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630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</p:grpSp>
      <p:grpSp>
        <p:nvGrpSpPr>
          <p:cNvPr id="2707" name="Group 2706"/>
          <p:cNvGrpSpPr/>
          <p:nvPr/>
        </p:nvGrpSpPr>
        <p:grpSpPr>
          <a:xfrm>
            <a:off x="7686143" y="3537863"/>
            <a:ext cx="401552" cy="427608"/>
            <a:chOff x="7858065" y="2965388"/>
            <a:chExt cx="401552" cy="427608"/>
          </a:xfrm>
        </p:grpSpPr>
        <p:grpSp>
          <p:nvGrpSpPr>
            <p:cNvPr id="2708" name="Group 49"/>
            <p:cNvGrpSpPr>
              <a:grpSpLocks/>
            </p:cNvGrpSpPr>
            <p:nvPr/>
          </p:nvGrpSpPr>
          <p:grpSpPr bwMode="auto">
            <a:xfrm>
              <a:off x="7934352" y="2965388"/>
              <a:ext cx="184926" cy="303330"/>
              <a:chOff x="1347" y="522"/>
              <a:chExt cx="105" cy="181"/>
            </a:xfrm>
          </p:grpSpPr>
          <p:sp>
            <p:nvSpPr>
              <p:cNvPr id="2730" name="Oval 2729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31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32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33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34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35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709" name="Group 49"/>
            <p:cNvGrpSpPr>
              <a:grpSpLocks/>
            </p:cNvGrpSpPr>
            <p:nvPr/>
          </p:nvGrpSpPr>
          <p:grpSpPr bwMode="auto">
            <a:xfrm>
              <a:off x="7858065" y="3050550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724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25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26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27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28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29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710" name="Group 49"/>
            <p:cNvGrpSpPr>
              <a:grpSpLocks/>
            </p:cNvGrpSpPr>
            <p:nvPr/>
          </p:nvGrpSpPr>
          <p:grpSpPr bwMode="auto">
            <a:xfrm>
              <a:off x="7992380" y="3089666"/>
              <a:ext cx="184926" cy="303330"/>
              <a:chOff x="1347" y="522"/>
              <a:chExt cx="105" cy="181"/>
            </a:xfrm>
          </p:grpSpPr>
          <p:sp>
            <p:nvSpPr>
              <p:cNvPr id="2718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19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20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21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22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23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711" name="Group 49"/>
            <p:cNvGrpSpPr>
              <a:grpSpLocks/>
            </p:cNvGrpSpPr>
            <p:nvPr/>
          </p:nvGrpSpPr>
          <p:grpSpPr bwMode="auto">
            <a:xfrm>
              <a:off x="8074691" y="2991367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712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13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14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15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16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17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</p:grpSp>
      <p:grpSp>
        <p:nvGrpSpPr>
          <p:cNvPr id="2736" name="Group 2735"/>
          <p:cNvGrpSpPr/>
          <p:nvPr/>
        </p:nvGrpSpPr>
        <p:grpSpPr>
          <a:xfrm>
            <a:off x="8126021" y="3531093"/>
            <a:ext cx="401552" cy="427608"/>
            <a:chOff x="7858065" y="2965388"/>
            <a:chExt cx="401552" cy="427608"/>
          </a:xfrm>
        </p:grpSpPr>
        <p:grpSp>
          <p:nvGrpSpPr>
            <p:cNvPr id="2737" name="Group 49"/>
            <p:cNvGrpSpPr>
              <a:grpSpLocks/>
            </p:cNvGrpSpPr>
            <p:nvPr/>
          </p:nvGrpSpPr>
          <p:grpSpPr bwMode="auto">
            <a:xfrm>
              <a:off x="7934352" y="2965388"/>
              <a:ext cx="184926" cy="303330"/>
              <a:chOff x="1347" y="522"/>
              <a:chExt cx="105" cy="181"/>
            </a:xfrm>
          </p:grpSpPr>
          <p:sp>
            <p:nvSpPr>
              <p:cNvPr id="2759" name="Oval 2758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60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61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62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63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64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738" name="Group 49"/>
            <p:cNvGrpSpPr>
              <a:grpSpLocks/>
            </p:cNvGrpSpPr>
            <p:nvPr/>
          </p:nvGrpSpPr>
          <p:grpSpPr bwMode="auto">
            <a:xfrm>
              <a:off x="7858065" y="3050550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753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54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55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56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57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58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739" name="Group 49"/>
            <p:cNvGrpSpPr>
              <a:grpSpLocks/>
            </p:cNvGrpSpPr>
            <p:nvPr/>
          </p:nvGrpSpPr>
          <p:grpSpPr bwMode="auto">
            <a:xfrm>
              <a:off x="7992380" y="3089666"/>
              <a:ext cx="184926" cy="303330"/>
              <a:chOff x="1347" y="522"/>
              <a:chExt cx="105" cy="181"/>
            </a:xfrm>
          </p:grpSpPr>
          <p:sp>
            <p:nvSpPr>
              <p:cNvPr id="2747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48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49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50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51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52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740" name="Group 49"/>
            <p:cNvGrpSpPr>
              <a:grpSpLocks/>
            </p:cNvGrpSpPr>
            <p:nvPr/>
          </p:nvGrpSpPr>
          <p:grpSpPr bwMode="auto">
            <a:xfrm>
              <a:off x="8074691" y="2991367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741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42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43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44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45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746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</p:grpSp>
      <p:grpSp>
        <p:nvGrpSpPr>
          <p:cNvPr id="2794" name="Group 2793"/>
          <p:cNvGrpSpPr/>
          <p:nvPr/>
        </p:nvGrpSpPr>
        <p:grpSpPr>
          <a:xfrm>
            <a:off x="8420476" y="3554648"/>
            <a:ext cx="401552" cy="427608"/>
            <a:chOff x="7858065" y="2965388"/>
            <a:chExt cx="401552" cy="427608"/>
          </a:xfrm>
        </p:grpSpPr>
        <p:grpSp>
          <p:nvGrpSpPr>
            <p:cNvPr id="2795" name="Group 49"/>
            <p:cNvGrpSpPr>
              <a:grpSpLocks/>
            </p:cNvGrpSpPr>
            <p:nvPr/>
          </p:nvGrpSpPr>
          <p:grpSpPr bwMode="auto">
            <a:xfrm>
              <a:off x="7934352" y="2965388"/>
              <a:ext cx="184926" cy="303330"/>
              <a:chOff x="1347" y="522"/>
              <a:chExt cx="105" cy="181"/>
            </a:xfrm>
          </p:grpSpPr>
          <p:sp>
            <p:nvSpPr>
              <p:cNvPr id="2817" name="Oval 2816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18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19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20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21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22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796" name="Group 49"/>
            <p:cNvGrpSpPr>
              <a:grpSpLocks/>
            </p:cNvGrpSpPr>
            <p:nvPr/>
          </p:nvGrpSpPr>
          <p:grpSpPr bwMode="auto">
            <a:xfrm>
              <a:off x="7858065" y="3050550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811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12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13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14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15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16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797" name="Group 49"/>
            <p:cNvGrpSpPr>
              <a:grpSpLocks/>
            </p:cNvGrpSpPr>
            <p:nvPr/>
          </p:nvGrpSpPr>
          <p:grpSpPr bwMode="auto">
            <a:xfrm>
              <a:off x="7992380" y="3089666"/>
              <a:ext cx="184926" cy="303330"/>
              <a:chOff x="1347" y="522"/>
              <a:chExt cx="105" cy="181"/>
            </a:xfrm>
          </p:grpSpPr>
          <p:sp>
            <p:nvSpPr>
              <p:cNvPr id="2805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06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07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08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09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10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798" name="Group 49"/>
            <p:cNvGrpSpPr>
              <a:grpSpLocks/>
            </p:cNvGrpSpPr>
            <p:nvPr/>
          </p:nvGrpSpPr>
          <p:grpSpPr bwMode="auto">
            <a:xfrm>
              <a:off x="8074691" y="2991367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799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00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01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02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03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04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chemeClr val="accent6">
                    <a:lumMod val="60000"/>
                    <a:lumOff val="40000"/>
                  </a:schemeClr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</p:grpSp>
      <p:grpSp>
        <p:nvGrpSpPr>
          <p:cNvPr id="2823" name="Group 2822"/>
          <p:cNvGrpSpPr/>
          <p:nvPr/>
        </p:nvGrpSpPr>
        <p:grpSpPr>
          <a:xfrm>
            <a:off x="7827113" y="3523393"/>
            <a:ext cx="401552" cy="427608"/>
            <a:chOff x="7858065" y="2965388"/>
            <a:chExt cx="401552" cy="427608"/>
          </a:xfrm>
        </p:grpSpPr>
        <p:grpSp>
          <p:nvGrpSpPr>
            <p:cNvPr id="2824" name="Group 49"/>
            <p:cNvGrpSpPr>
              <a:grpSpLocks/>
            </p:cNvGrpSpPr>
            <p:nvPr/>
          </p:nvGrpSpPr>
          <p:grpSpPr bwMode="auto">
            <a:xfrm>
              <a:off x="7934352" y="2965388"/>
              <a:ext cx="184926" cy="303330"/>
              <a:chOff x="1347" y="522"/>
              <a:chExt cx="105" cy="181"/>
            </a:xfrm>
          </p:grpSpPr>
          <p:sp>
            <p:nvSpPr>
              <p:cNvPr id="2846" name="Oval 2845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47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48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49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50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51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825" name="Group 49"/>
            <p:cNvGrpSpPr>
              <a:grpSpLocks/>
            </p:cNvGrpSpPr>
            <p:nvPr/>
          </p:nvGrpSpPr>
          <p:grpSpPr bwMode="auto">
            <a:xfrm>
              <a:off x="7858065" y="3050550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840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41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42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43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44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45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826" name="Group 49"/>
            <p:cNvGrpSpPr>
              <a:grpSpLocks/>
            </p:cNvGrpSpPr>
            <p:nvPr/>
          </p:nvGrpSpPr>
          <p:grpSpPr bwMode="auto">
            <a:xfrm>
              <a:off x="7992380" y="3089666"/>
              <a:ext cx="184926" cy="303330"/>
              <a:chOff x="1347" y="522"/>
              <a:chExt cx="105" cy="181"/>
            </a:xfrm>
          </p:grpSpPr>
          <p:sp>
            <p:nvSpPr>
              <p:cNvPr id="2834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35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36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37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38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39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rgbClr val="00B05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827" name="Group 49"/>
            <p:cNvGrpSpPr>
              <a:grpSpLocks/>
            </p:cNvGrpSpPr>
            <p:nvPr/>
          </p:nvGrpSpPr>
          <p:grpSpPr bwMode="auto">
            <a:xfrm>
              <a:off x="8074691" y="2991367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828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29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30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31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32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33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rgbClr val="00B05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</p:grpSp>
      <p:grpSp>
        <p:nvGrpSpPr>
          <p:cNvPr id="2852" name="Group 2851"/>
          <p:cNvGrpSpPr/>
          <p:nvPr/>
        </p:nvGrpSpPr>
        <p:grpSpPr>
          <a:xfrm>
            <a:off x="7204766" y="3482246"/>
            <a:ext cx="401552" cy="427608"/>
            <a:chOff x="7858065" y="2965388"/>
            <a:chExt cx="401552" cy="427608"/>
          </a:xfrm>
        </p:grpSpPr>
        <p:grpSp>
          <p:nvGrpSpPr>
            <p:cNvPr id="2853" name="Group 49"/>
            <p:cNvGrpSpPr>
              <a:grpSpLocks/>
            </p:cNvGrpSpPr>
            <p:nvPr/>
          </p:nvGrpSpPr>
          <p:grpSpPr bwMode="auto">
            <a:xfrm>
              <a:off x="7934352" y="2965388"/>
              <a:ext cx="184926" cy="303330"/>
              <a:chOff x="1347" y="522"/>
              <a:chExt cx="105" cy="181"/>
            </a:xfrm>
          </p:grpSpPr>
          <p:sp>
            <p:nvSpPr>
              <p:cNvPr id="2875" name="Oval 2874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76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77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78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79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80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854" name="Group 49"/>
            <p:cNvGrpSpPr>
              <a:grpSpLocks/>
            </p:cNvGrpSpPr>
            <p:nvPr/>
          </p:nvGrpSpPr>
          <p:grpSpPr bwMode="auto">
            <a:xfrm>
              <a:off x="7858065" y="3050550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869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70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71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72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73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74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855" name="Group 49"/>
            <p:cNvGrpSpPr>
              <a:grpSpLocks/>
            </p:cNvGrpSpPr>
            <p:nvPr/>
          </p:nvGrpSpPr>
          <p:grpSpPr bwMode="auto">
            <a:xfrm>
              <a:off x="7992380" y="3089666"/>
              <a:ext cx="184926" cy="303330"/>
              <a:chOff x="1347" y="522"/>
              <a:chExt cx="105" cy="181"/>
            </a:xfrm>
          </p:grpSpPr>
          <p:sp>
            <p:nvSpPr>
              <p:cNvPr id="2863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64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65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66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67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68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noFill/>
              <a:ln w="222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  <p:grpSp>
          <p:nvGrpSpPr>
            <p:cNvPr id="2856" name="Group 49"/>
            <p:cNvGrpSpPr>
              <a:grpSpLocks/>
            </p:cNvGrpSpPr>
            <p:nvPr/>
          </p:nvGrpSpPr>
          <p:grpSpPr bwMode="auto">
            <a:xfrm>
              <a:off x="8074691" y="2991367"/>
              <a:ext cx="184926" cy="303331"/>
              <a:chOff x="1347" y="522"/>
              <a:chExt cx="105" cy="181"/>
            </a:xfrm>
            <a:solidFill>
              <a:schemeClr val="bg1"/>
            </a:solidFill>
          </p:grpSpPr>
          <p:sp>
            <p:nvSpPr>
              <p:cNvPr id="2857" name="Oval 50"/>
              <p:cNvSpPr>
                <a:spLocks noChangeArrowheads="1"/>
              </p:cNvSpPr>
              <p:nvPr/>
            </p:nvSpPr>
            <p:spPr bwMode="auto">
              <a:xfrm>
                <a:off x="1374" y="522"/>
                <a:ext cx="52" cy="52"/>
              </a:xfrm>
              <a:prstGeom prst="ellips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1100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58" name="Line 51"/>
              <p:cNvSpPr>
                <a:spLocks noChangeShapeType="1"/>
              </p:cNvSpPr>
              <p:nvPr/>
            </p:nvSpPr>
            <p:spPr bwMode="auto">
              <a:xfrm>
                <a:off x="1400" y="574"/>
                <a:ext cx="1" cy="78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59" name="Line 52"/>
              <p:cNvSpPr>
                <a:spLocks noChangeShapeType="1"/>
              </p:cNvSpPr>
              <p:nvPr/>
            </p:nvSpPr>
            <p:spPr bwMode="auto">
              <a:xfrm flipV="1">
                <a:off x="1400" y="572"/>
                <a:ext cx="52" cy="28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60" name="Line 53"/>
              <p:cNvSpPr>
                <a:spLocks noChangeShapeType="1"/>
              </p:cNvSpPr>
              <p:nvPr/>
            </p:nvSpPr>
            <p:spPr bwMode="auto">
              <a:xfrm flipH="1" flipV="1">
                <a:off x="1347" y="572"/>
                <a:ext cx="54" cy="28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61" name="Line 54"/>
              <p:cNvSpPr>
                <a:spLocks noChangeShapeType="1"/>
              </p:cNvSpPr>
              <p:nvPr/>
            </p:nvSpPr>
            <p:spPr bwMode="auto">
              <a:xfrm flipH="1">
                <a:off x="1347" y="651"/>
                <a:ext cx="54" cy="52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  <p:sp>
            <p:nvSpPr>
              <p:cNvPr id="2862" name="Line 55"/>
              <p:cNvSpPr>
                <a:spLocks noChangeShapeType="1"/>
              </p:cNvSpPr>
              <p:nvPr/>
            </p:nvSpPr>
            <p:spPr bwMode="auto">
              <a:xfrm>
                <a:off x="1400" y="651"/>
                <a:ext cx="52" cy="52"/>
              </a:xfrm>
              <a:prstGeom prst="line">
                <a:avLst/>
              </a:prstGeom>
              <a:grpFill/>
              <a:ln w="222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solidFill>
                    <a:srgbClr val="F79646">
                      <a:lumMod val="75000"/>
                    </a:srgbClr>
                  </a:solidFill>
                </a:endParaRPr>
              </a:p>
            </p:txBody>
          </p:sp>
        </p:grpSp>
      </p:grpSp>
      <p:grpSp>
        <p:nvGrpSpPr>
          <p:cNvPr id="2927" name="Group 2926"/>
          <p:cNvGrpSpPr/>
          <p:nvPr/>
        </p:nvGrpSpPr>
        <p:grpSpPr>
          <a:xfrm>
            <a:off x="7158198" y="1453068"/>
            <a:ext cx="1358621" cy="652792"/>
            <a:chOff x="7158198" y="1453068"/>
            <a:chExt cx="1358621" cy="652792"/>
          </a:xfrm>
        </p:grpSpPr>
        <p:grpSp>
          <p:nvGrpSpPr>
            <p:cNvPr id="1524" name="Group 1523"/>
            <p:cNvGrpSpPr/>
            <p:nvPr/>
          </p:nvGrpSpPr>
          <p:grpSpPr>
            <a:xfrm>
              <a:off x="7604584" y="1662543"/>
              <a:ext cx="401552" cy="427608"/>
              <a:chOff x="7858065" y="2965388"/>
              <a:chExt cx="401552" cy="427608"/>
            </a:xfrm>
          </p:grpSpPr>
          <p:grpSp>
            <p:nvGrpSpPr>
              <p:cNvPr id="1525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547" name="Oval 1546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4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4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5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5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5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526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54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4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4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4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4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4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527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535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3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3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3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3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4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528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529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3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3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3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3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3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1553" name="Group 1552"/>
            <p:cNvGrpSpPr/>
            <p:nvPr/>
          </p:nvGrpSpPr>
          <p:grpSpPr>
            <a:xfrm>
              <a:off x="7436626" y="1501687"/>
              <a:ext cx="401552" cy="427608"/>
              <a:chOff x="7858065" y="2965388"/>
              <a:chExt cx="401552" cy="427608"/>
            </a:xfrm>
          </p:grpSpPr>
          <p:grpSp>
            <p:nvGrpSpPr>
              <p:cNvPr id="1554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576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77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7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79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80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81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555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570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7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7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7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7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7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556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56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6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6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6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6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6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557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558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5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6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6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6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56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1611" name="Group 1610"/>
            <p:cNvGrpSpPr/>
            <p:nvPr/>
          </p:nvGrpSpPr>
          <p:grpSpPr>
            <a:xfrm>
              <a:off x="7158198" y="1678252"/>
              <a:ext cx="401552" cy="427608"/>
              <a:chOff x="7858065" y="2965388"/>
              <a:chExt cx="401552" cy="427608"/>
            </a:xfrm>
          </p:grpSpPr>
          <p:grpSp>
            <p:nvGrpSpPr>
              <p:cNvPr id="1612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63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3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3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3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3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3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613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628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2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3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3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3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3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614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622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2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2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2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2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2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615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616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17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1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19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20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21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1640" name="Group 1639"/>
            <p:cNvGrpSpPr/>
            <p:nvPr/>
          </p:nvGrpSpPr>
          <p:grpSpPr>
            <a:xfrm>
              <a:off x="7403794" y="1661848"/>
              <a:ext cx="401552" cy="427608"/>
              <a:chOff x="7858065" y="2965388"/>
              <a:chExt cx="401552" cy="427608"/>
            </a:xfrm>
          </p:grpSpPr>
          <p:grpSp>
            <p:nvGrpSpPr>
              <p:cNvPr id="1641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663" name="Oval 1662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6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6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6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6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6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642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65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5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5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6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6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6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643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65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5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5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5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5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5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644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645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4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4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4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4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65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1698" name="Group 1697"/>
            <p:cNvGrpSpPr/>
            <p:nvPr/>
          </p:nvGrpSpPr>
          <p:grpSpPr>
            <a:xfrm>
              <a:off x="7897010" y="1670106"/>
              <a:ext cx="401552" cy="427608"/>
              <a:chOff x="7858065" y="2965388"/>
              <a:chExt cx="401552" cy="427608"/>
            </a:xfrm>
          </p:grpSpPr>
          <p:grpSp>
            <p:nvGrpSpPr>
              <p:cNvPr id="1699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721" name="Oval 172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2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2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2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2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2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700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715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1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1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1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1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2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701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709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1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1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1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1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1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702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70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0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0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0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0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0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1727" name="Group 1726"/>
            <p:cNvGrpSpPr/>
            <p:nvPr/>
          </p:nvGrpSpPr>
          <p:grpSpPr>
            <a:xfrm>
              <a:off x="8115267" y="1530043"/>
              <a:ext cx="401552" cy="427608"/>
              <a:chOff x="7858065" y="2965388"/>
              <a:chExt cx="401552" cy="427608"/>
            </a:xfrm>
          </p:grpSpPr>
          <p:grpSp>
            <p:nvGrpSpPr>
              <p:cNvPr id="1728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750" name="Oval 1749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5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5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5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5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5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729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74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4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4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4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4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4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730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738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3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4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4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4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4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731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732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3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3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3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3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3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1757" name="Group 1756"/>
            <p:cNvGrpSpPr/>
            <p:nvPr/>
          </p:nvGrpSpPr>
          <p:grpSpPr>
            <a:xfrm>
              <a:off x="7190434" y="1453068"/>
              <a:ext cx="401552" cy="427608"/>
              <a:chOff x="7858065" y="2965388"/>
              <a:chExt cx="401552" cy="427608"/>
            </a:xfrm>
          </p:grpSpPr>
          <p:grpSp>
            <p:nvGrpSpPr>
              <p:cNvPr id="1758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1780" name="Oval 1779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8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8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8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8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8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759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77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7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7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7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7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7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760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1768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6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7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7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7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7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1761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1762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6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6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6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6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176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2889" name="Group 2888"/>
            <p:cNvGrpSpPr/>
            <p:nvPr/>
          </p:nvGrpSpPr>
          <p:grpSpPr>
            <a:xfrm>
              <a:off x="7809380" y="1479606"/>
              <a:ext cx="401552" cy="427608"/>
              <a:chOff x="7858065" y="2965388"/>
              <a:chExt cx="401552" cy="427608"/>
            </a:xfrm>
          </p:grpSpPr>
          <p:grpSp>
            <p:nvGrpSpPr>
              <p:cNvPr id="2890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2912" name="Oval 2911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91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91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91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91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91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2891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906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907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90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909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910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911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2892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2900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90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90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90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90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90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2893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89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89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89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89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89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89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1">
                      <a:lumMod val="75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1F497D">
                        <a:lumMod val="75000"/>
                      </a:srgbClr>
                    </a:solidFill>
                  </a:endParaRPr>
                </a:p>
              </p:txBody>
            </p:sp>
          </p:grpSp>
        </p:grpSp>
      </p:grpSp>
      <p:sp>
        <p:nvSpPr>
          <p:cNvPr id="1822" name="Rectangle 22"/>
          <p:cNvSpPr>
            <a:spLocks noChangeArrowheads="1"/>
          </p:cNvSpPr>
          <p:nvPr/>
        </p:nvSpPr>
        <p:spPr bwMode="auto">
          <a:xfrm flipV="1">
            <a:off x="89008" y="3068960"/>
            <a:ext cx="1026608" cy="2361426"/>
          </a:xfrm>
          <a:prstGeom prst="rect">
            <a:avLst/>
          </a:prstGeom>
          <a:solidFill>
            <a:schemeClr val="bg1">
              <a:lumMod val="95000"/>
            </a:schemeClr>
          </a:solidFill>
          <a:ln w="17780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pPr>
              <a:defRPr/>
            </a:pPr>
            <a:endParaRPr lang="en-US" sz="1600">
              <a:solidFill>
                <a:srgbClr val="000000"/>
              </a:solidFill>
            </a:endParaRPr>
          </a:p>
        </p:txBody>
      </p:sp>
      <p:pic>
        <p:nvPicPr>
          <p:cNvPr id="1826" name="Imagen 5" descr="fi_ware_cuadrado_m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78" y="3120028"/>
            <a:ext cx="523658" cy="59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27" name="Rounded Rectangle 1826"/>
          <p:cNvSpPr/>
          <p:nvPr/>
        </p:nvSpPr>
        <p:spPr bwMode="gray">
          <a:xfrm>
            <a:off x="290826" y="4082517"/>
            <a:ext cx="608766" cy="1524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84150" indent="-184150" algn="ctr">
              <a:spcBef>
                <a:spcPct val="50000"/>
              </a:spcBef>
              <a:buClr>
                <a:srgbClr val="F0AB00"/>
              </a:buClr>
              <a:buSzPct val="80000"/>
              <a:defRPr/>
            </a:pPr>
            <a:r>
              <a:rPr lang="en-US" sz="1050" b="1" kern="0" dirty="0">
                <a:solidFill>
                  <a:prstClr val="white"/>
                </a:solidFill>
                <a:ea typeface="Arial Unicode MS" pitchFamily="34" charset="-128"/>
                <a:cs typeface="Calibri" pitchFamily="34" charset="0"/>
              </a:rPr>
              <a:t>I2ND</a:t>
            </a:r>
          </a:p>
        </p:txBody>
      </p:sp>
      <p:sp>
        <p:nvSpPr>
          <p:cNvPr id="1828" name="Rounded Rectangle 1827"/>
          <p:cNvSpPr/>
          <p:nvPr/>
        </p:nvSpPr>
        <p:spPr bwMode="gray">
          <a:xfrm>
            <a:off x="290826" y="4281260"/>
            <a:ext cx="608766" cy="1524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84150" indent="-184150" algn="ctr">
              <a:spcBef>
                <a:spcPct val="50000"/>
              </a:spcBef>
              <a:buClr>
                <a:srgbClr val="F0AB00"/>
              </a:buClr>
              <a:buSzPct val="80000"/>
              <a:defRPr/>
            </a:pPr>
            <a:r>
              <a:rPr lang="en-US" sz="1050" b="1" kern="0" dirty="0">
                <a:solidFill>
                  <a:prstClr val="white"/>
                </a:solidFill>
                <a:ea typeface="Arial Unicode MS" pitchFamily="34" charset="-128"/>
                <a:cs typeface="Calibri" pitchFamily="34" charset="0"/>
              </a:rPr>
              <a:t>IoT</a:t>
            </a:r>
          </a:p>
        </p:txBody>
      </p:sp>
      <p:sp>
        <p:nvSpPr>
          <p:cNvPr id="1830" name="Rounded Rectangle 1829"/>
          <p:cNvSpPr/>
          <p:nvPr/>
        </p:nvSpPr>
        <p:spPr bwMode="gray">
          <a:xfrm>
            <a:off x="290825" y="4480003"/>
            <a:ext cx="606425" cy="144463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84150" indent="-184150" algn="ctr">
              <a:spcBef>
                <a:spcPct val="50000"/>
              </a:spcBef>
              <a:buClr>
                <a:srgbClr val="F0AB00"/>
              </a:buClr>
              <a:buSzPct val="80000"/>
              <a:defRPr/>
            </a:pPr>
            <a:r>
              <a:rPr lang="en-US" sz="1050" b="1" u="sng" kern="0" dirty="0" err="1">
                <a:solidFill>
                  <a:prstClr val="white"/>
                </a:solidFill>
                <a:ea typeface="Arial Unicode MS" pitchFamily="34" charset="-128"/>
                <a:cs typeface="Calibri" pitchFamily="34" charset="0"/>
              </a:rPr>
              <a:t>IoC</a:t>
            </a:r>
            <a:endParaRPr lang="en-US" sz="1050" b="1" u="sng" kern="0" dirty="0">
              <a:solidFill>
                <a:prstClr val="white"/>
              </a:solidFill>
              <a:ea typeface="Arial Unicode MS" pitchFamily="34" charset="-128"/>
              <a:cs typeface="Calibri" pitchFamily="34" charset="0"/>
            </a:endParaRPr>
          </a:p>
        </p:txBody>
      </p:sp>
      <p:sp>
        <p:nvSpPr>
          <p:cNvPr id="1831" name="Rounded Rectangle 1830"/>
          <p:cNvSpPr/>
          <p:nvPr/>
        </p:nvSpPr>
        <p:spPr bwMode="gray">
          <a:xfrm>
            <a:off x="290826" y="4670809"/>
            <a:ext cx="606425" cy="132921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84150" indent="-184150" algn="ctr">
              <a:spcBef>
                <a:spcPct val="50000"/>
              </a:spcBef>
              <a:buClr>
                <a:srgbClr val="F0AB00"/>
              </a:buClr>
              <a:buSzPct val="80000"/>
              <a:defRPr/>
            </a:pPr>
            <a:r>
              <a:rPr lang="en-US" sz="1050" b="1" kern="0" dirty="0">
                <a:solidFill>
                  <a:prstClr val="white"/>
                </a:solidFill>
                <a:ea typeface="Arial Unicode MS" pitchFamily="34" charset="-128"/>
                <a:cs typeface="Calibri" pitchFamily="34" charset="0"/>
              </a:rPr>
              <a:t>IoS</a:t>
            </a:r>
          </a:p>
        </p:txBody>
      </p:sp>
      <p:sp>
        <p:nvSpPr>
          <p:cNvPr id="1833" name="Rounded Rectangle 1832"/>
          <p:cNvSpPr/>
          <p:nvPr/>
        </p:nvSpPr>
        <p:spPr bwMode="gray">
          <a:xfrm>
            <a:off x="290826" y="4864660"/>
            <a:ext cx="606425" cy="149225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84150" indent="-184150" algn="ctr">
              <a:spcBef>
                <a:spcPct val="50000"/>
              </a:spcBef>
              <a:buClr>
                <a:srgbClr val="F0AB00"/>
              </a:buClr>
              <a:buSzPct val="80000"/>
              <a:defRPr/>
            </a:pPr>
            <a:r>
              <a:rPr lang="en-US" sz="1050" b="1" kern="0" dirty="0">
                <a:solidFill>
                  <a:prstClr val="white"/>
                </a:solidFill>
                <a:ea typeface="Arial Unicode MS" pitchFamily="34" charset="-128"/>
                <a:cs typeface="Calibri" pitchFamily="34" charset="0"/>
              </a:rPr>
              <a:t>S&amp;T</a:t>
            </a:r>
          </a:p>
        </p:txBody>
      </p:sp>
      <p:sp>
        <p:nvSpPr>
          <p:cNvPr id="1838" name="Rectangle 77"/>
          <p:cNvSpPr>
            <a:spLocks noChangeArrowheads="1"/>
          </p:cNvSpPr>
          <p:nvPr/>
        </p:nvSpPr>
        <p:spPr bwMode="auto">
          <a:xfrm>
            <a:off x="165640" y="3631146"/>
            <a:ext cx="733952" cy="234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/>
          <a:p>
            <a:pPr algn="ctr"/>
            <a:r>
              <a:rPr lang="en-US" sz="1000" b="1" i="1" dirty="0" smtClean="0">
                <a:solidFill>
                  <a:prstClr val="black"/>
                </a:solidFill>
                <a:cs typeface="Calibri" pitchFamily="34" charset="0"/>
              </a:rPr>
              <a:t>(+ follow up)</a:t>
            </a:r>
          </a:p>
        </p:txBody>
      </p:sp>
      <p:sp>
        <p:nvSpPr>
          <p:cNvPr id="1839" name="Rectangle 77"/>
          <p:cNvSpPr>
            <a:spLocks noChangeArrowheads="1"/>
          </p:cNvSpPr>
          <p:nvPr/>
        </p:nvSpPr>
        <p:spPr bwMode="auto">
          <a:xfrm>
            <a:off x="107504" y="3862615"/>
            <a:ext cx="936104" cy="21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/>
          <a:p>
            <a:pPr algn="ctr"/>
            <a:r>
              <a:rPr lang="en-US" sz="900" b="1" dirty="0" smtClean="0">
                <a:solidFill>
                  <a:prstClr val="black"/>
                </a:solidFill>
                <a:cs typeface="Calibri" pitchFamily="34" charset="0"/>
              </a:rPr>
              <a:t>GENERIC ENABLERS</a:t>
            </a:r>
          </a:p>
        </p:txBody>
      </p:sp>
      <p:sp>
        <p:nvSpPr>
          <p:cNvPr id="1841" name="Rectangle 77"/>
          <p:cNvSpPr>
            <a:spLocks noChangeArrowheads="1"/>
          </p:cNvSpPr>
          <p:nvPr/>
        </p:nvSpPr>
        <p:spPr bwMode="auto">
          <a:xfrm>
            <a:off x="107504" y="5080684"/>
            <a:ext cx="936104" cy="34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/>
          <a:p>
            <a:pPr algn="ctr"/>
            <a:r>
              <a:rPr lang="en-US" sz="900" b="1" dirty="0" smtClean="0">
                <a:solidFill>
                  <a:prstClr val="black"/>
                </a:solidFill>
                <a:cs typeface="Calibri" pitchFamily="34" charset="0"/>
              </a:rPr>
              <a:t>DEVELOPMENT TOOLKIT</a:t>
            </a:r>
          </a:p>
        </p:txBody>
      </p:sp>
      <p:sp>
        <p:nvSpPr>
          <p:cNvPr id="19" name="Bent-Up Arrow 18"/>
          <p:cNvSpPr/>
          <p:nvPr/>
        </p:nvSpPr>
        <p:spPr>
          <a:xfrm rot="16200000" flipV="1">
            <a:off x="684887" y="2159926"/>
            <a:ext cx="571642" cy="1246423"/>
          </a:xfrm>
          <a:prstGeom prst="bentUpArrow">
            <a:avLst>
              <a:gd name="adj1" fmla="val 50000"/>
              <a:gd name="adj2" fmla="val 38843"/>
              <a:gd name="adj3" fmla="val 35766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36" name="TextBox 1835"/>
          <p:cNvSpPr txBox="1"/>
          <p:nvPr/>
        </p:nvSpPr>
        <p:spPr>
          <a:xfrm>
            <a:off x="395536" y="2633217"/>
            <a:ext cx="1025922" cy="161583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buClr>
                <a:srgbClr val="F0AB00"/>
              </a:buClr>
              <a:buSzPct val="80000"/>
              <a:defRPr/>
            </a:pPr>
            <a:r>
              <a:rPr lang="en-US" sz="1050" b="1" i="1" kern="0" dirty="0" smtClean="0">
                <a:solidFill>
                  <a:prstClr val="white">
                    <a:lumMod val="95000"/>
                  </a:prstClr>
                </a:solidFill>
                <a:ea typeface="Arial Unicode MS" pitchFamily="34" charset="-128"/>
                <a:cs typeface="Calibri" pitchFamily="34" charset="0"/>
              </a:rPr>
              <a:t>Base Technologies</a:t>
            </a:r>
            <a:endParaRPr lang="en-US" sz="1050" b="1" i="1" kern="0" dirty="0">
              <a:solidFill>
                <a:prstClr val="white">
                  <a:lumMod val="95000"/>
                </a:prstClr>
              </a:solidFill>
              <a:ea typeface="Arial Unicode MS" pitchFamily="34" charset="-128"/>
              <a:cs typeface="Calibri" pitchFamily="34" charset="0"/>
            </a:endParaRPr>
          </a:p>
        </p:txBody>
      </p:sp>
      <p:sp>
        <p:nvSpPr>
          <p:cNvPr id="1842" name="Bent-Up Arrow 1841"/>
          <p:cNvSpPr/>
          <p:nvPr/>
        </p:nvSpPr>
        <p:spPr>
          <a:xfrm rot="10800000" flipV="1">
            <a:off x="351842" y="5398523"/>
            <a:ext cx="1230194" cy="478749"/>
          </a:xfrm>
          <a:prstGeom prst="bentUpArrow">
            <a:avLst>
              <a:gd name="adj1" fmla="val 50000"/>
              <a:gd name="adj2" fmla="val 38843"/>
              <a:gd name="adj3" fmla="val 35766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46" name="TextBox 1845"/>
          <p:cNvSpPr txBox="1"/>
          <p:nvPr/>
        </p:nvSpPr>
        <p:spPr>
          <a:xfrm>
            <a:off x="611560" y="5733256"/>
            <a:ext cx="580287" cy="161583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>
              <a:buClr>
                <a:srgbClr val="F0AB00"/>
              </a:buClr>
              <a:buSzPct val="80000"/>
              <a:defRPr/>
            </a:pPr>
            <a:r>
              <a:rPr lang="en-US" sz="1050" b="1" i="1" kern="0" dirty="0" smtClean="0">
                <a:solidFill>
                  <a:prstClr val="white">
                    <a:lumMod val="95000"/>
                  </a:prstClr>
                </a:solidFill>
                <a:ea typeface="Arial Unicode MS" pitchFamily="34" charset="-128"/>
                <a:cs typeface="Calibri" pitchFamily="34" charset="0"/>
              </a:rPr>
              <a:t>Validation</a:t>
            </a:r>
            <a:endParaRPr lang="en-US" sz="1050" b="1" i="1" kern="0" dirty="0">
              <a:solidFill>
                <a:prstClr val="white">
                  <a:lumMod val="95000"/>
                </a:prstClr>
              </a:solidFill>
              <a:ea typeface="Arial Unicode MS" pitchFamily="34" charset="-128"/>
              <a:cs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186548" y="4054959"/>
            <a:ext cx="2040864" cy="901917"/>
            <a:chOff x="7139648" y="5089929"/>
            <a:chExt cx="2040864" cy="901917"/>
          </a:xfrm>
        </p:grpSpPr>
        <p:sp>
          <p:nvSpPr>
            <p:cNvPr id="1900" name="TextBox 45"/>
            <p:cNvSpPr txBox="1">
              <a:spLocks noChangeArrowheads="1"/>
            </p:cNvSpPr>
            <p:nvPr/>
          </p:nvSpPr>
          <p:spPr bwMode="auto">
            <a:xfrm>
              <a:off x="7139648" y="5089929"/>
              <a:ext cx="204086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36000" rIns="36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en-US" sz="1200" b="1" dirty="0" smtClean="0">
                  <a:solidFill>
                    <a:srgbClr val="F79646">
                      <a:lumMod val="75000"/>
                    </a:srgbClr>
                  </a:solidFill>
                </a:rPr>
                <a:t>App &amp; Service Providers</a:t>
              </a:r>
              <a:endParaRPr lang="en-US" sz="1200" b="1" dirty="0">
                <a:solidFill>
                  <a:srgbClr val="F79646">
                    <a:lumMod val="75000"/>
                  </a:srgbClr>
                </a:solidFill>
              </a:endParaRPr>
            </a:p>
          </p:txBody>
        </p:sp>
        <p:grpSp>
          <p:nvGrpSpPr>
            <p:cNvPr id="2142" name="Group 2141"/>
            <p:cNvGrpSpPr/>
            <p:nvPr/>
          </p:nvGrpSpPr>
          <p:grpSpPr>
            <a:xfrm>
              <a:off x="7947448" y="5548529"/>
              <a:ext cx="401552" cy="427608"/>
              <a:chOff x="7858065" y="2965388"/>
              <a:chExt cx="401552" cy="427608"/>
            </a:xfrm>
          </p:grpSpPr>
          <p:grpSp>
            <p:nvGrpSpPr>
              <p:cNvPr id="2143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2165" name="Oval 2164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6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6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6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6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7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144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159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6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6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6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6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6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145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215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5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5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5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5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5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146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14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4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4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5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5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5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2171" name="Group 2170"/>
            <p:cNvGrpSpPr/>
            <p:nvPr/>
          </p:nvGrpSpPr>
          <p:grpSpPr>
            <a:xfrm>
              <a:off x="7512790" y="5320998"/>
              <a:ext cx="401552" cy="427608"/>
              <a:chOff x="7858065" y="2965388"/>
              <a:chExt cx="401552" cy="427608"/>
            </a:xfrm>
          </p:grpSpPr>
          <p:grpSp>
            <p:nvGrpSpPr>
              <p:cNvPr id="2172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219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9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9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9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9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9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173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188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8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9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9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9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9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174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2182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18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8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8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8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8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175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176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77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7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79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80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181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2200" name="Group 2199"/>
            <p:cNvGrpSpPr/>
            <p:nvPr/>
          </p:nvGrpSpPr>
          <p:grpSpPr>
            <a:xfrm>
              <a:off x="7216782" y="5482174"/>
              <a:ext cx="401552" cy="427608"/>
              <a:chOff x="7858065" y="2965388"/>
              <a:chExt cx="401552" cy="427608"/>
            </a:xfrm>
          </p:grpSpPr>
          <p:grpSp>
            <p:nvGrpSpPr>
              <p:cNvPr id="2201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222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2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2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2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2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2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02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21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1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1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2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2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2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03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221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1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1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1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1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1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04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205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0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0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0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0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1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2258" name="Group 2257"/>
            <p:cNvGrpSpPr/>
            <p:nvPr/>
          </p:nvGrpSpPr>
          <p:grpSpPr>
            <a:xfrm>
              <a:off x="7723798" y="5479254"/>
              <a:ext cx="401552" cy="427608"/>
              <a:chOff x="7858065" y="2965388"/>
              <a:chExt cx="401552" cy="427608"/>
            </a:xfrm>
          </p:grpSpPr>
          <p:grpSp>
            <p:nvGrpSpPr>
              <p:cNvPr id="2259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2281" name="Oval 228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8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8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8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8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8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60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275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7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7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7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7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8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61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2269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7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7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7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7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7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62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26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6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6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6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6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6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2287" name="Group 2286"/>
            <p:cNvGrpSpPr/>
            <p:nvPr/>
          </p:nvGrpSpPr>
          <p:grpSpPr>
            <a:xfrm>
              <a:off x="8175106" y="5346754"/>
              <a:ext cx="401552" cy="427608"/>
              <a:chOff x="7858065" y="2965388"/>
              <a:chExt cx="401552" cy="427608"/>
            </a:xfrm>
          </p:grpSpPr>
          <p:grpSp>
            <p:nvGrpSpPr>
              <p:cNvPr id="2288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2310" name="Oval 2309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1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1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1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1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1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89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30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0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0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0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0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0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90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2298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9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0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0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0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0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91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292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9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9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9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9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9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2316" name="Group 2315"/>
            <p:cNvGrpSpPr/>
            <p:nvPr/>
          </p:nvGrpSpPr>
          <p:grpSpPr>
            <a:xfrm>
              <a:off x="8239874" y="5556092"/>
              <a:ext cx="401552" cy="427608"/>
              <a:chOff x="7858065" y="2965388"/>
              <a:chExt cx="401552" cy="427608"/>
            </a:xfrm>
          </p:grpSpPr>
          <p:grpSp>
            <p:nvGrpSpPr>
              <p:cNvPr id="2317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2339" name="Oval 2338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4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4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4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4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4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318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333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34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35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36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3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38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319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2327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2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2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3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3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3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320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32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2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2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2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2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2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2345" name="Group 2344"/>
            <p:cNvGrpSpPr/>
            <p:nvPr/>
          </p:nvGrpSpPr>
          <p:grpSpPr>
            <a:xfrm>
              <a:off x="8458131" y="5416029"/>
              <a:ext cx="401552" cy="427608"/>
              <a:chOff x="7858065" y="2965388"/>
              <a:chExt cx="401552" cy="427608"/>
            </a:xfrm>
          </p:grpSpPr>
          <p:grpSp>
            <p:nvGrpSpPr>
              <p:cNvPr id="2346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2368" name="Oval 2367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6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7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7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7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7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347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362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6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6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6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6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6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348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2356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57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5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59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60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61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349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350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5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5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5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5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5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2374" name="Group 2373"/>
            <p:cNvGrpSpPr/>
            <p:nvPr/>
          </p:nvGrpSpPr>
          <p:grpSpPr>
            <a:xfrm>
              <a:off x="7876198" y="5339054"/>
              <a:ext cx="401552" cy="427608"/>
              <a:chOff x="7858065" y="2965388"/>
              <a:chExt cx="401552" cy="427608"/>
            </a:xfrm>
          </p:grpSpPr>
          <p:grpSp>
            <p:nvGrpSpPr>
              <p:cNvPr id="2375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2397" name="Oval 2396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98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99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00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01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402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376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391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92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93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94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95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96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377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2385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386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8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88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89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90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378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379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80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81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82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83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384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2403" name="Group 2402"/>
            <p:cNvGrpSpPr/>
            <p:nvPr/>
          </p:nvGrpSpPr>
          <p:grpSpPr>
            <a:xfrm>
              <a:off x="7253851" y="5297907"/>
              <a:ext cx="401552" cy="427608"/>
              <a:chOff x="7858065" y="2965388"/>
              <a:chExt cx="401552" cy="427608"/>
            </a:xfrm>
          </p:grpSpPr>
          <p:grpSp>
            <p:nvGrpSpPr>
              <p:cNvPr id="2404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2426" name="Oval 2425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27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2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29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30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31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2405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420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2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2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2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2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2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2406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241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1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1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1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1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1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</p:grpSp>
          <p:grpSp>
            <p:nvGrpSpPr>
              <p:cNvPr id="2407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408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09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10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11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12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  <p:sp>
              <p:nvSpPr>
                <p:cNvPr id="2413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FFFF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srgbClr val="F79646">
                        <a:lumMod val="75000"/>
                      </a:srgbClr>
                    </a:solidFill>
                  </a:endParaRPr>
                </a:p>
              </p:txBody>
            </p:sp>
          </p:grpSp>
        </p:grpSp>
        <p:grpSp>
          <p:nvGrpSpPr>
            <p:cNvPr id="2229" name="Group 2228"/>
            <p:cNvGrpSpPr/>
            <p:nvPr/>
          </p:nvGrpSpPr>
          <p:grpSpPr>
            <a:xfrm>
              <a:off x="7501062" y="5564238"/>
              <a:ext cx="401552" cy="427608"/>
              <a:chOff x="7858065" y="2965388"/>
              <a:chExt cx="401552" cy="427608"/>
            </a:xfrm>
          </p:grpSpPr>
          <p:grpSp>
            <p:nvGrpSpPr>
              <p:cNvPr id="2230" name="Group 49"/>
              <p:cNvGrpSpPr>
                <a:grpSpLocks/>
              </p:cNvGrpSpPr>
              <p:nvPr/>
            </p:nvGrpSpPr>
            <p:grpSpPr bwMode="auto">
              <a:xfrm>
                <a:off x="7934352" y="2965388"/>
                <a:ext cx="184926" cy="303330"/>
                <a:chOff x="1347" y="522"/>
                <a:chExt cx="105" cy="181"/>
              </a:xfrm>
            </p:grpSpPr>
            <p:sp>
              <p:nvSpPr>
                <p:cNvPr id="2252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53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54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55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56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57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31" name="Group 49"/>
              <p:cNvGrpSpPr>
                <a:grpSpLocks/>
              </p:cNvGrpSpPr>
              <p:nvPr/>
            </p:nvGrpSpPr>
            <p:grpSpPr bwMode="auto">
              <a:xfrm>
                <a:off x="7858065" y="3050550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246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47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48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49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50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51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32" name="Group 49"/>
              <p:cNvGrpSpPr>
                <a:grpSpLocks/>
              </p:cNvGrpSpPr>
              <p:nvPr/>
            </p:nvGrpSpPr>
            <p:grpSpPr bwMode="auto">
              <a:xfrm>
                <a:off x="7992380" y="3089666"/>
                <a:ext cx="184926" cy="303330"/>
                <a:chOff x="1347" y="522"/>
                <a:chExt cx="105" cy="181"/>
              </a:xfrm>
            </p:grpSpPr>
            <p:sp>
              <p:nvSpPr>
                <p:cNvPr id="2240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110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2241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42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43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44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45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2233" name="Group 49"/>
              <p:cNvGrpSpPr>
                <a:grpSpLocks/>
              </p:cNvGrpSpPr>
              <p:nvPr/>
            </p:nvGrpSpPr>
            <p:grpSpPr bwMode="auto">
              <a:xfrm>
                <a:off x="8074691" y="2991367"/>
                <a:ext cx="184926" cy="303331"/>
                <a:chOff x="1347" y="522"/>
                <a:chExt cx="105" cy="181"/>
              </a:xfrm>
              <a:solidFill>
                <a:schemeClr val="bg1"/>
              </a:solidFill>
            </p:grpSpPr>
            <p:sp>
              <p:nvSpPr>
                <p:cNvPr id="2234" name="Oval 50"/>
                <p:cNvSpPr>
                  <a:spLocks noChangeArrowheads="1"/>
                </p:cNvSpPr>
                <p:nvPr/>
              </p:nvSpPr>
              <p:spPr bwMode="auto">
                <a:xfrm>
                  <a:off x="1374" y="522"/>
                  <a:ext cx="52" cy="52"/>
                </a:xfrm>
                <a:prstGeom prst="ellips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11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35" name="Line 51"/>
                <p:cNvSpPr>
                  <a:spLocks noChangeShapeType="1"/>
                </p:cNvSpPr>
                <p:nvPr/>
              </p:nvSpPr>
              <p:spPr bwMode="auto">
                <a:xfrm>
                  <a:off x="1400" y="574"/>
                  <a:ext cx="1" cy="7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36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1400" y="572"/>
                  <a:ext cx="52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37" name="Line 53"/>
                <p:cNvSpPr>
                  <a:spLocks noChangeShapeType="1"/>
                </p:cNvSpPr>
                <p:nvPr/>
              </p:nvSpPr>
              <p:spPr bwMode="auto">
                <a:xfrm flipH="1" flipV="1">
                  <a:off x="1347" y="572"/>
                  <a:ext cx="54" cy="28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38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1347" y="651"/>
                  <a:ext cx="54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239" name="Line 55"/>
                <p:cNvSpPr>
                  <a:spLocks noChangeShapeType="1"/>
                </p:cNvSpPr>
                <p:nvPr/>
              </p:nvSpPr>
              <p:spPr bwMode="auto">
                <a:xfrm>
                  <a:off x="1400" y="651"/>
                  <a:ext cx="52" cy="52"/>
                </a:xfrm>
                <a:prstGeom prst="line">
                  <a:avLst/>
                </a:prstGeom>
                <a:grpFill/>
                <a:ln w="22225">
                  <a:solidFill>
                    <a:srgbClr val="00B05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cxnSp>
        <p:nvCxnSpPr>
          <p:cNvPr id="36" name="AutoShape 96"/>
          <p:cNvCxnSpPr>
            <a:cxnSpLocks noChangeShapeType="1"/>
            <a:endCxn id="445" idx="2"/>
          </p:cNvCxnSpPr>
          <p:nvPr/>
        </p:nvCxnSpPr>
        <p:spPr bwMode="auto">
          <a:xfrm flipH="1" flipV="1">
            <a:off x="1946167" y="2301543"/>
            <a:ext cx="967040" cy="646806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99" name="Straight Connector 177"/>
          <p:cNvCxnSpPr>
            <a:endCxn id="1899" idx="1"/>
          </p:cNvCxnSpPr>
          <p:nvPr/>
        </p:nvCxnSpPr>
        <p:spPr>
          <a:xfrm>
            <a:off x="6806863" y="5276734"/>
            <a:ext cx="445455" cy="0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2" name="Straight Connector 177"/>
          <p:cNvCxnSpPr/>
          <p:nvPr/>
        </p:nvCxnSpPr>
        <p:spPr>
          <a:xfrm flipV="1">
            <a:off x="6560820" y="4505918"/>
            <a:ext cx="691498" cy="3202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639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Thanks for your attention!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>
                <a:hlinkClick r:id="rId3"/>
              </a:rPr>
              <a:t>haluk.gokmen@arcelik.com</a:t>
            </a:r>
            <a:r>
              <a:rPr lang="en-GB" dirty="0" smtClean="0"/>
              <a:t> </a:t>
            </a:r>
          </a:p>
          <a:p>
            <a:r>
              <a:rPr lang="en-GB" dirty="0" smtClean="0">
                <a:hlinkClick r:id="rId4"/>
              </a:rPr>
              <a:t>www.FIspace.eu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Future Internet Public Private Partnership (FI-PPP)</a:t>
            </a:r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FIspace</a:t>
            </a:r>
          </a:p>
          <a:p>
            <a:pPr lvl="1"/>
            <a:r>
              <a:rPr lang="en-GB" dirty="0" smtClean="0"/>
              <a:t>B2B platform with App store &amp; B2B collaboration core</a:t>
            </a:r>
          </a:p>
          <a:p>
            <a:endParaRPr lang="en-GB" dirty="0"/>
          </a:p>
        </p:txBody>
      </p:sp>
      <p:pic>
        <p:nvPicPr>
          <p:cNvPr id="6" name="Picture 2" descr="D:\Dropbox\Dropbox\webdav SmartAgriFood\management-contacts-templates\Logo\FI-PPP 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7370" y="1972342"/>
            <a:ext cx="2344304" cy="983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Dropbox\Dropbox\LEI_Info_Mgt\agriXchange\Logos and templates\EU 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88840"/>
            <a:ext cx="1422463" cy="96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Grafik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56488"/>
            <a:ext cx="2880320" cy="995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89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3430" y="143669"/>
            <a:ext cx="7944058" cy="516190"/>
          </a:xfrm>
        </p:spPr>
        <p:txBody>
          <a:bodyPr/>
          <a:lstStyle/>
          <a:p>
            <a:r>
              <a:rPr lang="es-ES" dirty="0" smtClean="0"/>
              <a:t>FI-WARE </a:t>
            </a:r>
            <a:r>
              <a:rPr lang="es-ES" dirty="0" err="1" smtClean="0"/>
              <a:t>serving</a:t>
            </a:r>
            <a:r>
              <a:rPr lang="es-ES" dirty="0" smtClean="0"/>
              <a:t> </a:t>
            </a:r>
            <a:r>
              <a:rPr lang="es-ES" dirty="0" err="1" smtClean="0"/>
              <a:t>usage</a:t>
            </a:r>
            <a:r>
              <a:rPr lang="es-ES" dirty="0" smtClean="0"/>
              <a:t> </a:t>
            </a:r>
            <a:r>
              <a:rPr lang="es-ES" dirty="0" err="1" smtClean="0"/>
              <a:t>areas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963F2F-4042-FC45-9F9C-5381A7798E31}" type="slidenum">
              <a:rPr lang="en-US" smtClean="0">
                <a:solidFill>
                  <a:srgbClr val="FFFFFF"/>
                </a:solidFill>
                <a:latin typeface="TheSansCorrespondence" charset="0"/>
              </a:rPr>
              <a:pPr/>
              <a:t>3</a:t>
            </a:fld>
            <a:endParaRPr lang="en-US" dirty="0">
              <a:solidFill>
                <a:srgbClr val="FFFFFF"/>
              </a:solidFill>
              <a:latin typeface="TheSansCorrespondence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30" y="856704"/>
            <a:ext cx="8855208" cy="530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666" y="3113083"/>
            <a:ext cx="2265395" cy="933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Grafik 1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0"/>
            <a:ext cx="2484169" cy="803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49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68" y="955811"/>
            <a:ext cx="7584708" cy="5150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/>
              <a:t>FI-PPP Programme Architecture</a:t>
            </a:r>
            <a:endParaRPr lang="en-GB" dirty="0"/>
          </a:p>
        </p:txBody>
      </p:sp>
      <p:sp>
        <p:nvSpPr>
          <p:cNvPr id="85" name="Rectangle 84"/>
          <p:cNvSpPr/>
          <p:nvPr/>
        </p:nvSpPr>
        <p:spPr>
          <a:xfrm>
            <a:off x="2803625" y="5917888"/>
            <a:ext cx="79060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cs typeface="Arial" pitchFamily="34" charset="0"/>
              </a:rPr>
              <a:t>90 </a:t>
            </a:r>
            <a:r>
              <a:rPr lang="en-GB" b="1" dirty="0" smtClean="0">
                <a:solidFill>
                  <a:prstClr val="black"/>
                </a:solidFill>
                <a:cs typeface="Arial" pitchFamily="34" charset="0"/>
              </a:rPr>
              <a:t>M€</a:t>
            </a:r>
            <a:endParaRPr lang="en-GB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4720158" y="5917888"/>
            <a:ext cx="79060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cs typeface="Arial" pitchFamily="34" charset="0"/>
              </a:rPr>
              <a:t>80 M€</a:t>
            </a:r>
          </a:p>
        </p:txBody>
      </p:sp>
      <p:sp>
        <p:nvSpPr>
          <p:cNvPr id="87" name="Rectangle 86"/>
          <p:cNvSpPr/>
          <p:nvPr/>
        </p:nvSpPr>
        <p:spPr>
          <a:xfrm>
            <a:off x="6300192" y="5919060"/>
            <a:ext cx="90762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prstClr val="black"/>
                </a:solidFill>
                <a:cs typeface="Arial" pitchFamily="34" charset="0"/>
              </a:rPr>
              <a:t>130 M€</a:t>
            </a:r>
          </a:p>
        </p:txBody>
      </p:sp>
      <p:pic>
        <p:nvPicPr>
          <p:cNvPr id="88" name="Picture 2" descr="D:\Dropbox\Dropbox\webdav SmartAgriFood\management-contacts-templates\Logo\FI-PPP 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234" y="6184737"/>
            <a:ext cx="1448028" cy="60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3" descr="D:\Dropbox\Dropbox\LEI_Info_Mgt\agriXchange\Logos and templates\EU 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1239"/>
            <a:ext cx="885825" cy="60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6067251" y="3140968"/>
            <a:ext cx="664989" cy="216024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18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4852" y="867099"/>
            <a:ext cx="3784600" cy="624189"/>
          </a:xfrm>
        </p:spPr>
        <p:txBody>
          <a:bodyPr/>
          <a:lstStyle/>
          <a:p>
            <a:r>
              <a:rPr lang="en-GB" dirty="0"/>
              <a:t>Future Internet Business Collaboration </a:t>
            </a:r>
            <a:r>
              <a:rPr lang="en-GB" dirty="0" smtClean="0"/>
              <a:t>Networks </a:t>
            </a:r>
            <a:r>
              <a:rPr lang="en-GB" dirty="0"/>
              <a:t>in Agri-Food, Transport &amp; Logistics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79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3995936" y="3501008"/>
            <a:ext cx="973023" cy="369332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defRPr sz="1200" b="1" kern="0">
                <a:solidFill>
                  <a:schemeClr val="accent4"/>
                </a:solidFill>
                <a:latin typeface="Calibri" pitchFamily="34" charset="0"/>
                <a:ea typeface="Arial Unicode MS" pitchFamily="34" charset="-128"/>
                <a:cs typeface="Calibr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dirty="0"/>
              <a:t>Location-based</a:t>
            </a:r>
            <a:br>
              <a:rPr lang="en-US" dirty="0"/>
            </a:br>
            <a:r>
              <a:rPr lang="en-US" dirty="0"/>
              <a:t>services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713818" y="3244334"/>
            <a:ext cx="1057982" cy="184666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defRPr sz="1200" b="1" kern="0">
                <a:solidFill>
                  <a:schemeClr val="accent4"/>
                </a:solidFill>
                <a:latin typeface="Calibri" pitchFamily="34" charset="0"/>
                <a:ea typeface="Arial Unicode MS" pitchFamily="34" charset="-128"/>
                <a:cs typeface="Calibr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Internet of Tings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120901" y="3212976"/>
            <a:ext cx="1667123" cy="184666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200" b="1" kern="0" dirty="0" smtClean="0">
                <a:solidFill>
                  <a:schemeClr val="accent4"/>
                </a:solidFill>
                <a:latin typeface="Calibri" pitchFamily="34" charset="0"/>
                <a:ea typeface="Arial Unicode MS" pitchFamily="34" charset="-128"/>
                <a:cs typeface="Calibri" pitchFamily="34" charset="0"/>
              </a:rPr>
              <a:t>Wireless Sensor Networks</a:t>
            </a:r>
          </a:p>
        </p:txBody>
      </p:sp>
      <p:pic>
        <p:nvPicPr>
          <p:cNvPr id="37" name="Picture 25" descr="H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3655" y="2028486"/>
            <a:ext cx="1038225" cy="695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gray">
          <a:xfrm>
            <a:off x="1691680" y="2361450"/>
            <a:ext cx="531494" cy="5314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9" name="TextBox 38"/>
          <p:cNvSpPr txBox="1"/>
          <p:nvPr/>
        </p:nvSpPr>
        <p:spPr>
          <a:xfrm>
            <a:off x="1416779" y="2132214"/>
            <a:ext cx="756617" cy="18466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157163" indent="-157163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200" b="1" kern="0" dirty="0" smtClean="0">
                <a:latin typeface="Calibri" pitchFamily="34" charset="0"/>
                <a:ea typeface="Arial Unicode MS" pitchFamily="34" charset="-128"/>
                <a:cs typeface="Calibri" pitchFamily="34" charset="0"/>
              </a:rPr>
              <a:t>Consultants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545189" y="1802921"/>
            <a:ext cx="668453" cy="18466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157163" indent="-157163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200" b="1" kern="0" dirty="0" smtClean="0">
                <a:latin typeface="Calibri" pitchFamily="34" charset="0"/>
                <a:ea typeface="Arial Unicode MS" pitchFamily="34" charset="-128"/>
                <a:cs typeface="Calibri" pitchFamily="34" charset="0"/>
              </a:rPr>
              <a:t>Forwarder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23528" y="2595620"/>
            <a:ext cx="708527" cy="36933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157163" indent="-157163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200" b="1" kern="0" dirty="0" smtClean="0">
                <a:latin typeface="Calibri" pitchFamily="34" charset="0"/>
                <a:ea typeface="Arial Unicode MS" pitchFamily="34" charset="-128"/>
                <a:cs typeface="Calibri" pitchFamily="34" charset="0"/>
              </a:rPr>
              <a:t>Production</a:t>
            </a:r>
            <a:br>
              <a:rPr lang="en-US" sz="1200" b="1" kern="0" dirty="0" smtClean="0">
                <a:latin typeface="Calibri" pitchFamily="34" charset="0"/>
                <a:ea typeface="Arial Unicode MS" pitchFamily="34" charset="-128"/>
                <a:cs typeface="Calibri" pitchFamily="34" charset="0"/>
              </a:rPr>
            </a:br>
            <a:r>
              <a:rPr lang="en-US" sz="1200" b="1" kern="0" dirty="0" smtClean="0">
                <a:latin typeface="Calibri" pitchFamily="34" charset="0"/>
                <a:ea typeface="Arial Unicode MS" pitchFamily="34" charset="-128"/>
                <a:cs typeface="Calibri" pitchFamily="34" charset="0"/>
              </a:rPr>
              <a:t> Plants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824970" y="1804174"/>
            <a:ext cx="496931" cy="18466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157163" indent="-157163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200" b="1" kern="0" dirty="0" smtClean="0">
                <a:latin typeface="Calibri" pitchFamily="34" charset="0"/>
                <a:ea typeface="Arial Unicode MS" pitchFamily="34" charset="-128"/>
                <a:cs typeface="Calibri" pitchFamily="34" charset="0"/>
              </a:rPr>
              <a:t>Carriers</a:t>
            </a:r>
          </a:p>
        </p:txBody>
      </p:sp>
      <p:pic>
        <p:nvPicPr>
          <p:cNvPr id="47" name="Picture 20" descr="http://t1.gstatic.com/images?q=tbn:olgNxkeDmHlxZM:http://www.portofbelledune.ca/images/pages/pages_port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94016" y="4423963"/>
            <a:ext cx="826211" cy="557213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TextBox 48"/>
          <p:cNvSpPr txBox="1"/>
          <p:nvPr/>
        </p:nvSpPr>
        <p:spPr>
          <a:xfrm>
            <a:off x="4833581" y="4148438"/>
            <a:ext cx="333425" cy="18466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 fontAlgn="base"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200" b="1" kern="0" dirty="0" smtClean="0">
                <a:latin typeface="Calibri" pitchFamily="34" charset="0"/>
                <a:ea typeface="Arial Unicode MS" pitchFamily="34" charset="-128"/>
                <a:cs typeface="Calibri" pitchFamily="34" charset="0"/>
              </a:rPr>
              <a:t>Ports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13877" y="4364462"/>
            <a:ext cx="548227" cy="18466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157163" indent="-157163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200" b="1" kern="0" dirty="0" smtClean="0">
                <a:latin typeface="Calibri" pitchFamily="34" charset="0"/>
                <a:ea typeface="Arial Unicode MS" pitchFamily="34" charset="-128"/>
                <a:cs typeface="Calibri" pitchFamily="34" charset="0"/>
              </a:rPr>
              <a:t>Customs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77167" y="4004422"/>
            <a:ext cx="379912" cy="1846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marL="157163" indent="-157163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200" b="1" kern="0" dirty="0" smtClean="0">
                <a:latin typeface="Calibri" pitchFamily="34" charset="0"/>
                <a:ea typeface="Arial Unicode MS" pitchFamily="34" charset="-128"/>
                <a:cs typeface="Calibri" pitchFamily="34" charset="0"/>
              </a:rPr>
              <a:t>Banks</a:t>
            </a:r>
          </a:p>
        </p:txBody>
      </p:sp>
      <p:pic>
        <p:nvPicPr>
          <p:cNvPr id="52" name="Picture 15" descr="C:\Users\d053124\Documents\SAP\proposals\FI-PPP_T+L-UseCase-Call1\proposal\figures\overall-aim-figures\bank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95545" y="4179410"/>
            <a:ext cx="580111" cy="5857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Picture 16" descr="C:\Users\d053124\Documents\SAP\proposals\FI-PPP_T+L-UseCase-Call1\proposal\figures\overall-aim-figures\customs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27329" y="4543026"/>
            <a:ext cx="442812" cy="438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Picture 17" descr="C:\Users\d053124\Documents\SAP\proposals\FI-PPP_T+L-UseCase-Call1\proposal\figures\overall-aim-figures\public_authority2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131840" y="4529309"/>
            <a:ext cx="541337" cy="52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Picture 18" descr="C:\Users\d053124\Documents\SAP\proposals\FI-PPP_T+L-UseCase-Call1\proposal\figures\overall-aim-figures\insurance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47664" y="4349233"/>
            <a:ext cx="857250" cy="775959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TextBox 55"/>
          <p:cNvSpPr txBox="1"/>
          <p:nvPr/>
        </p:nvSpPr>
        <p:spPr>
          <a:xfrm>
            <a:off x="1620487" y="4220446"/>
            <a:ext cx="684483" cy="18466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157163" indent="-157163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200" b="1" kern="0" dirty="0" smtClean="0">
                <a:latin typeface="Calibri" pitchFamily="34" charset="0"/>
                <a:ea typeface="Arial Unicode MS" pitchFamily="34" charset="-128"/>
                <a:cs typeface="Calibri" pitchFamily="34" charset="0"/>
              </a:rPr>
              <a:t>Insurances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000208" y="4364462"/>
            <a:ext cx="718145" cy="18466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algn="ctr" fontAlgn="base"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200" b="1" kern="0" dirty="0" smtClean="0">
                <a:latin typeface="Calibri" pitchFamily="34" charset="0"/>
                <a:ea typeface="Arial Unicode MS" pitchFamily="34" charset="-128"/>
                <a:cs typeface="Calibri" pitchFamily="34" charset="0"/>
              </a:rPr>
              <a:t>Authorities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079426" y="2820936"/>
            <a:ext cx="710131" cy="184666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marL="157163" indent="-157163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1200" b="1" kern="0" dirty="0" smtClean="0">
                <a:latin typeface="Calibri" pitchFamily="34" charset="0"/>
                <a:ea typeface="Arial Unicode MS" pitchFamily="34" charset="-128"/>
                <a:cs typeface="Calibri" pitchFamily="34" charset="0"/>
              </a:rPr>
              <a:t>Consumers</a:t>
            </a:r>
          </a:p>
        </p:txBody>
      </p:sp>
      <p:sp>
        <p:nvSpPr>
          <p:cNvPr id="61" name="Arc 60"/>
          <p:cNvSpPr/>
          <p:nvPr/>
        </p:nvSpPr>
        <p:spPr>
          <a:xfrm>
            <a:off x="1156001" y="2784669"/>
            <a:ext cx="3923673" cy="1212205"/>
          </a:xfrm>
          <a:prstGeom prst="arc">
            <a:avLst>
              <a:gd name="adj1" fmla="val 11031843"/>
              <a:gd name="adj2" fmla="val 10510936"/>
            </a:avLst>
          </a:prstGeom>
          <a:ln w="44450">
            <a:noFill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1887097" y="2913209"/>
            <a:ext cx="2612895" cy="30777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sz="2000" b="1" kern="0" dirty="0" smtClean="0">
                <a:solidFill>
                  <a:schemeClr val="accent4"/>
                </a:solidFill>
                <a:latin typeface="Calibri" pitchFamily="34" charset="0"/>
                <a:ea typeface="Arial Unicode MS" pitchFamily="34" charset="-128"/>
                <a:cs typeface="Calibri" pitchFamily="34" charset="0"/>
              </a:rPr>
              <a:t>Future Internet Features</a:t>
            </a:r>
          </a:p>
        </p:txBody>
      </p:sp>
      <p:sp>
        <p:nvSpPr>
          <p:cNvPr id="65" name="Arc 64"/>
          <p:cNvSpPr/>
          <p:nvPr/>
        </p:nvSpPr>
        <p:spPr>
          <a:xfrm>
            <a:off x="1167123" y="2784669"/>
            <a:ext cx="3965303" cy="1537788"/>
          </a:xfrm>
          <a:prstGeom prst="arc">
            <a:avLst>
              <a:gd name="adj1" fmla="val 11031843"/>
              <a:gd name="adj2" fmla="val 10529214"/>
            </a:avLst>
          </a:prstGeom>
          <a:ln w="444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4" name="Picture 9"/>
          <p:cNvPicPr>
            <a:picLocks noChangeAspect="1" noChangeArrowheads="1"/>
          </p:cNvPicPr>
          <p:nvPr/>
        </p:nvPicPr>
        <p:blipFill rotWithShape="1">
          <a:blip r:embed="rId11" cstate="print"/>
          <a:srcRect b="32106"/>
          <a:stretch/>
        </p:blipFill>
        <p:spPr bwMode="auto">
          <a:xfrm>
            <a:off x="3891808" y="1903370"/>
            <a:ext cx="1164914" cy="80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75" name="Picture 74" descr="628984_40568012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441537" y="2348880"/>
            <a:ext cx="470897" cy="222747"/>
          </a:xfrm>
          <a:prstGeom prst="rect">
            <a:avLst/>
          </a:prstGeom>
        </p:spPr>
      </p:pic>
      <p:pic>
        <p:nvPicPr>
          <p:cNvPr id="76" name="Picture 75" descr="628984_40568012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386091" y="2671013"/>
            <a:ext cx="470897" cy="222747"/>
          </a:xfrm>
          <a:prstGeom prst="rect">
            <a:avLst/>
          </a:prstGeom>
        </p:spPr>
      </p:pic>
      <p:pic>
        <p:nvPicPr>
          <p:cNvPr id="77" name="Picture 76" descr="628984_40568012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997971" y="2492896"/>
            <a:ext cx="470897" cy="222747"/>
          </a:xfrm>
          <a:prstGeom prst="rect">
            <a:avLst/>
          </a:prstGeom>
        </p:spPr>
      </p:pic>
      <p:pic>
        <p:nvPicPr>
          <p:cNvPr id="78" name="Picture 13" descr="http://www.team.aero/images/aircrafts/B747-400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99992" y="1916832"/>
            <a:ext cx="862903" cy="497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78"/>
          <p:cNvPicPr>
            <a:picLocks noChangeAspect="1" noChangeArrowheads="1"/>
          </p:cNvPicPr>
          <p:nvPr/>
        </p:nvPicPr>
        <p:blipFill>
          <a:blip r:embed="rId14" cstate="print"/>
          <a:srcRect t="25047" b="10817"/>
          <a:stretch>
            <a:fillRect/>
          </a:stretch>
        </p:blipFill>
        <p:spPr bwMode="auto">
          <a:xfrm>
            <a:off x="3831767" y="2132856"/>
            <a:ext cx="517984" cy="255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7"/>
          <p:cNvGrpSpPr/>
          <p:nvPr/>
        </p:nvGrpSpPr>
        <p:grpSpPr>
          <a:xfrm>
            <a:off x="4914347" y="2964952"/>
            <a:ext cx="1150700" cy="1103863"/>
            <a:chOff x="4456016" y="4934497"/>
            <a:chExt cx="1150700" cy="1103863"/>
          </a:xfrm>
        </p:grpSpPr>
        <p:pic>
          <p:nvPicPr>
            <p:cNvPr id="82" name="Picture 27"/>
            <p:cNvPicPr>
              <a:picLocks noChangeAspect="1" noChangeArrowheads="1"/>
            </p:cNvPicPr>
            <p:nvPr/>
          </p:nvPicPr>
          <p:blipFill rotWithShape="1">
            <a:blip r:embed="rId15" cstate="print"/>
            <a:srcRect r="27878"/>
            <a:stretch/>
          </p:blipFill>
          <p:spPr bwMode="auto">
            <a:xfrm>
              <a:off x="4908250" y="4934497"/>
              <a:ext cx="698466" cy="10940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" name="Picture 17"/>
            <p:cNvPicPr>
              <a:picLocks noChangeAspect="1" noChangeArrowheads="1"/>
            </p:cNvPicPr>
            <p:nvPr/>
          </p:nvPicPr>
          <p:blipFill>
            <a:blip r:embed="rId16" cstate="print">
              <a:extLst/>
            </a:blip>
            <a:srcRect/>
            <a:stretch>
              <a:fillRect/>
            </a:stretch>
          </p:blipFill>
          <p:spPr bwMode="auto">
            <a:xfrm>
              <a:off x="4456016" y="5326566"/>
              <a:ext cx="554383" cy="615362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algn="ctr" rotWithShape="0">
                <a:schemeClr val="bg2"/>
              </a:outerShdw>
              <a:reflection blurRad="6350" stA="52000" endA="300" endPos="35000" dir="5400000" sy="-100000" algn="bl" rotWithShape="0"/>
            </a:effectLst>
            <a:extLst/>
          </p:spPr>
        </p:pic>
        <p:pic>
          <p:nvPicPr>
            <p:cNvPr id="84" name="Picture 21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4780855" y="5506928"/>
              <a:ext cx="507157" cy="531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5" name="Picture 22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4540050" y="5006614"/>
              <a:ext cx="852424" cy="482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6" name="TextBox 85"/>
          <p:cNvSpPr txBox="1"/>
          <p:nvPr/>
        </p:nvSpPr>
        <p:spPr>
          <a:xfrm>
            <a:off x="1620487" y="3820398"/>
            <a:ext cx="815929" cy="184666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defRPr sz="1200" b="1" kern="0">
                <a:solidFill>
                  <a:schemeClr val="accent4"/>
                </a:solidFill>
                <a:latin typeface="Calibri" pitchFamily="34" charset="0"/>
                <a:ea typeface="Arial Unicode MS" pitchFamily="34" charset="-128"/>
                <a:cs typeface="Calibr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Social Media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0813" y="2564904"/>
            <a:ext cx="1137251" cy="420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32"/>
          <a:stretch/>
        </p:blipFill>
        <p:spPr bwMode="auto">
          <a:xfrm>
            <a:off x="323528" y="3067098"/>
            <a:ext cx="982172" cy="551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https://encrypted-tbn1.gstatic.com/images?q=tbn:ANd9GcQTxpphvylvFFQnzzYzhcQKlA4OoUDhpWv05TsSXNW7Oja8xqx2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89" y="3427137"/>
            <a:ext cx="661852" cy="473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Wolfe001\AppData\Local\Microsoft\Windows\Temporary Internet Files\Content.IE5\QCWJOVBF\MC900434857[1]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81698">
            <a:off x="977221" y="2631717"/>
            <a:ext cx="719654" cy="71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Motivation and Impact</a:t>
            </a:r>
            <a:endParaRPr lang="en-GB" dirty="0"/>
          </a:p>
        </p:txBody>
      </p:sp>
      <p:sp>
        <p:nvSpPr>
          <p:cNvPr id="45" name="Gestreifter Pfeil nach rechts 5"/>
          <p:cNvSpPr/>
          <p:nvPr/>
        </p:nvSpPr>
        <p:spPr>
          <a:xfrm>
            <a:off x="776322" y="4791246"/>
            <a:ext cx="5056188" cy="1947863"/>
          </a:xfrm>
          <a:prstGeom prst="stripedRightArrow">
            <a:avLst>
              <a:gd name="adj1" fmla="val 67190"/>
              <a:gd name="adj2" fmla="val 49284"/>
            </a:avLst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GB" b="1" dirty="0"/>
              <a:t>Agri-Food, Transport and Logistics: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/>
              <a:t>EU turnover: 1,500 billion €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/>
              <a:t>Efficiency: 148-220 billion € savings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en-GB" sz="1600" dirty="0"/>
              <a:t>Sustainability: 26.5% of CO</a:t>
            </a:r>
            <a:r>
              <a:rPr lang="en-GB" sz="1600" baseline="-25000" dirty="0"/>
              <a:t>2</a:t>
            </a:r>
            <a:r>
              <a:rPr lang="en-GB" sz="1600" dirty="0"/>
              <a:t> emissions</a:t>
            </a:r>
          </a:p>
        </p:txBody>
      </p:sp>
      <p:sp>
        <p:nvSpPr>
          <p:cNvPr id="58" name="TextBox 4"/>
          <p:cNvSpPr txBox="1"/>
          <p:nvPr/>
        </p:nvSpPr>
        <p:spPr>
          <a:xfrm>
            <a:off x="5864013" y="1814621"/>
            <a:ext cx="3267075" cy="4062651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2800" dirty="0" smtClean="0">
                <a:latin typeface="+mn-lt"/>
              </a:rPr>
              <a:t>FIspace will </a:t>
            </a:r>
            <a:r>
              <a:rPr lang="en-GB" sz="2800" dirty="0">
                <a:latin typeface="+mn-lt"/>
              </a:rPr>
              <a:t>facilitate</a:t>
            </a:r>
            <a:r>
              <a:rPr lang="en-US" sz="2400" dirty="0">
                <a:latin typeface="+mn-lt"/>
              </a:rPr>
              <a:t>:</a:t>
            </a:r>
            <a:endParaRPr lang="en-US" dirty="0">
              <a:latin typeface="+mn-lt"/>
            </a:endParaRPr>
          </a:p>
          <a:p>
            <a:pPr marL="273050" lvl="1" indent="-180975">
              <a:buSzPct val="100000"/>
              <a:buFont typeface="Arial" pitchFamily="34" charset="0"/>
              <a:buChar char="■"/>
              <a:defRPr/>
            </a:pPr>
            <a:r>
              <a:rPr lang="en-US" sz="1600" b="1" dirty="0">
                <a:latin typeface="+mn-lt"/>
              </a:rPr>
              <a:t>… </a:t>
            </a:r>
            <a:r>
              <a:rPr lang="en-US" sz="1600" b="1" dirty="0" smtClean="0">
                <a:latin typeface="+mn-lt"/>
              </a:rPr>
              <a:t>seamless </a:t>
            </a:r>
            <a:r>
              <a:rPr lang="en-US" sz="1600" b="1" dirty="0">
                <a:latin typeface="+mn-lt"/>
              </a:rPr>
              <a:t>cross-organizational collaboration </a:t>
            </a:r>
            <a:r>
              <a:rPr lang="en-US" sz="1400" dirty="0">
                <a:latin typeface="+mn-lt"/>
              </a:rPr>
              <a:t>(information exchange, communication, coordination of activities) </a:t>
            </a:r>
            <a:r>
              <a:rPr lang="en-US" sz="1600" dirty="0">
                <a:latin typeface="+mn-lt"/>
              </a:rPr>
              <a:t> </a:t>
            </a:r>
          </a:p>
          <a:p>
            <a:pPr marL="273050" lvl="1" indent="-180975">
              <a:buSzPct val="100000"/>
              <a:buFont typeface="Arial" pitchFamily="34" charset="0"/>
              <a:buChar char="■"/>
              <a:defRPr/>
            </a:pPr>
            <a:r>
              <a:rPr lang="en-US" sz="1600" b="1" dirty="0">
                <a:latin typeface="+mn-lt"/>
              </a:rPr>
              <a:t>…unprecedented transparency, visibility and control of processes </a:t>
            </a:r>
            <a:r>
              <a:rPr lang="en-US" sz="1400" dirty="0">
                <a:latin typeface="+mn-lt"/>
              </a:rPr>
              <a:t>(using Internet-connected sensors and IoT devices)</a:t>
            </a:r>
            <a:endParaRPr lang="en-US" sz="1600" dirty="0">
              <a:latin typeface="+mn-lt"/>
            </a:endParaRPr>
          </a:p>
          <a:p>
            <a:pPr marL="273050" lvl="1" indent="-180975">
              <a:buSzPct val="100000"/>
              <a:buFont typeface="Arial" pitchFamily="34" charset="0"/>
              <a:buChar char="■"/>
              <a:defRPr/>
            </a:pPr>
            <a:r>
              <a:rPr lang="en-US" sz="1600" b="1" dirty="0">
                <a:latin typeface="+mn-lt"/>
              </a:rPr>
              <a:t>…rapid, easy, low cost development and deployment of customized solutions </a:t>
            </a:r>
            <a:r>
              <a:rPr lang="en-US" sz="1400" dirty="0">
                <a:latin typeface="+mn-lt"/>
              </a:rPr>
              <a:t>(apps and services)</a:t>
            </a:r>
            <a:endParaRPr lang="en-US" sz="1600" dirty="0">
              <a:latin typeface="+mn-lt"/>
            </a:endParaRPr>
          </a:p>
          <a:p>
            <a:pPr marL="273050" lvl="1" indent="-180975">
              <a:buSzPct val="100000"/>
              <a:buFont typeface="Arial" pitchFamily="34" charset="0"/>
              <a:buChar char="■"/>
              <a:defRPr/>
            </a:pPr>
            <a:r>
              <a:rPr lang="en-US" sz="1600" b="1" dirty="0">
                <a:latin typeface="+mn-lt"/>
              </a:rPr>
              <a:t>…agile formation of business networks and ecosystems </a:t>
            </a:r>
            <a:r>
              <a:rPr lang="en-US" sz="1400" dirty="0">
                <a:latin typeface="+mn-lt"/>
              </a:rPr>
              <a:t>(social networks and app/service markets)</a:t>
            </a:r>
            <a:endParaRPr lang="en-GB" dirty="0">
              <a:latin typeface="+mn-lt"/>
            </a:endParaRPr>
          </a:p>
        </p:txBody>
      </p:sp>
      <p:pic>
        <p:nvPicPr>
          <p:cNvPr id="48" name="Picture 22" descr="http://t2.gstatic.com/images?q=tbn:JOkOG2W8uuH0rM:http://drnicoleessiger.com/Bilder/Dubai_International_Airport_Drehscheibe_nach_Asien.jpg">
            <a:hlinkClick r:id="rId23"/>
          </p:cNvPr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927209" y="4135932"/>
            <a:ext cx="789383" cy="557212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TextBox 59"/>
          <p:cNvSpPr txBox="1"/>
          <p:nvPr/>
        </p:nvSpPr>
        <p:spPr>
          <a:xfrm>
            <a:off x="2656080" y="3501008"/>
            <a:ext cx="1195840" cy="184666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defRPr sz="1200" b="1" kern="0">
                <a:solidFill>
                  <a:schemeClr val="accent4"/>
                </a:solidFill>
                <a:latin typeface="Calibri" pitchFamily="34" charset="0"/>
                <a:ea typeface="Arial Unicode MS" pitchFamily="34" charset="-128"/>
                <a:cs typeface="Calibr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Privacy &amp; Security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627784" y="3748390"/>
            <a:ext cx="1240724" cy="184666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defRPr sz="1200" b="1" kern="0">
                <a:solidFill>
                  <a:schemeClr val="accent4"/>
                </a:solidFill>
                <a:latin typeface="Calibri" pitchFamily="34" charset="0"/>
                <a:ea typeface="Arial Unicode MS" pitchFamily="34" charset="-128"/>
                <a:cs typeface="Calibr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Internet of Services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1331640" y="3537383"/>
            <a:ext cx="1110882" cy="184666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defRPr sz="1200" b="1" kern="0">
                <a:solidFill>
                  <a:schemeClr val="accent4"/>
                </a:solidFill>
                <a:latin typeface="Calibri" pitchFamily="34" charset="0"/>
                <a:ea typeface="Arial Unicode MS" pitchFamily="34" charset="-128"/>
                <a:cs typeface="Calibr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Cloud Computing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243853" y="4036422"/>
            <a:ext cx="1752083" cy="184666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chemeClr val="accent6">
                  <a:tint val="50000"/>
                  <a:shade val="100000"/>
                  <a:satMod val="350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defRPr sz="1200" b="1" kern="0">
                <a:solidFill>
                  <a:schemeClr val="accent4"/>
                </a:solidFill>
                <a:latin typeface="Calibri" pitchFamily="34" charset="0"/>
                <a:ea typeface="Arial Unicode MS" pitchFamily="34" charset="-128"/>
                <a:cs typeface="Calibr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Linked Open Data, Big Data</a:t>
            </a:r>
          </a:p>
        </p:txBody>
      </p:sp>
    </p:spTree>
    <p:extLst>
      <p:ext uri="{BB962C8B-B14F-4D97-AF65-F5344CB8AC3E}">
        <p14:creationId xmlns:p14="http://schemas.microsoft.com/office/powerpoint/2010/main" val="1529133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200" b="1" dirty="0" smtClean="0"/>
              <a:t>FIspace platform High Level Architecture</a:t>
            </a:r>
            <a:endParaRPr lang="en-GB" b="0" dirty="0"/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6995576" y="1844824"/>
            <a:ext cx="6115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6995576" y="2348880"/>
            <a:ext cx="6115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6995576" y="3464512"/>
            <a:ext cx="6115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6995576" y="3977446"/>
            <a:ext cx="6115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6986712" y="2969334"/>
            <a:ext cx="6115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6995576" y="4420340"/>
            <a:ext cx="6115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6995576" y="4861266"/>
            <a:ext cx="6115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6995576" y="5338688"/>
            <a:ext cx="61156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22"/>
          <p:cNvSpPr>
            <a:spLocks noChangeArrowheads="1"/>
          </p:cNvSpPr>
          <p:nvPr/>
        </p:nvSpPr>
        <p:spPr bwMode="auto">
          <a:xfrm flipV="1">
            <a:off x="163087" y="2560483"/>
            <a:ext cx="1026608" cy="2361426"/>
          </a:xfrm>
          <a:prstGeom prst="rect">
            <a:avLst/>
          </a:prstGeom>
          <a:solidFill>
            <a:schemeClr val="bg1">
              <a:lumMod val="95000"/>
            </a:schemeClr>
          </a:solidFill>
          <a:ln w="17780">
            <a:solidFill>
              <a:schemeClr val="tx1"/>
            </a:solidFill>
            <a:miter lim="800000"/>
            <a:headEnd/>
            <a:tailEnd/>
          </a:ln>
        </p:spPr>
        <p:txBody>
          <a:bodyPr lIns="36000" tIns="36000" rIns="36000" bIns="36000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6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37" name="Imagen 5" descr="fi_ware_cuadrado_mi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557" y="2611551"/>
            <a:ext cx="523658" cy="59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ounded Rectangle 37"/>
          <p:cNvSpPr/>
          <p:nvPr/>
        </p:nvSpPr>
        <p:spPr bwMode="gray">
          <a:xfrm>
            <a:off x="364907" y="3574040"/>
            <a:ext cx="608766" cy="1524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84150" indent="-184150" algn="ctr" defTabSz="457200" fontAlgn="auto">
              <a:spcBef>
                <a:spcPct val="50000"/>
              </a:spcBef>
              <a:spcAft>
                <a:spcPts val="0"/>
              </a:spcAft>
              <a:buClr>
                <a:srgbClr val="F0AB00"/>
              </a:buClr>
              <a:buSzPct val="80000"/>
              <a:defRPr/>
            </a:pPr>
            <a:r>
              <a:rPr lang="en-GB" sz="1050" b="1" kern="0" dirty="0" smtClean="0">
                <a:solidFill>
                  <a:prstClr val="white"/>
                </a:solidFill>
                <a:latin typeface="Calibri"/>
                <a:ea typeface="Arial Unicode MS" pitchFamily="34" charset="-128"/>
                <a:cs typeface="Calibri" pitchFamily="34" charset="0"/>
              </a:rPr>
              <a:t>I2ND</a:t>
            </a:r>
            <a:endParaRPr lang="en-GB" sz="1050" b="1" kern="0" dirty="0">
              <a:solidFill>
                <a:prstClr val="white"/>
              </a:solidFill>
              <a:latin typeface="Calibri"/>
              <a:ea typeface="Arial Unicode MS" pitchFamily="34" charset="-128"/>
              <a:cs typeface="Calibri" pitchFamily="34" charset="0"/>
            </a:endParaRPr>
          </a:p>
        </p:txBody>
      </p:sp>
      <p:sp>
        <p:nvSpPr>
          <p:cNvPr id="39" name="Rounded Rectangle 38"/>
          <p:cNvSpPr/>
          <p:nvPr/>
        </p:nvSpPr>
        <p:spPr bwMode="gray">
          <a:xfrm>
            <a:off x="364907" y="3772783"/>
            <a:ext cx="608766" cy="152400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84150" indent="-184150" algn="ctr" defTabSz="457200" fontAlgn="auto">
              <a:spcBef>
                <a:spcPct val="50000"/>
              </a:spcBef>
              <a:spcAft>
                <a:spcPts val="0"/>
              </a:spcAft>
              <a:buClr>
                <a:srgbClr val="F0AB00"/>
              </a:buClr>
              <a:buSzPct val="80000"/>
              <a:defRPr/>
            </a:pPr>
            <a:r>
              <a:rPr lang="en-GB" sz="1050" b="1" kern="0" dirty="0" smtClean="0">
                <a:solidFill>
                  <a:prstClr val="white"/>
                </a:solidFill>
                <a:latin typeface="Calibri"/>
                <a:ea typeface="Arial Unicode MS" pitchFamily="34" charset="-128"/>
                <a:cs typeface="Calibri" pitchFamily="34" charset="0"/>
              </a:rPr>
              <a:t>IoT</a:t>
            </a:r>
            <a:endParaRPr lang="en-GB" sz="1050" b="1" kern="0" dirty="0">
              <a:solidFill>
                <a:prstClr val="white"/>
              </a:solidFill>
              <a:latin typeface="Calibri"/>
              <a:ea typeface="Arial Unicode MS" pitchFamily="34" charset="-128"/>
              <a:cs typeface="Calibri" pitchFamily="34" charset="0"/>
            </a:endParaRPr>
          </a:p>
        </p:txBody>
      </p:sp>
      <p:sp>
        <p:nvSpPr>
          <p:cNvPr id="40" name="Rounded Rectangle 39"/>
          <p:cNvSpPr/>
          <p:nvPr/>
        </p:nvSpPr>
        <p:spPr bwMode="gray">
          <a:xfrm>
            <a:off x="364904" y="3971529"/>
            <a:ext cx="606425" cy="144463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84150" indent="-184150" algn="ctr" defTabSz="457200" fontAlgn="auto">
              <a:spcBef>
                <a:spcPct val="50000"/>
              </a:spcBef>
              <a:spcAft>
                <a:spcPts val="0"/>
              </a:spcAft>
              <a:buClr>
                <a:srgbClr val="F0AB00"/>
              </a:buClr>
              <a:buSzPct val="80000"/>
              <a:defRPr/>
            </a:pPr>
            <a:r>
              <a:rPr lang="en-GB" sz="1050" b="1" u="sng" kern="0" dirty="0" err="1" smtClean="0">
                <a:solidFill>
                  <a:prstClr val="white"/>
                </a:solidFill>
                <a:latin typeface="Calibri"/>
                <a:ea typeface="Arial Unicode MS" pitchFamily="34" charset="-128"/>
                <a:cs typeface="Calibri" pitchFamily="34" charset="0"/>
              </a:rPr>
              <a:t>IoC</a:t>
            </a:r>
            <a:endParaRPr lang="en-GB" sz="1050" b="1" u="sng" kern="0" dirty="0">
              <a:solidFill>
                <a:prstClr val="white"/>
              </a:solidFill>
              <a:latin typeface="Calibri"/>
              <a:ea typeface="Arial Unicode MS" pitchFamily="34" charset="-128"/>
              <a:cs typeface="Calibri" pitchFamily="34" charset="0"/>
            </a:endParaRPr>
          </a:p>
        </p:txBody>
      </p:sp>
      <p:sp>
        <p:nvSpPr>
          <p:cNvPr id="41" name="Rounded Rectangle 40"/>
          <p:cNvSpPr/>
          <p:nvPr/>
        </p:nvSpPr>
        <p:spPr bwMode="gray">
          <a:xfrm>
            <a:off x="364907" y="4162336"/>
            <a:ext cx="606425" cy="132921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84150" indent="-184150" algn="ctr" defTabSz="457200" fontAlgn="auto">
              <a:spcBef>
                <a:spcPct val="50000"/>
              </a:spcBef>
              <a:spcAft>
                <a:spcPts val="0"/>
              </a:spcAft>
              <a:buClr>
                <a:srgbClr val="F0AB00"/>
              </a:buClr>
              <a:buSzPct val="80000"/>
              <a:defRPr/>
            </a:pPr>
            <a:r>
              <a:rPr lang="en-GB" sz="1050" b="1" kern="0" dirty="0" err="1" smtClean="0">
                <a:solidFill>
                  <a:prstClr val="white"/>
                </a:solidFill>
                <a:latin typeface="Calibri"/>
                <a:ea typeface="Arial Unicode MS" pitchFamily="34" charset="-128"/>
                <a:cs typeface="Calibri" pitchFamily="34" charset="0"/>
              </a:rPr>
              <a:t>IoS</a:t>
            </a:r>
            <a:endParaRPr lang="en-GB" sz="1050" b="1" kern="0" dirty="0">
              <a:solidFill>
                <a:prstClr val="white"/>
              </a:solidFill>
              <a:latin typeface="Calibri"/>
              <a:ea typeface="Arial Unicode MS" pitchFamily="34" charset="-128"/>
              <a:cs typeface="Calibri" pitchFamily="34" charset="0"/>
            </a:endParaRPr>
          </a:p>
        </p:txBody>
      </p:sp>
      <p:sp>
        <p:nvSpPr>
          <p:cNvPr id="42" name="Rounded Rectangle 41"/>
          <p:cNvSpPr/>
          <p:nvPr/>
        </p:nvSpPr>
        <p:spPr bwMode="gray">
          <a:xfrm>
            <a:off x="364907" y="4356187"/>
            <a:ext cx="606425" cy="149225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 w="9525" algn="ctr">
            <a:noFill/>
            <a:miter lim="800000"/>
            <a:headEnd/>
            <a:tailEnd/>
          </a:ln>
        </p:spPr>
        <p:txBody>
          <a:bodyPr lIns="36000" tIns="36000" rIns="36000" bIns="36000" anchor="ctr"/>
          <a:lstStyle/>
          <a:p>
            <a:pPr marL="184150" indent="-184150" algn="ctr" defTabSz="457200" fontAlgn="auto">
              <a:spcBef>
                <a:spcPct val="50000"/>
              </a:spcBef>
              <a:spcAft>
                <a:spcPts val="0"/>
              </a:spcAft>
              <a:buClr>
                <a:srgbClr val="F0AB00"/>
              </a:buClr>
              <a:buSzPct val="80000"/>
              <a:defRPr/>
            </a:pPr>
            <a:r>
              <a:rPr lang="en-GB" sz="1050" b="1" kern="0" dirty="0" smtClean="0">
                <a:solidFill>
                  <a:prstClr val="white"/>
                </a:solidFill>
                <a:latin typeface="Calibri"/>
                <a:ea typeface="Arial Unicode MS" pitchFamily="34" charset="-128"/>
                <a:cs typeface="Calibri" pitchFamily="34" charset="0"/>
              </a:rPr>
              <a:t>S&amp;T</a:t>
            </a:r>
            <a:endParaRPr lang="en-GB" sz="1050" b="1" kern="0" dirty="0">
              <a:solidFill>
                <a:prstClr val="white"/>
              </a:solidFill>
              <a:latin typeface="Calibri"/>
              <a:ea typeface="Arial Unicode MS" pitchFamily="34" charset="-128"/>
              <a:cs typeface="Calibri" pitchFamily="34" charset="0"/>
            </a:endParaRPr>
          </a:p>
        </p:txBody>
      </p:sp>
      <p:sp>
        <p:nvSpPr>
          <p:cNvPr id="52" name="Rectangle 77"/>
          <p:cNvSpPr>
            <a:spLocks noChangeArrowheads="1"/>
          </p:cNvSpPr>
          <p:nvPr/>
        </p:nvSpPr>
        <p:spPr bwMode="auto">
          <a:xfrm>
            <a:off x="181585" y="3354140"/>
            <a:ext cx="936104" cy="211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900" b="1" dirty="0" smtClean="0">
                <a:solidFill>
                  <a:prstClr val="black"/>
                </a:solidFill>
                <a:cs typeface="Calibri" pitchFamily="34" charset="0"/>
              </a:rPr>
              <a:t>GENERIC ENABLERS</a:t>
            </a:r>
          </a:p>
        </p:txBody>
      </p:sp>
      <p:sp>
        <p:nvSpPr>
          <p:cNvPr id="67" name="Bent-Up Arrow 66"/>
          <p:cNvSpPr/>
          <p:nvPr/>
        </p:nvSpPr>
        <p:spPr>
          <a:xfrm rot="16200000" flipV="1">
            <a:off x="758966" y="1651451"/>
            <a:ext cx="571642" cy="1246423"/>
          </a:xfrm>
          <a:prstGeom prst="bentUpArrow">
            <a:avLst>
              <a:gd name="adj1" fmla="val 50000"/>
              <a:gd name="adj2" fmla="val 38843"/>
              <a:gd name="adj3" fmla="val 35766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71218" y="2124744"/>
            <a:ext cx="1022716" cy="161583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buClr>
                <a:srgbClr val="F0AB00"/>
              </a:buClr>
              <a:buSzPct val="80000"/>
              <a:defRPr/>
            </a:pPr>
            <a:r>
              <a:rPr lang="en-GB" sz="1050" b="1" i="1" kern="0" dirty="0" smtClean="0">
                <a:solidFill>
                  <a:prstClr val="white">
                    <a:lumMod val="95000"/>
                  </a:prstClr>
                </a:solidFill>
                <a:latin typeface="Calibri"/>
                <a:ea typeface="Arial Unicode MS" pitchFamily="34" charset="-128"/>
                <a:cs typeface="Calibri" pitchFamily="34" charset="0"/>
              </a:rPr>
              <a:t>Base Technologies</a:t>
            </a:r>
            <a:endParaRPr lang="en-GB" sz="1050" b="1" i="1" kern="0" dirty="0">
              <a:solidFill>
                <a:prstClr val="white">
                  <a:lumMod val="95000"/>
                </a:prstClr>
              </a:solidFill>
              <a:latin typeface="Calibri"/>
              <a:ea typeface="Arial Unicode MS" pitchFamily="34" charset="-128"/>
              <a:cs typeface="Calibri" pitchFamily="34" charset="0"/>
            </a:endParaRPr>
          </a:p>
        </p:txBody>
      </p:sp>
      <p:sp>
        <p:nvSpPr>
          <p:cNvPr id="69" name="Bent-Up Arrow 68"/>
          <p:cNvSpPr/>
          <p:nvPr/>
        </p:nvSpPr>
        <p:spPr>
          <a:xfrm rot="10800000" flipV="1">
            <a:off x="371854" y="4921909"/>
            <a:ext cx="1277572" cy="697774"/>
          </a:xfrm>
          <a:prstGeom prst="bentUpArrow">
            <a:avLst>
              <a:gd name="adj1" fmla="val 36022"/>
              <a:gd name="adj2" fmla="val 37537"/>
              <a:gd name="adj3" fmla="val 35766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03904" y="5427661"/>
            <a:ext cx="580287" cy="161583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buClr>
                <a:srgbClr val="F0AB00"/>
              </a:buClr>
              <a:buSzPct val="80000"/>
              <a:defRPr/>
            </a:pPr>
            <a:r>
              <a:rPr lang="en-GB" sz="1050" b="1" i="1" kern="0" dirty="0" smtClean="0">
                <a:solidFill>
                  <a:prstClr val="white">
                    <a:lumMod val="95000"/>
                  </a:prstClr>
                </a:solidFill>
                <a:latin typeface="Calibri"/>
                <a:ea typeface="Arial Unicode MS" pitchFamily="34" charset="-128"/>
                <a:cs typeface="Calibri" pitchFamily="34" charset="0"/>
              </a:rPr>
              <a:t>Validation</a:t>
            </a:r>
            <a:endParaRPr lang="en-GB" sz="1050" b="1" i="1" kern="0" dirty="0">
              <a:solidFill>
                <a:prstClr val="white">
                  <a:lumMod val="95000"/>
                </a:prstClr>
              </a:solidFill>
              <a:latin typeface="Calibri"/>
              <a:ea typeface="Arial Unicode MS" pitchFamily="34" charset="-128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07134" y="1721814"/>
            <a:ext cx="1536866" cy="3940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lvl="0" indent="-1778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100" dirty="0">
                <a:latin typeface="Calibri"/>
                <a:ea typeface="Times New Roman"/>
                <a:cs typeface="Times New Roman"/>
              </a:rPr>
              <a:t>Crop Protection Information Sharing </a:t>
            </a:r>
          </a:p>
          <a:p>
            <a:pPr marL="177800" indent="-1778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100" dirty="0">
                <a:latin typeface="Calibri"/>
                <a:ea typeface="Times New Roman"/>
                <a:cs typeface="Times New Roman"/>
              </a:rPr>
              <a:t>Greenhouse Management &amp; Control </a:t>
            </a:r>
          </a:p>
          <a:p>
            <a:pPr marL="177800" indent="-1778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100" dirty="0">
                <a:latin typeface="Calibri"/>
                <a:ea typeface="Times New Roman"/>
                <a:cs typeface="Times New Roman"/>
              </a:rPr>
              <a:t>Fish Distribution </a:t>
            </a:r>
            <a:r>
              <a:rPr lang="en-GB" sz="1100" dirty="0" smtClean="0">
                <a:latin typeface="Calibri"/>
                <a:ea typeface="Times New Roman"/>
                <a:cs typeface="Times New Roman"/>
              </a:rPr>
              <a:t>&amp; </a:t>
            </a:r>
            <a:r>
              <a:rPr lang="en-GB" sz="1100" dirty="0">
                <a:latin typeface="Calibri"/>
                <a:ea typeface="Times New Roman"/>
                <a:cs typeface="Times New Roman"/>
              </a:rPr>
              <a:t>(Re-)Planning </a:t>
            </a:r>
          </a:p>
          <a:p>
            <a:pPr marL="177800" indent="-1778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100" dirty="0">
                <a:latin typeface="Calibri"/>
                <a:ea typeface="Times New Roman"/>
                <a:cs typeface="Times New Roman"/>
              </a:rPr>
              <a:t>Fresh Fruit and Vegetables </a:t>
            </a:r>
            <a:r>
              <a:rPr lang="en-GB" sz="1100" dirty="0" smtClean="0">
                <a:latin typeface="Calibri"/>
                <a:ea typeface="Times New Roman"/>
                <a:cs typeface="Times New Roman"/>
              </a:rPr>
              <a:t>QA </a:t>
            </a:r>
            <a:endParaRPr lang="en-GB" sz="1100" dirty="0">
              <a:latin typeface="Calibri"/>
              <a:ea typeface="Times New Roman"/>
              <a:cs typeface="Times New Roman"/>
            </a:endParaRPr>
          </a:p>
          <a:p>
            <a:pPr marL="177800" indent="-1778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100" dirty="0">
                <a:latin typeface="Calibri"/>
                <a:ea typeface="Times New Roman"/>
                <a:cs typeface="Times New Roman"/>
              </a:rPr>
              <a:t>Flowers </a:t>
            </a:r>
            <a:r>
              <a:rPr lang="en-GB" sz="1100" dirty="0" smtClean="0">
                <a:latin typeface="Calibri"/>
                <a:ea typeface="Times New Roman"/>
                <a:cs typeface="Times New Roman"/>
              </a:rPr>
              <a:t>&amp; </a:t>
            </a:r>
            <a:r>
              <a:rPr lang="en-GB" sz="1100" dirty="0">
                <a:latin typeface="Calibri"/>
                <a:ea typeface="Times New Roman"/>
                <a:cs typeface="Times New Roman"/>
              </a:rPr>
              <a:t>Plants </a:t>
            </a:r>
            <a:r>
              <a:rPr lang="en-GB" sz="1100" dirty="0" smtClean="0">
                <a:latin typeface="Calibri"/>
                <a:ea typeface="Times New Roman"/>
                <a:cs typeface="Times New Roman"/>
              </a:rPr>
              <a:t>SC </a:t>
            </a:r>
            <a:r>
              <a:rPr lang="en-GB" sz="1100" dirty="0">
                <a:latin typeface="Calibri"/>
                <a:ea typeface="Times New Roman"/>
                <a:cs typeface="Times New Roman"/>
              </a:rPr>
              <a:t>Chain Monitoring </a:t>
            </a:r>
          </a:p>
          <a:p>
            <a:pPr marL="177800" indent="-1778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100" dirty="0">
                <a:latin typeface="Calibri"/>
                <a:ea typeface="Times New Roman"/>
                <a:cs typeface="Times New Roman"/>
              </a:rPr>
              <a:t>Meat Information Provenance </a:t>
            </a:r>
          </a:p>
          <a:p>
            <a:pPr marL="177800" indent="-1778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100" dirty="0" smtClean="0">
                <a:latin typeface="Calibri"/>
                <a:ea typeface="Times New Roman"/>
                <a:cs typeface="Times New Roman"/>
              </a:rPr>
              <a:t>Import &amp; Export </a:t>
            </a:r>
            <a:r>
              <a:rPr lang="en-GB" sz="1100" dirty="0">
                <a:latin typeface="Calibri"/>
                <a:ea typeface="Times New Roman"/>
                <a:cs typeface="Times New Roman"/>
              </a:rPr>
              <a:t>of Consumer Goods</a:t>
            </a:r>
          </a:p>
          <a:p>
            <a:pPr marL="177800" indent="-1778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1100" dirty="0">
                <a:latin typeface="Calibri"/>
                <a:ea typeface="Times New Roman"/>
                <a:cs typeface="Times New Roman"/>
              </a:rPr>
              <a:t>Tailored Information for Consumers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0216" y="1352478"/>
            <a:ext cx="731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Trials:</a:t>
            </a:r>
            <a:endParaRPr lang="en-GB" dirty="0"/>
          </a:p>
        </p:txBody>
      </p:sp>
      <p:sp>
        <p:nvSpPr>
          <p:cNvPr id="35" name="Frame 10"/>
          <p:cNvSpPr/>
          <p:nvPr/>
        </p:nvSpPr>
        <p:spPr>
          <a:xfrm>
            <a:off x="1649428" y="1434221"/>
            <a:ext cx="4707919" cy="4389929"/>
          </a:xfrm>
          <a:prstGeom prst="frame">
            <a:avLst>
              <a:gd name="adj1" fmla="val 9182"/>
            </a:avLst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b" anchorCtr="1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1719939" y="5472144"/>
            <a:ext cx="4549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T270: Security, Privacy, Trust Framework: SPT (KOC)</a:t>
            </a:r>
            <a:endParaRPr lang="en-US" sz="1600" dirty="0"/>
          </a:p>
        </p:txBody>
      </p:sp>
      <p:sp>
        <p:nvSpPr>
          <p:cNvPr id="44" name="Rectangle 6"/>
          <p:cNvSpPr/>
          <p:nvPr/>
        </p:nvSpPr>
        <p:spPr>
          <a:xfrm>
            <a:off x="2694795" y="4493361"/>
            <a:ext cx="3146074" cy="63976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T250: System &amp; Data Integration (ATOS)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5" name="Rectangle 8"/>
          <p:cNvSpPr/>
          <p:nvPr/>
        </p:nvSpPr>
        <p:spPr>
          <a:xfrm>
            <a:off x="2694795" y="3709045"/>
            <a:ext cx="3146074" cy="650960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T240: B2B Collaboration Core (IBM)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46" name="Flowchart: Magnetic Disk 7"/>
          <p:cNvSpPr/>
          <p:nvPr/>
        </p:nvSpPr>
        <p:spPr bwMode="gray">
          <a:xfrm>
            <a:off x="2694797" y="2890645"/>
            <a:ext cx="3127483" cy="731428"/>
          </a:xfrm>
          <a:prstGeom prst="flowChartMagneticDisk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36000" rIns="9144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7" name="TextBox 44"/>
          <p:cNvSpPr txBox="1"/>
          <p:nvPr/>
        </p:nvSpPr>
        <p:spPr>
          <a:xfrm>
            <a:off x="3329961" y="3209826"/>
            <a:ext cx="20687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T230: App Store (IBM)</a:t>
            </a:r>
            <a:endParaRPr lang="en-US" sz="1600" b="1" dirty="0"/>
          </a:p>
        </p:txBody>
      </p:sp>
      <p:sp>
        <p:nvSpPr>
          <p:cNvPr id="48" name="Rectangle 4"/>
          <p:cNvSpPr/>
          <p:nvPr/>
        </p:nvSpPr>
        <p:spPr>
          <a:xfrm>
            <a:off x="2694797" y="2125242"/>
            <a:ext cx="3127483" cy="61864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T220: User Front-End (ATOS)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9" name="Rectangle 9"/>
          <p:cNvSpPr/>
          <p:nvPr/>
        </p:nvSpPr>
        <p:spPr>
          <a:xfrm rot="16200000">
            <a:off x="891341" y="3399805"/>
            <a:ext cx="3007885" cy="458761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T260: Operating  Environment</a:t>
            </a:r>
            <a:br>
              <a:rPr lang="en-US" sz="1600" b="1" dirty="0" smtClean="0">
                <a:solidFill>
                  <a:schemeClr val="tx1"/>
                </a:solidFill>
              </a:rPr>
            </a:br>
            <a:r>
              <a:rPr lang="en-US" sz="1600" b="1" dirty="0" smtClean="0">
                <a:solidFill>
                  <a:schemeClr val="tx1"/>
                </a:solidFill>
              </a:rPr>
              <a:t>(IBM)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50" name="Rectangle 14"/>
          <p:cNvSpPr/>
          <p:nvPr/>
        </p:nvSpPr>
        <p:spPr>
          <a:xfrm>
            <a:off x="6452067" y="1434222"/>
            <a:ext cx="518766" cy="4354799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T280: Software Development Toolkit:</a:t>
            </a:r>
            <a:br>
              <a:rPr lang="en-US" sz="1600" b="1" dirty="0" smtClean="0">
                <a:solidFill>
                  <a:schemeClr val="tx1"/>
                </a:solidFill>
              </a:rPr>
            </a:br>
            <a:r>
              <a:rPr lang="en-US" sz="1600" b="1" dirty="0" smtClean="0">
                <a:solidFill>
                  <a:schemeClr val="tx1"/>
                </a:solidFill>
              </a:rPr>
              <a:t>SDK (ATOS)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3" name="Cloud 2"/>
          <p:cNvSpPr/>
          <p:nvPr/>
        </p:nvSpPr>
        <p:spPr>
          <a:xfrm>
            <a:off x="1691680" y="692696"/>
            <a:ext cx="5184576" cy="1152128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FIspace = the Facebook/LinkedIn for B2B collaboration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740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Flowchart: Magnetic Disk 7"/>
          <p:cNvSpPr/>
          <p:nvPr/>
        </p:nvSpPr>
        <p:spPr bwMode="gray">
          <a:xfrm>
            <a:off x="1986549" y="1455915"/>
            <a:ext cx="2225411" cy="2404101"/>
          </a:xfrm>
          <a:prstGeom prst="flowChartMagneticDisk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36000" rIns="9144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5940154" y="2498458"/>
            <a:ext cx="2477480" cy="8418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3923930" y="2495137"/>
            <a:ext cx="1753049" cy="8418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75068"/>
            <a:ext cx="7731694" cy="661644"/>
          </a:xfrm>
        </p:spPr>
        <p:txBody>
          <a:bodyPr/>
          <a:lstStyle/>
          <a:p>
            <a:r>
              <a:rPr lang="nl-NL" dirty="0" smtClean="0"/>
              <a:t>FIspace Approach: Software Mass Customisation</a:t>
            </a:r>
            <a:endParaRPr lang="nl-NL" dirty="0"/>
          </a:p>
        </p:txBody>
      </p:sp>
      <p:sp>
        <p:nvSpPr>
          <p:cNvPr id="5" name="Isosceles Triangle 4"/>
          <p:cNvSpPr/>
          <p:nvPr/>
        </p:nvSpPr>
        <p:spPr>
          <a:xfrm flipV="1">
            <a:off x="5292082" y="2018460"/>
            <a:ext cx="1656184" cy="1628631"/>
          </a:xfrm>
          <a:prstGeom prst="triangl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nl-NL">
              <a:solidFill>
                <a:prstClr val="white"/>
              </a:solidFill>
            </a:endParaRPr>
          </a:p>
        </p:txBody>
      </p:sp>
      <p:pic>
        <p:nvPicPr>
          <p:cNvPr id="4104" name="Picture 8" descr="http://www.large-icons.com/stock-icons/large-user/programmer-ic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2" y="4078397"/>
            <a:ext cx="1613560" cy="161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0" descr="data:image/jpeg;base64,/9j/4AAQSkZJRgABAQAAAQABAAD/2wCEAAkGBxQTEhUUEhQWFhQVFhcVFhQXGBgVFBYVFhUWGRcUFBUYHSggGBolHBQVIjEhJSkrLi4vFx8zODMsNygtLiwBCgoKDg0OGxAQGywkICQsLCwsLCwsLCwsLCwsLywsLCwsLCwsLCwsLCwsLCwsLCwsLCwsLCwsLCwsLCwsLCwsLP/AABEIAI0BZgMBEQACEQEDEQH/xAAcAAACAgMBAQAAAAAAAAAAAAAABQQGAgMHAQj/xABGEAABAwEEBgYHBwMDAQkAAAABAAIDEQQFEiEGMUFRYZETFSJScdEHFDKBobHBI0JygqKy8DNi4UNjkiQIFhc1U1Rzs8L/xAAbAQEAAwEBAQEAAAAAAAAAAAAAAgMEBQEGB//EADcRAAIBAwIEBAQEBQQDAAAAAAABAgMEERIhEzFBUQUiYXEygZGhIzPB0RRCseHwBhUkUjRi8f/aAAwDAQACEQMRAD8A7igBACAEAIAQAgBACAEAIAQAgBACAEAIAQAgBACAEAIAQAgBACAEAIAQHlUB6gBACAEAIAQAgBACAEAIAQAgBACAEAIAQAgF15W8xUJIDSQKnViOwnYufcXNSEsRWxdCCkjFl58B8R5qmPiT6ok6JubeLd3xCuj4hB80QdFm1tsbv+BV8buk+pHhyNjZ2nURzVsasJcmjxxa6GYVhEwllDaV2r1LIyZMkB1FeDJkgBACAEAIAQFe0r0ws9hb9ocUhFWxN9o8T3RxKi5JEowbOQXz6Y7a5xMIjhbsbh6R3vc7X7gFFSbJOKRV7T6Tb2e4uNrc3gxkbWj3Yfmp5IYLToh6XrZG4C2AWiKtC4NayZg7wwgB9NxFeK81EtGTut2XhHaImTQuD43gOa4bjv3HgpECUgBACAEB4SgKNpL6T7JZiWRnp5AaUYewCNheAanwBWyjY1am7WEUzrRXIpDtOb1tryyygtzpSGLFh/FI7byW9WdvSWan3ZQ605fCR7Ky9JbSInzWlr6irXVb2T97XTirNNtGGpJNENVRy07nlptF52aQxeszmQBuQ7eZ1A50zOW+qlGFtUjq0rB5KdSLxkvl0Wu+YxG6RkNpZI3EaObG9ni4ZGtdgPiufUjaSb0txNMZVVjbJdbLaS5rS9hY4gEtJBoT92o2rntYe25emSV4eggBACAEAIAQAgBACAEAIAQAgBAR54w4FrgC05EHMEHYViqbyZNFVvG7ZbN24KyQ6zEc3M/AdZb8lhrW6e6Lo1O4WG82SajR3dOv3b1ilBxe5dzJwcogzEh3qWpnmDJspH8p8lONWS5M8cUV/wBItvLbC7MgvexjczXXiND4NX03gWqpJylucvxJqEMI57dWmFsgphlL2j7snbHud7Q5r6KpaUp9MexyoXFSPUvlwek2J9G2hpiPe9qPnSrfeFzq3h0o7w3NtO+i9pbF9slsZI0OY4OB1EEEHwIyK58ouLwzbGSksokKJIEAICuae6TNu+yPmyMh7ETT96Qg0rwABJ8F42epZOFXfopeN5k2hxwtkOLpJHUDs9YAzos7mkzUoNrcbSeiS0hhPTROf92gdSnEnavOL6HvCz1KXeF0vgkMcrSHNNCD8/AqUamojKnpN9is+YptRs8ijqfogvIxTyWMn7OQGaMd17aY2jxFD+UqdOXQhVjjc64rSkEAIDVaZ2saXvcGtaCXOOQAGslepNvCDeDiulmmdpvKR9msLJDAMiGVxyZ/fI9ltdnNdehawopTqNZ9THUqObxE9uHQO1wOZNJZWvIP9KrCQADkQ40GwZV1lTqXdKScFLHqRVKa3aOi6O3HM1/S2jotdWQxtIZDlQdHQhtczU0J4rn160HHTDPq+5ohCWcyHdmuqNji4AlxJdVxLiC4kkNrqGeoLPKpJrBNQSeTK2XbHL7bATka6jkQQKjOlQMuCRqSjyZ7KClzJbRRQJA5tRQ5g7EAm9Yks8hEnas5phlrnESaYJN7NVHbK571dpU1tz7d/Yhlxe/IchUkz1ACAEAIAQAgBACAEAIAQAgBAaXHMrDP42TXI8UEelO0ysbI6PY0BxdU0y2HOnkqK0Fq27F1NvAuu6+3Cgf2hv2jzWKUOxcPoLS14q01+fvCr3R7g3Ar08KH6U7bWSKzg/0243/jfqHuaP1L73wW34dDLPmvEq2qppXQouFdfBz8nrBmh7knXXfk9lfigeW72HON34m6vfrVVShCqsSRZTqyg/KzqmhvpChtZEUn2U+xpPZf/wDG7/8AJz8Vx7mxnSWqO6/zmdajdKez2ZdwVgNR6gOE/wDaBvAunjhr2YosdNmOQn6MChJ7lkF1OkXDCI7PEwZBjGN5NAXMpvOfdnRkhiCriGCi+lC5WyRCYDtNyJ3jimcPJJLKwcosbjWm6vwNFpe6MkeZZLsvMWe12aYn2Zowd+F7gx/6XOXlPmSq4wfRS0GQEAIDkfpJ0l9YtLbCxzhAx7RaZGMdIakjINbWoFQPxOG5dS0oaYcR8+hlqz1PT06mq49I47PO9lhs0cUZBaS/EZHOYw0qagNq4DLeVZUtnOCdSTb+xBVcS8qOnOvVrLO2aQ62tJAGZcRqDea5nCcqmiJq1pRyzy6b5bPTCxwyqa0yO7XmfBKtF0+bPIVFInC0tLsIPa/m1Q0vGSepZwbQVE9PUAIDCWMOBa4Agggg6iDkQUTxujx77FX0VvilonsEh7dnNYSdb7OaYc9pbXDXdRaq9Pyxqrk+fuV05buHYtayloIAQAgBACAEAIAQAgBACAEBHfrKwS+NlnQ0snBNK57tv+VJ03jKPFJciielCctEZB++P2OWF/mtPsXx+FFVsN4A61CcS1MsF32k1BBWeSLEWewWijXyvHYiaXuoMzQVAHHJaLGlxKqcnhLG75Z6FFzNQg+5y622K0Wm1yB7ftnkyOB1BpoRnuAIC+1l4rZ0LNXGvyck13zjHvlM+VdvXq13DHm5isWRxjMlOwHBhd/cRWnwXQlc0lXVDPnackvRNLP1ZQoScHUxtnHzNLW5hX4Ipke1lepEkQ6L3BNPB3H0T3xaLRZn9OcQjcGMkNcbhhqQ47aVArzXz3iNKFOotPXmde0nKcNy9LAaz549NudtmO5rByYPNUt+YvivKdau6SsbCNrWnmAVy4PB0WtiY16vUiDQv0jgElmlae4TyC9e6PFsz5sNvcXVaaAufq3VdTP3Lco4RgcssyntRcH55gE14jNepYDeT6w0bt4nslnmH+rDG/3uYCRzKmVDJAL79tpige5lC/JkYOoyPIawHhicFOnHVLBGTwhfovcUdjiwN7UjzimlPtSSHW4k7K1oFZWquo89Oi7IjCCiio6T3daPX3FoLmPb0jcDaANYM2mmtwPvOILdbzp8Lcz1Iy1mm4NIGsc42iMzF5FM6lpAIDQ078gp1qDaWh4IwqJfEjodnu+Nr+ka0tdQ5VyFdfZGVVzJVJNaWzWoLOUR7JiFokyLWnPPMHiDzU54dNEI51saNoNSp5lp7jXmAYHXWp1Ups8ab0B4ZF7gHGdKI5LrvOOdmcL3mUPPtDE/7eGop2cLqgHguxRauKDi+a2/ZmSa4csna4ZA4BwzDgCDvBFQVxcYNhmgBACAEAIAQAgBACAEAIAQEK0yUxLl1Z/iOPqWpeXJTdIJCXB2YNBQ1+IXTtOWDFXe+RHpxeGCzWZ0jekxYQ6p7XsOzB35Km3t41byrF9v1LpVXCjBlYsohl/pShrj/pynCa7mu1FSr+GVI/CTp3cXzG1ks87HAYHZ6iM28wuXUtpp4aNkaseaZcG3l0bWRUqK1eRtdT5LleKzWj+Gg+W8vV9vkewep62vY0yWiITOl1O6PCfBtT9RyXLjOtO2hafy68r3eF9sfckqcIzlW64x9Msg3fdrTZ4Y3amuE0w4gF2HjmWjwXYuvF5/7hcV6b3ceFT9E2o5+icvdmGFni2hGS66pfd/2KFaYi17g4UIcajcddF+p204VKMZQeU0sPv6nytROM2msPIqmNStKQTNLghJH0ToLdXq1ihjIo7Djf8AjecRr4Vp7l8rd1eJWk/82PoLeGimkP1nLj549MrgbbMPw88AVEviNEPhOkaOWjFZYHd6GM/oC5Mnpm16nTh5opjQSKSkHEWaW2gtsNrLdYs0xB3Ho3Z+7WrqUszS9SmqsRbPm0mjRTZ9RX6rpnMRIggPRyO/tK8JJH0T6Dry6a6omk1dC98J4BpxNH/F7VMrL+gFF9OBkhaa0DnycKsbQV98gPiFbT6shLoZRyr1oZNokUWj0R3g2Jlqs9YY/tXP+0DQHCQNBaajXXMZrRDVKnLd7FUsKS25jyaejSQMRAJAGs0GocVnUd8FrexFum92Txte0gE5FlRia7aCFOpRdOWGQhUUlkm9Iq8E8gZF7gZMXSpgGh8ylg8yc99Ms7PVYA6hcbQKDbhMcgcRzHwW6wT1yfoU1+Rc/Rxbelu2zOOsRhhrn7HZ1/lCxXUdNaS9S2k8wRZVQWAgBACAEAIAQAgBACAEAIBbbfvLi1X+O/cvXwFYvWJzm5DJgqfCq6ltJR+ZirJtexUfSM3/AKWzDcR/9bld4e/+dV9v1R5X/wDHh7/oc/6Pl8F3kzCWg2+Sz9GbNM7BhAd2sbce4tOQy4KilBVM8Rbls5OGNLGrNNJgQJ7PBJWmeEsfr11BPyVdTwW0rb6d/ZP9mexvasC9tuyzzNxNa5pLC4AE6qVzBXzlx4PbpNpYx2Z1KdzN4E9xONCRm4ioFdZ8dy+HrqLklJ4Wd32OhUys4RTtKbs6CmOTHPIS54b7LR4nOpJ+C/Vv9P8Ai3+4KSo09NGmlGLfNv2W2y5+6Pjr604GHOWZybbRWC1fTGDI00Tuv1i2QxEVa59X/gaC51fcKe9Z7qpwqUpGi3hxKiifRYXyZ9GeFAfO3phuWaKY2h4DGTyO6OMvxy9kCr30FGgk5NBNFTJYeS5S2wNfRJfwkgNlc77SCpYNronGuX4XEjwIXNvaeHrXU3WdXPkZ0ASLHrN2k8kYHtcxwq1zS1w2YSKGvuKlGbzsQmljc+db6uvoJ3xA42AkMcM6tBIHIbdWveu5Sqa45ONVpunLBss8gw4DllQ13HL6qTCZdPQTfssFuNjoXRTg1HdfG2okHAtFD+VTRW1g+iF6RKdpvfkdlnsxmJayRszMWsNcOjcC6mdKArXbUnUjJL0KaktLTJMFpBzBqCKg7xsK8cT3JJbMo4PRFprJSBstCehlY/I0dStMj4kLRa/Hp7plVb4c9h7ZrcJGte32XAOHgRVZ5QcXhlqlncR3hdVmiDpiXRuLg4Oacw6uQjbxrSm5aYVqk8R5lMqcIpsqkGmEzXNJlkcAc2uw0cNxOtbZWsGuSRQq0k+Ze7nvxlpYXR17NAdwcWgkCuulaVXNqUXTeGa4VFLkRNKdJGWSLG7NzjRjAaOcdp4AKVCg6ssI8qVFFEPRrSZtqixapGnC9urtYQ6rRtFCPipVqDpv0PIVNRy/0kPl9eInLiPaiAPYEZccIaNh7JrxC6FtjheXBRUzq3Oueh3/AMsj3Y5aeHSFcq+/OfyNND4C7LIXAgBACAEAIAQAgBACAEAIBXbT7S4VZ/jv3NK+AUOIwuDs251G5bqfNNGZ8nkqmmlmxWdjaVIa0jZQhp+NKrRZzxezfp+qIVI5t0VS6LOHwyxuyrm0027DXxpzXYrS0zUkZaa1QaYpEJa7CdYNOS3QaayjLLK2YzuqzY542lpfV7atGsiufwV05aacnnGxCCzNI65dzHgvBbQFr/25U3hfP12tPyOvTT1FL0Hnc+NpJOqhO0kGnuX5v4nBRm8H0D3Hd6XFG9wmfV5ZG5uEgEEkGhI35n4Kzw3xu4t6LtKTUVOcW5bprllez2yc24s6dWfElu0msHNb3uwwOaxxq/A1zh3S77vuFOa/Y/DPEoeIU5Vqa8upxi+6XX5vJ8dc27oSUXzwm/TPQu/ofuvty2gjUBGw+Paef2D3lZvFqu0YL3/Y3eGU8tzOqLiHYPCgPnb05Xg99uDC7EyNlG4WlrGvJONocScbgMNSNVaUVcs5LI8jn9226SzSsmidhkYajjva4bQRkQoNKS0vkSTcXk7Folp+22uLPVi17WguIcCwkmlBlUbeS5te1VPfJ0KFxKexcnWN0raOOFh1tbrI3OO5Z1hPYm5HD/Sazo7aA0UABp4VoutbfCzHcveJV3zmi0mVssPo80vF32np3RCWrDHmaODSQSWnVXsjXsTkecz6duC8jaYI5jE+LpBiEclA8A6iQNVRmpESj+m6w47LDIchHNQmlcpGlufCtF0PDpYqNd1/Qz3CzEXaDWp3qUJe/GRiGLbha8gNNc8gAFbcR/EeCMHsWdloWfSWZMbU1srHRvza8UIGumv6KmtX/h4cXGcdicKfFejPMWwwztY2KKeKNjWhrXOjc91BqqcVNVNi59Lx+0qz88Gs9crBon4dXjHytEWXQO0yPD5LWHmuLNriPyjFQe5d2N/TSxGH3Rz3byb3ZF/8M5f/AHDP+DvNT/3KP/V/Uj/CvuPtFtE5bL0gdM17X4TQNcCCK55naD8FmuLqNXG3Itp0nHO4l0h9HVotUrpH2tlDUMaY3dhlTRoo5XUr+FOOFAhK3cnlshWH0XWqGXpYrYxrgCAeicaVbStC6mpey8QhKOlx+5KNBrfJI0i9G1ptcrJJLTECxjWUbE6lQSSfa2kk02KNO+hTi0ov6/2PXRb6l70Quz1KyRWcnGWA1eBhBJcSSAdWtYa1TiTci2EdKwOfWOCqJES13wxhoczuGzxWC68QpW70vd9kaaNtOos8kbLBeQlJABG1TtLxXCbUWvc8rUHS5snLYUAgBACAEAIAQAgBAKrWc3L5+4f48vc1R+BCq0nI8f5mt1DoZ6nJld0zeSxtajJmY4g1V9kv+VL2/UjWeaKK3Z7HGDQFxryHiutKcmjNGEU9jTeEYo1lCXg4i7Zn4e5abZvOc7diivyx1PbpvA2eQEAZntGmYG2h2LbUoqrDBlp1XTlku1waQdNaBEwkgxy66ihAy1rmXFo4UZSZvo3KnUUULtFrvEbGx5VDdZ112mvivym/qylNye259Ip75Q2hkeZCyQijaGg1EbD8FjlGKhqh1LMLTlCjS24HTOjfGB7VJBShIJb2ydtAKUX1v+lv9QU7GnVo1m945hzays+XHq3nPfmcDxPw+VeUJQXXf543+R0C5bI2NnZaACa0G86z/Ny+gtadSlbwp1HmSW7f1+x69Lk3FYWRirz0wlJocIBdTIE0BO4mhpyQHE/ShcFolkE009nqAQIRJI4x1OpjSM676N8Fmqan1NdGlKS8qZzk6OvdrcANp1nkoqeDYvDpvm0jqPo5uFkNlje32nuc8uOsjINr7h8VguarlM9hTjDKiXqacMaXONA0VJ4BZlvsGjiHpAx2yYysbTDk1u0t48V1qL0bFlbw+UqSa+Lt+hSX2SQZGN+6hadfDLNaVJPqcp0akXhxf0Gd26L2qUjDC5o7z+wBxzz+COaRZTtK0+UfqfS3o/aGWRkfrMloez2zL7bTT2KHMNGypPipRkpLYqr0J0ZYmv7k/Sy6Ba7JNBtew4TueM2H/kArqNR06imZpx1Rwcc0Cmczp4XEVa4PArm0mrZG0Oqjm/Ndm5SeJIyU30LfHaaLK4luRpdLsUrN1T+0rJcryr3RbS5/Ixvm6nMq5mY3eS+VvfDHDM6W67djuWl6peSpz7mi6b9fEcL6uZu+838PkqLLxGVDEZbx/p7F9zYxqrVHZ/Zlus87XtDmEEHb57l9LTqRqR1QeUcKcJQemSwzYrCAIAQAgBAV6+9IMNWQmp1F+wcG7zxXFvfE1H8Ojz6vt7ep1bSw1eery7fuK7rsMkzttK5neuZa2VS5ll8urNtzcQoRwufYulgsgjIaNjPqvpqVONNqEeSRw5zc8yfcnq8qBACAEAIAQAgBAeFAJrxd7a+buX+NL3Ncfy0In22mRFR8f8q2jcaeZmkxVpUQ5rKbQ3L8pXRsJp3EpehGt+SiuNhO+gJ/mS7bkjIk1yGt3kMxB7cVctlC33qO7xpJcsqQttN3jWNpOW4VyXTpVehz6lPA20HsxbbAf9uT9qrvp5ovHoStI4qr5kizPxscKlrsPtDW095fnt/bK5p/xMI5nH41/wBl3Po6cuFPQ+T5Ci4LdK60ASPxHC9tcqdlwzy168lybqlTjRbisbp/U60UtOe5erNGXkCtc9R3+Cn/AKfseNc8Vryw3fq+i/U5t5UUY6VzZaImUAA2L7tvJz0sGaApGnl/uY9tnjcW9nHIRk6jiQ1oOzU4mnBZ602tkdjwuzjUzUms45FAvB4cA2ms1+BqqFzO1VjhIUTto1wbrIIHiUK8djomiGVjhG5q5tZ+dnO07v3f9TC/ZukPRg9kZu4nY33a+Svtqf8AMy6hTzLL5L+olN1hazfqEltnaHlkepho5294PsN4Dad+Wxe8ittzfoexXoW614erbmM7Fb5a9JBiD2anjID+1xORB7uf1Xqyt0Jxp1IuEln0OjaI6TOtA6OdgZO1tezmx7QQC5u45ioO9aadTVt1OBe2MrfzL4WV3Sy4fV7U61MAEVpo2X+yYey78L9R403rrW9bXDhvmuXscapDTLUuot6RXESVczS612ZwJox0hcK5EOheAabSDTmVnudqePVFlL4vkzoNQRQrAXiG97jB7TFyb3wyNXz09n9mdC1vpU/LPdCmySyQPy262/dcP5tXFpV61pU227rozpVIU7mHf1LPYrxbIKjI7WnWPML6a1u6dxHMefVdTiV7edF4fLuSekWozh0iAxfOACSaAayoykoJylyRJRcnhFeva9XSdmOoZqJ2u4cBqXzl94lKrmFLaPfq/wCx2bWzjT80+f8AQxui4C8gvFG7l7ZeGOp56u0e3cXN+o+WHPuXCz2dsYo0UX0UYqK0xWEcZtt5YRn7T8o+ZXn8/wAj3+X5klTIggBACAEAIAQAgPCUBX70f7a+auvz5+5rX5aKhaZc1SjBN7ivTSakcPgz9jlrpSxL5I9rSxSj7les15uG2o4+a6FO7nDrkzZH13300jC8UHNa6d9DPmWD3iJrDHkPRuoWlp4D6groUriM1iMiDjHmh5dFpf0rWkjCGuoAKEUacqpVitDZbCb1JFbuUnpBTblzXyNGtKlNTj/9OzUgpxaZJu65WxzulFMBbRjaagfaHhkKKjxaxqVNCto5jN/R+vpzJUrzyONXZx+5bbnaGdo6zq4BfR2dlG1oqjD5vu+5zJ1XUk5sai0hatB5qPfWAmgajkGmk+K22k910bR4dE361WCv8bPrPCl/xk/cQOm7Tff+0qtGyryR7d7Mb3bmtJ+NF6UFyuq1COyNduBpxJJoFz6kHKq0jE+bx3IDLTvNScyd5OsroRSSwjZCGlYFWkF9Fo6KI/aPGZ/9OM/e/EdnPcpep48t6UI2NAAA1BRL1FJYRpmkoK69w3k6hzXqIT2WS62W9S2yts5DaChLgKEu2nmkp7aRQs0pKr1wSdF7fgtUR2F2E/mBHzIXtF+dEfFaWbWXph/c6LbbSxzXNe0Oa4EOacwQdhXRUWnlHxraZQL2sgiJId2N51j8R38dvit1Krq2fMplHAi0XvMvvWNrZSYgH0aCMJIicCRT2hWhqa5gqV5HFBNrfKPKLzN+zOsteuWajc16Ai2ywteNXu+oOwrLc2lO4jiXPuW0a0qTzERvspY6oJy27R4hfM1qFa0qZ5dmdinWhWh+gwgtlcnZH4Fduz8UhV8tTaX2Zzq9o4bw5G19oA1rfWuKdGOqbM0KU5vEUL53mQ0OrYPqV8zc3lS6njp0R16VGNGOevce3dd7MA7Ofe8uS7lrZQhBOUdznVricpNJ7DINDRQLoGY1SPQGuzO+0P4R8yofz/Il/L8yapkQQAgBACAEAIAQES1T7FZGJXJiS1modTbWnivlrr/yZr1OjDekil2qSjyDrzrwoSqkjnVOYo0+k+zh/DH+xy1U1v8AJFdy/wAOPuVSCTNWsyKeBrZnqDkS1JjOF24qOo8x2LFopbH+sNaXGmF+X5TRbrOvN1NDk8bk6TeoxuKSkrTxHzXIUnFpn0DWVgfRS4gCePzK+ltZtUkYK8U5kyO0LQmVtE2ORWIrZs6RekTlOmGVqtf4oXe4xgLmXKxUZ9f4TLNqvdlWtU9KHj9Cqkbar2RlYbfhbId9B816VJlltukuOzWeBp7MbAXcXbvcraj2UUcyyo6qs6z7vH1E1qvbo24tZOTW73ceA28tqrSOlOWn3Flnac3PNXvOJx3lRbLKVPSsvmb8a8LTTM/NnF4+v1UolFfou7Q59YVR0spbGdmtdHsO57DycCpU9pIou8SoTX/q/wCh1CSWq7R+eiq22YleYPciO5LnZHbopGtwnt6tWcbl5VrTcFFvbKJU4LU36HQGPVBYbmvQG5r0AvvW0N1N9vfsHiuff3NGnDRU3b6f5yNNtSnKWqOy7iuC0trhf2Tv+6fJfLuGeR1G2iRO9jBUuHgMz8F4oZ5fuR1MwsFqo8Oe3sbto48V0/DrihRnia3fUpuaVScfL9C3Qztc0FpqF9NnO5ysYMZHoCNI9AY2B/2h/CP3FQ/n+RL+UZqZEEAIAQAgBACAj2qfCOKlFZIyeBRLNVXpFTZDDu0QeJHEE1PvXyvidu4VXUXJv6M6VtNOOnqL73ulswqDhf3qaxucPqqadaM1iez79yFe21boo+n1lexsQcK4WR1cKluTXVz3LXCLT+RzbmL0JMp8TqHgc1NrJiyM7PKN+SokiOSeyT+BVtHqkx9ojL/1Td2F/wC0rXYfnr2ZdRlmZLuf+oPELnPmj6RDaxv7Dff8yvorb8tGGr8bGlmh2u5LbCHczyl2JmNWFZ4Xr0HMdLJMdptlPusjHvYGV+ZXNud6h9X4Ttb/ADZTLUatPPkqFzN894i0TnCRvKngxuptsS4p6azkNf8AN5XnNlscU4pIyjdidjdsyaNw3LxvoTpxy9TJHSqJfkOkQZNE83bj/EfkVKPJmerLzw9yf6wvMGnimyCWpHiPmvYrdFdWr+HL2f8AQ67ZzUrrnwxOMYQZI0lnAc1w1h3za4fVVVeS9yynzfsSWvVZM2iRAQrdeVMm5fP/AAuRfeJKl5Kfxd+xvtbN1PNPl27kaxQukOWQ2u/msrj29rVu55+rZvrVYUI4+iH0dmYG4aV3k6yvp7e2p0IaYL3fVnFq1pVHqkeQWSNuYaFcoxWyRByb5sgXjYKVdHq1lv1HkuDfeFtZqUfmv2/Y6VteJ+Wp9SDYLyMbsjkdYOo+O5Z7HxGVDyT3j90aLmzVRao7MscFuEgyyO0bQvpoTjOOqL2OLKLi8MwkepHhps81JPyj5pBZm/YSeI/MewyYhVetYPE8mxeHoIAQAgBAYSyBoqUSyeN4EFrtVStEVgpbIvSKR4YT5t3EZg7jvWGtBTzGXJl0ZYw0Y2a0Yhnk4ZOH1HAr5W6t3QnpfLodOlUVSORXf8xEg2gsbUHMHJdLw+coyWP+pnuYpw+ZVbw0dilOKKkUnd/03eHdPgunKlCpvHZ/Y5U6HWIhtN0TQ5vjOHvDNme2o8NqxVqNSHxL5mScJLoZCc8Pd/M1kZU20P8ARSStpYdmFwGX9p2rVYfnr5ltB5mmM7rDhICWnWNVCq5eHVc7NP7H0KuI43H91RFrBiHaz5VXet6XDgk+Ziqz1SbRNxq8qDGgPHPQFK0lutpMssZLJZG0cMjG80A7QI7JIAzBCz1aMZb9ToWl9Uo+XoUKRvu2EHWDtBWBrDwz6WFRTWVyYgtApIRu1e9Wc0YJPTUwSImH+fNQZpgm+ZMBUTSmGNMHuQxIMka2PzadxClAy3Lwk/UktkXuCHFJ1gfV8bRtewfqC9jHzIhWq4py9mdosmQXUPliRjQGq0P9n8Q+RVVbkvcsp837HjpaDP3KmUlFZk8ItSbeEL7ZeexuZ362t8N546gvn73xNzThS2Xc69r4fjEqn0PLvsBf2n1Ddf8Ac5V2Xhsqvnq7R+7/AGLLq9jT8kN39kP43BoAGQGoBfRwhGEdMVhHElJyeXzMulUjwOlQB0yAW3lYA/tMyd8HeR4rlX3hsa3np7S+z/ub7S9dLyz3X9BVBbHRnC6op/yb5jguRb3VW0m4tbdUdGvbQuI6ovfox3ZrwDqAkV2EaneHkvpaFxCtHVBnDq0p0paZI9L6P/L9Vop/G/YpqfCvcZ3fbKFWyiQix001VJaeoAQAgPCUAivS3VNBqV0I4KpPIoMisIHmNenhkJFmnHfJZFkS0Mc12NmZGsbxtCyXNtGvDS/l6E4TlTlqQsvy1tfI3AanA2o2jLaNi51pRnGppa5Rwaa84unldyLHHvXVVNdTnup2J0MpGQ1btisUnHkV5I1quuzy+0zCTniZ2c99NSqnRo1Pijj1RCVOL6Gi6riMM7HskDmCtWkEOzaR4HM8FGhZqnVU4yytyEKWmSaY5skQDqhXJnQJrZFqi9itmWNSPAxoAxoeEK3RBwIKiy2BSL70fzLmGh/msbVRUpqR0KFzOjy3XYqU91va4ucypO0eRVDpyRthd0XLVJYf1McNPuuHuVbhLsa43NLpJHmW48lHRLsT/iKf/ZfUxI3NcfcvVTk+hF3VFc5AIpDqZTifJTVF9TPU8QgvhRsjut51gkkEash4BXRppHNrXNSrLck2fR+Y01eJqvOEWq69CyaOaM4JWPkdiINQNTQd/EqynTwyivXlKDR0ON2S0nNMsaAj260hrQTv+hVNfOnKWS2ljVu8Gu03tE+NrS4VANXBrqmp1alwbyneXCS4eF7r9zqW9ShRedX2I1nns7TUuruGF1Pkp2XhOjz1d30XRfuLnxFzWmDwu5O65i7/AOl3kuzpZztSDrmLv/pd5JpY1IOuYu/+l3kmljUg65i7/wCl3kmljUg65i7/AOl/kmljUg65i7/6XeSaWNSI9qtsD9bs9hwur8liu7CNxHdYl0f+dDRb3cqL2e3YjNmiGp/6Xc9WRXEp2N9QnqhH7rf7nRqXdvVjiTJVituJ1K4qN9qhFc8q1X0dpKpLepHS8ehyLhQW0HlDGOWi2mYf3Vba9knwVM4lkZDRVlgIAQEO2y/dHvU4ohJiaWxk7uatTK8Gvq88OaZGA6vPDmmRgOrzw5rx7jB76ieCokn0JoiWq5w46s6axRexT6nkopoXy3G8HIVHDyRxaKdDPG3VJ3So4fYaWbOrH90qOl9jzS+xIsl3ODxUHb8lKCakexi8myG73A6lDEuxq2N8V3Gma0x5FTRs6vPDmp5PMB1eeHNMjAdXnhzTIwaJ7uOxRbLYYQutF0vP3Sobl6ku5DfcDiM4zyQNxxzNR0W/2zyXm4Ti1uYf90xX+maJuepxzzM26K/7Z5JuSzDubBo0R/pnkm41R7nrbgcHf0zq3JuRzHPM3C5X9w8k37Esx7m6z3S8OHZOtexzkhUcdL3GjLvKtyY8Gzq88OaZGDCS7Tw+CjJ5R6kD7vyFBn7lmqU8bxLoSWdzW2xna34BKc5x2kj2UIvdM2+ocB8FpyU4D1DgPgmRgPUOA+CZGA9Q4D4JkYD1DgPgmRgPUOA+CZGDB9iOxqrqTktoonCCfMxFhdu+SzxhOT3LXKMVsZx3aa7PgtcFp2RnlubOrzw5qeSODfZrMWn/ACvG8nuB3ZpajiFS1uWRZvXhIEBAtN1Me4uJcCdxFNVNykptEXBM1dRx95/MeS94jPNCDqOPvP5jyTiMaEHUcfefzHknEY0IOo4+8/mPJOIxoQdRx95/MeScSQ0IOo4+8/mPJOJIaEHUcfefzHknEY0IOo4+8/mPJOJIaEHUcfefzHknEkNCDqOPvP5jyTiSGhB1HH3n8x5JxJDQg6jj7z+Y8k4jGhB1HH3n8x5JxGNCDqOPvP5jyTiMaEHUcfefzHknEY0IOo4+8/mPJOJIaEHUcfefzHknEkOGg6jj7z+Y8k4khw0HUcfefzHknEkOGg6jj7z+Y8k4khoQdRx95/MeScSQ4aDqOPvP5jyTiSHDQdRx95/MeScSQ4aDqOPvP5jyTiSHDQdRx95/MeScSQ4aDqOPvP5jyTiMaEHUcfefzHknEY0IOo4+8/mPJOIxoQdRx95/MeScSQ0IOo4+8/mPJOJIcNB1HH3n8x5JxJDQg6jj7z+Y8k4khoQdRx95/MeScSQ0IOo4+8/mPJOJIaEHUcfefzHknEkNCDqOPvP5jyTiSGhB1HH3n8x5JxZDQg6jj7z+Y8k4khoQdRx95/MeScSQ0IOo4+8/mPJOIxoQdRx95/MeScRjQiTYrA2IktLjXeQfovHJsko4JaieggBACAEAIAQAgBACAEAIAQAgBACAEAIAQAgBACAEAIAQAgBACAEAIAQAgBACAEAIAQAgBACAEAIAQAgBACA//9k=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nl-NL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AutoShape 12" descr="data:image/jpeg;base64,/9j/4AAQSkZJRgABAQAAAQABAAD/2wCEAAkGBxQTEhUUEhQWFhQVFhcVFhQXGBgVFBYVFhUWGRcUFBUYHSggGBolHBQVIjEhJSkrLi4vFx8zODMsNygtLiwBCgoKDg0OGxAQGywkICQsLCwsLCwsLCwsLCwsLywsLCwsLCwsLCwsLCwsLCwsLCwsLCwsLCwsLCwsLCwsLCwsLP/AABEIAI0BZgMBEQACEQEDEQH/xAAcAAACAgMBAQAAAAAAAAAAAAAABQQGAgMHAQj/xABGEAABAwEEBgYHBwMDAQkAAAABAAIDEQQFEiEGMUFRYZETFSJScdEHFDKBobHBI0JygqKy8DNi4UNjkiQIFhc1U1Rzs8L/xAAbAQEAAwEBAQEAAAAAAAAAAAAAAgMEBQEGB//EADcRAAIBAwIEBAQEBQQDAAAAAAABAgMEERIhEzFBUQUiYXEygZGhIzPB0RRCseHwBhUkUjRi8f/aAAwDAQACEQMRAD8A7igBACAEAIAQAgBACAEAIAQAgBACAEAIAQAgBACAEAIAQAgBACAEAIAQHlUB6gBACAEAIAQAgBACAEAIAQAgBACAEAIAQAgF15W8xUJIDSQKnViOwnYufcXNSEsRWxdCCkjFl58B8R5qmPiT6ok6JubeLd3xCuj4hB80QdFm1tsbv+BV8buk+pHhyNjZ2nURzVsasJcmjxxa6GYVhEwllDaV2r1LIyZMkB1FeDJkgBACAEAIAQFe0r0ws9hb9ocUhFWxN9o8T3RxKi5JEowbOQXz6Y7a5xMIjhbsbh6R3vc7X7gFFSbJOKRV7T6Tb2e4uNrc3gxkbWj3Yfmp5IYLToh6XrZG4C2AWiKtC4NayZg7wwgB9NxFeK81EtGTut2XhHaImTQuD43gOa4bjv3HgpECUgBACAEB4SgKNpL6T7JZiWRnp5AaUYewCNheAanwBWyjY1am7WEUzrRXIpDtOb1tryyygtzpSGLFh/FI7byW9WdvSWan3ZQ605fCR7Ky9JbSInzWlr6irXVb2T97XTirNNtGGpJNENVRy07nlptF52aQxeszmQBuQ7eZ1A50zOW+qlGFtUjq0rB5KdSLxkvl0Wu+YxG6RkNpZI3EaObG9ni4ZGtdgPiufUjaSb0txNMZVVjbJdbLaS5rS9hY4gEtJBoT92o2rntYe25emSV4eggBACAEAIAQAgBACAEAIAQAgBAR54w4FrgC05EHMEHYViqbyZNFVvG7ZbN24KyQ6zEc3M/AdZb8lhrW6e6Lo1O4WG82SajR3dOv3b1ilBxe5dzJwcogzEh3qWpnmDJspH8p8lONWS5M8cUV/wBItvLbC7MgvexjczXXiND4NX03gWqpJylucvxJqEMI57dWmFsgphlL2j7snbHud7Q5r6KpaUp9MexyoXFSPUvlwek2J9G2hpiPe9qPnSrfeFzq3h0o7w3NtO+i9pbF9slsZI0OY4OB1EEEHwIyK58ouLwzbGSksokKJIEAICuae6TNu+yPmyMh7ETT96Qg0rwABJ8F42epZOFXfopeN5k2hxwtkOLpJHUDs9YAzos7mkzUoNrcbSeiS0hhPTROf92gdSnEnavOL6HvCz1KXeF0vgkMcrSHNNCD8/AqUamojKnpN9is+YptRs8ijqfogvIxTyWMn7OQGaMd17aY2jxFD+UqdOXQhVjjc64rSkEAIDVaZ2saXvcGtaCXOOQAGslepNvCDeDiulmmdpvKR9msLJDAMiGVxyZ/fI9ltdnNdehawopTqNZ9THUqObxE9uHQO1wOZNJZWvIP9KrCQADkQ40GwZV1lTqXdKScFLHqRVKa3aOi6O3HM1/S2jotdWQxtIZDlQdHQhtczU0J4rn160HHTDPq+5ohCWcyHdmuqNji4AlxJdVxLiC4kkNrqGeoLPKpJrBNQSeTK2XbHL7bATka6jkQQKjOlQMuCRqSjyZ7KClzJbRRQJA5tRQ5g7EAm9Yks8hEnas5phlrnESaYJN7NVHbK571dpU1tz7d/Yhlxe/IchUkz1ACAEAIAQAgBACAEAIAQAgBAaXHMrDP42TXI8UEelO0ysbI6PY0BxdU0y2HOnkqK0Fq27F1NvAuu6+3Cgf2hv2jzWKUOxcPoLS14q01+fvCr3R7g3Ar08KH6U7bWSKzg/0243/jfqHuaP1L73wW34dDLPmvEq2qppXQouFdfBz8nrBmh7knXXfk9lfigeW72HON34m6vfrVVShCqsSRZTqyg/KzqmhvpChtZEUn2U+xpPZf/wDG7/8AJz8Vx7mxnSWqO6/zmdajdKez2ZdwVgNR6gOE/wDaBvAunjhr2YosdNmOQn6MChJ7lkF1OkXDCI7PEwZBjGN5NAXMpvOfdnRkhiCriGCi+lC5WyRCYDtNyJ3jimcPJJLKwcosbjWm6vwNFpe6MkeZZLsvMWe12aYn2Zowd+F7gx/6XOXlPmSq4wfRS0GQEAIDkfpJ0l9YtLbCxzhAx7RaZGMdIakjINbWoFQPxOG5dS0oaYcR8+hlqz1PT06mq49I47PO9lhs0cUZBaS/EZHOYw0qagNq4DLeVZUtnOCdSTb+xBVcS8qOnOvVrLO2aQ62tJAGZcRqDea5nCcqmiJq1pRyzy6b5bPTCxwyqa0yO7XmfBKtF0+bPIVFInC0tLsIPa/m1Q0vGSepZwbQVE9PUAIDCWMOBa4Agggg6iDkQUTxujx77FX0VvilonsEh7dnNYSdb7OaYc9pbXDXdRaq9Pyxqrk+fuV05buHYtayloIAQAgBACAEAIAQAgBACAEBHfrKwS+NlnQ0snBNK57tv+VJ03jKPFJciielCctEZB++P2OWF/mtPsXx+FFVsN4A61CcS1MsF32k1BBWeSLEWewWijXyvHYiaXuoMzQVAHHJaLGlxKqcnhLG75Z6FFzNQg+5y622K0Wm1yB7ftnkyOB1BpoRnuAIC+1l4rZ0LNXGvyck13zjHvlM+VdvXq13DHm5isWRxjMlOwHBhd/cRWnwXQlc0lXVDPnackvRNLP1ZQoScHUxtnHzNLW5hX4Ipke1lepEkQ6L3BNPB3H0T3xaLRZn9OcQjcGMkNcbhhqQ47aVArzXz3iNKFOotPXmde0nKcNy9LAaz549NudtmO5rByYPNUt+YvivKdau6SsbCNrWnmAVy4PB0WtiY16vUiDQv0jgElmlae4TyC9e6PFsz5sNvcXVaaAufq3VdTP3Lco4RgcssyntRcH55gE14jNepYDeT6w0bt4nslnmH+rDG/3uYCRzKmVDJAL79tpige5lC/JkYOoyPIawHhicFOnHVLBGTwhfovcUdjiwN7UjzimlPtSSHW4k7K1oFZWquo89Oi7IjCCiio6T3daPX3FoLmPb0jcDaANYM2mmtwPvOILdbzp8Lcz1Iy1mm4NIGsc42iMzF5FM6lpAIDQ078gp1qDaWh4IwqJfEjodnu+Nr+ka0tdQ5VyFdfZGVVzJVJNaWzWoLOUR7JiFokyLWnPPMHiDzU54dNEI51saNoNSp5lp7jXmAYHXWp1Ups8ab0B4ZF7gHGdKI5LrvOOdmcL3mUPPtDE/7eGop2cLqgHguxRauKDi+a2/ZmSa4csna4ZA4BwzDgCDvBFQVxcYNhmgBACAEAIAQAgBACAEAIAQEK0yUxLl1Z/iOPqWpeXJTdIJCXB2YNBQ1+IXTtOWDFXe+RHpxeGCzWZ0jekxYQ6p7XsOzB35Km3t41byrF9v1LpVXCjBlYsohl/pShrj/pynCa7mu1FSr+GVI/CTp3cXzG1ks87HAYHZ6iM28wuXUtpp4aNkaseaZcG3l0bWRUqK1eRtdT5LleKzWj+Gg+W8vV9vkewep62vY0yWiITOl1O6PCfBtT9RyXLjOtO2hafy68r3eF9sfckqcIzlW64x9Msg3fdrTZ4Y3amuE0w4gF2HjmWjwXYuvF5/7hcV6b3ceFT9E2o5+icvdmGFni2hGS66pfd/2KFaYi17g4UIcajcddF+p204VKMZQeU0sPv6nytROM2msPIqmNStKQTNLghJH0ToLdXq1ihjIo7Djf8AjecRr4Vp7l8rd1eJWk/82PoLeGimkP1nLj549MrgbbMPw88AVEviNEPhOkaOWjFZYHd6GM/oC5Mnpm16nTh5opjQSKSkHEWaW2gtsNrLdYs0xB3Ho3Z+7WrqUszS9SmqsRbPm0mjRTZ9RX6rpnMRIggPRyO/tK8JJH0T6Dry6a6omk1dC98J4BpxNH/F7VMrL+gFF9OBkhaa0DnycKsbQV98gPiFbT6shLoZRyr1oZNokUWj0R3g2Jlqs9YY/tXP+0DQHCQNBaajXXMZrRDVKnLd7FUsKS25jyaejSQMRAJAGs0GocVnUd8FrexFum92Txte0gE5FlRia7aCFOpRdOWGQhUUlkm9Iq8E8gZF7gZMXSpgGh8ylg8yc99Ms7PVYA6hcbQKDbhMcgcRzHwW6wT1yfoU1+Rc/Rxbelu2zOOsRhhrn7HZ1/lCxXUdNaS9S2k8wRZVQWAgBACAEAIAQAgBACAEAIBbbfvLi1X+O/cvXwFYvWJzm5DJgqfCq6ltJR+ZirJtexUfSM3/AKWzDcR/9bld4e/+dV9v1R5X/wDHh7/oc/6Pl8F3kzCWg2+Sz9GbNM7BhAd2sbce4tOQy4KilBVM8Rbls5OGNLGrNNJgQJ7PBJWmeEsfr11BPyVdTwW0rb6d/ZP9mexvasC9tuyzzNxNa5pLC4AE6qVzBXzlx4PbpNpYx2Z1KdzN4E9xONCRm4ioFdZ8dy+HrqLklJ4Wd32OhUys4RTtKbs6CmOTHPIS54b7LR4nOpJ+C/Vv9P8Ai3+4KSo09NGmlGLfNv2W2y5+6Pjr604GHOWZybbRWC1fTGDI00Tuv1i2QxEVa59X/gaC51fcKe9Z7qpwqUpGi3hxKiifRYXyZ9GeFAfO3phuWaKY2h4DGTyO6OMvxy9kCr30FGgk5NBNFTJYeS5S2wNfRJfwkgNlc77SCpYNronGuX4XEjwIXNvaeHrXU3WdXPkZ0ASLHrN2k8kYHtcxwq1zS1w2YSKGvuKlGbzsQmljc+db6uvoJ3xA42AkMcM6tBIHIbdWveu5Sqa45ONVpunLBss8gw4DllQ13HL6qTCZdPQTfssFuNjoXRTg1HdfG2okHAtFD+VTRW1g+iF6RKdpvfkdlnsxmJayRszMWsNcOjcC6mdKArXbUnUjJL0KaktLTJMFpBzBqCKg7xsK8cT3JJbMo4PRFprJSBstCehlY/I0dStMj4kLRa/Hp7plVb4c9h7ZrcJGte32XAOHgRVZ5QcXhlqlncR3hdVmiDpiXRuLg4Oacw6uQjbxrSm5aYVqk8R5lMqcIpsqkGmEzXNJlkcAc2uw0cNxOtbZWsGuSRQq0k+Ze7nvxlpYXR17NAdwcWgkCuulaVXNqUXTeGa4VFLkRNKdJGWSLG7NzjRjAaOcdp4AKVCg6ssI8qVFFEPRrSZtqixapGnC9urtYQ6rRtFCPipVqDpv0PIVNRy/0kPl9eInLiPaiAPYEZccIaNh7JrxC6FtjheXBRUzq3Oueh3/AMsj3Y5aeHSFcq+/OfyNND4C7LIXAgBACAEAIAQAgBACAEAIBXbT7S4VZ/jv3NK+AUOIwuDs251G5bqfNNGZ8nkqmmlmxWdjaVIa0jZQhp+NKrRZzxezfp+qIVI5t0VS6LOHwyxuyrm0027DXxpzXYrS0zUkZaa1QaYpEJa7CdYNOS3QaayjLLK2YzuqzY542lpfV7atGsiufwV05aacnnGxCCzNI65dzHgvBbQFr/25U3hfP12tPyOvTT1FL0Hnc+NpJOqhO0kGnuX5v4nBRm8H0D3Hd6XFG9wmfV5ZG5uEgEEkGhI35n4Kzw3xu4t6LtKTUVOcW5bprllez2yc24s6dWfElu0msHNb3uwwOaxxq/A1zh3S77vuFOa/Y/DPEoeIU5Vqa8upxi+6XX5vJ8dc27oSUXzwm/TPQu/ofuvty2gjUBGw+Paef2D3lZvFqu0YL3/Y3eGU8tzOqLiHYPCgPnb05Xg99uDC7EyNlG4WlrGvJONocScbgMNSNVaUVcs5LI8jn9226SzSsmidhkYajjva4bQRkQoNKS0vkSTcXk7Folp+22uLPVi17WguIcCwkmlBlUbeS5te1VPfJ0KFxKexcnWN0raOOFh1tbrI3OO5Z1hPYm5HD/Sazo7aA0UABp4VoutbfCzHcveJV3zmi0mVssPo80vF32np3RCWrDHmaODSQSWnVXsjXsTkecz6duC8jaYI5jE+LpBiEclA8A6iQNVRmpESj+m6w47LDIchHNQmlcpGlufCtF0PDpYqNd1/Qz3CzEXaDWp3qUJe/GRiGLbha8gNNc8gAFbcR/EeCMHsWdloWfSWZMbU1srHRvza8UIGumv6KmtX/h4cXGcdicKfFejPMWwwztY2KKeKNjWhrXOjc91BqqcVNVNi59Lx+0qz88Gs9crBon4dXjHytEWXQO0yPD5LWHmuLNriPyjFQe5d2N/TSxGH3Rz3byb3ZF/8M5f/AHDP+DvNT/3KP/V/Uj/CvuPtFtE5bL0gdM17X4TQNcCCK55naD8FmuLqNXG3Itp0nHO4l0h9HVotUrpH2tlDUMaY3dhlTRoo5XUr+FOOFAhK3cnlshWH0XWqGXpYrYxrgCAeicaVbStC6mpey8QhKOlx+5KNBrfJI0i9G1ptcrJJLTECxjWUbE6lQSSfa2kk02KNO+hTi0ov6/2PXRb6l70Quz1KyRWcnGWA1eBhBJcSSAdWtYa1TiTci2EdKwOfWOCqJES13wxhoczuGzxWC68QpW70vd9kaaNtOos8kbLBeQlJABG1TtLxXCbUWvc8rUHS5snLYUAgBACAEAIAQAgBAKrWc3L5+4f48vc1R+BCq0nI8f5mt1DoZ6nJld0zeSxtajJmY4g1V9kv+VL2/UjWeaKK3Z7HGDQFxryHiutKcmjNGEU9jTeEYo1lCXg4i7Zn4e5abZvOc7diivyx1PbpvA2eQEAZntGmYG2h2LbUoqrDBlp1XTlku1waQdNaBEwkgxy66ihAy1rmXFo4UZSZvo3KnUUULtFrvEbGx5VDdZ112mvivym/qylNye259Ip75Q2hkeZCyQijaGg1EbD8FjlGKhqh1LMLTlCjS24HTOjfGB7VJBShIJb2ydtAKUX1v+lv9QU7GnVo1m945hzays+XHq3nPfmcDxPw+VeUJQXXf543+R0C5bI2NnZaACa0G86z/Ny+gtadSlbwp1HmSW7f1+x69Lk3FYWRirz0wlJocIBdTIE0BO4mhpyQHE/ShcFolkE009nqAQIRJI4x1OpjSM676N8Fmqan1NdGlKS8qZzk6OvdrcANp1nkoqeDYvDpvm0jqPo5uFkNlje32nuc8uOsjINr7h8VguarlM9hTjDKiXqacMaXONA0VJ4BZlvsGjiHpAx2yYysbTDk1u0t48V1qL0bFlbw+UqSa+Lt+hSX2SQZGN+6hadfDLNaVJPqcp0akXhxf0Gd26L2qUjDC5o7z+wBxzz+COaRZTtK0+UfqfS3o/aGWRkfrMloez2zL7bTT2KHMNGypPipRkpLYqr0J0ZYmv7k/Sy6Ba7JNBtew4TueM2H/kArqNR06imZpx1Rwcc0Cmczp4XEVa4PArm0mrZG0Oqjm/Ndm5SeJIyU30LfHaaLK4luRpdLsUrN1T+0rJcryr3RbS5/Ixvm6nMq5mY3eS+VvfDHDM6W67djuWl6peSpz7mi6b9fEcL6uZu+838PkqLLxGVDEZbx/p7F9zYxqrVHZ/Zlus87XtDmEEHb57l9LTqRqR1QeUcKcJQemSwzYrCAIAQAgBAV6+9IMNWQmp1F+wcG7zxXFvfE1H8Ojz6vt7ep1bSw1eery7fuK7rsMkzttK5neuZa2VS5ll8urNtzcQoRwufYulgsgjIaNjPqvpqVONNqEeSRw5zc8yfcnq8qBACAEAIAQAgBAeFAJrxd7a+buX+NL3Ncfy0In22mRFR8f8q2jcaeZmkxVpUQ5rKbQ3L8pXRsJp3EpehGt+SiuNhO+gJ/mS7bkjIk1yGt3kMxB7cVctlC33qO7xpJcsqQttN3jWNpOW4VyXTpVehz6lPA20HsxbbAf9uT9qrvp5ovHoStI4qr5kizPxscKlrsPtDW095fnt/bK5p/xMI5nH41/wBl3Po6cuFPQ+T5Ci4LdK60ASPxHC9tcqdlwzy168lybqlTjRbisbp/U60UtOe5erNGXkCtc9R3+Cn/AKfseNc8Vryw3fq+i/U5t5UUY6VzZaImUAA2L7tvJz0sGaApGnl/uY9tnjcW9nHIRk6jiQ1oOzU4mnBZ602tkdjwuzjUzUms45FAvB4cA2ms1+BqqFzO1VjhIUTto1wbrIIHiUK8djomiGVjhG5q5tZ+dnO07v3f9TC/ZukPRg9kZu4nY33a+Svtqf8AMy6hTzLL5L+olN1hazfqEltnaHlkepho5294PsN4Dad+Wxe8ittzfoexXoW614erbmM7Fb5a9JBiD2anjID+1xORB7uf1Xqyt0Jxp1IuEln0OjaI6TOtA6OdgZO1tezmx7QQC5u45ioO9aadTVt1OBe2MrfzL4WV3Sy4fV7U61MAEVpo2X+yYey78L9R403rrW9bXDhvmuXscapDTLUuot6RXESVczS612ZwJox0hcK5EOheAabSDTmVnudqePVFlL4vkzoNQRQrAXiG97jB7TFyb3wyNXz09n9mdC1vpU/LPdCmySyQPy262/dcP5tXFpV61pU227rozpVIU7mHf1LPYrxbIKjI7WnWPML6a1u6dxHMefVdTiV7edF4fLuSekWozh0iAxfOACSaAayoykoJylyRJRcnhFeva9XSdmOoZqJ2u4cBqXzl94lKrmFLaPfq/wCx2bWzjT80+f8AQxui4C8gvFG7l7ZeGOp56u0e3cXN+o+WHPuXCz2dsYo0UX0UYqK0xWEcZtt5YRn7T8o+ZXn8/wAj3+X5klTIggBACAEAIAQAgPCUBX70f7a+auvz5+5rX5aKhaZc1SjBN7ivTSakcPgz9jlrpSxL5I9rSxSj7les15uG2o4+a6FO7nDrkzZH13300jC8UHNa6d9DPmWD3iJrDHkPRuoWlp4D6groUriM1iMiDjHmh5dFpf0rWkjCGuoAKEUacqpVitDZbCb1JFbuUnpBTblzXyNGtKlNTj/9OzUgpxaZJu65WxzulFMBbRjaagfaHhkKKjxaxqVNCto5jN/R+vpzJUrzyONXZx+5bbnaGdo6zq4BfR2dlG1oqjD5vu+5zJ1XUk5sai0hatB5qPfWAmgajkGmk+K22k910bR4dE361WCv8bPrPCl/xk/cQOm7Tff+0qtGyryR7d7Mb3bmtJ+NF6UFyuq1COyNduBpxJJoFz6kHKq0jE+bx3IDLTvNScyd5OsroRSSwjZCGlYFWkF9Fo6KI/aPGZ/9OM/e/EdnPcpep48t6UI2NAAA1BRL1FJYRpmkoK69w3k6hzXqIT2WS62W9S2yts5DaChLgKEu2nmkp7aRQs0pKr1wSdF7fgtUR2F2E/mBHzIXtF+dEfFaWbWXph/c6LbbSxzXNe0Oa4EOacwQdhXRUWnlHxraZQL2sgiJId2N51j8R38dvit1Krq2fMplHAi0XvMvvWNrZSYgH0aCMJIicCRT2hWhqa5gqV5HFBNrfKPKLzN+zOsteuWajc16Ai2ywteNXu+oOwrLc2lO4jiXPuW0a0qTzERvspY6oJy27R4hfM1qFa0qZ5dmdinWhWh+gwgtlcnZH4Fduz8UhV8tTaX2Zzq9o4bw5G19oA1rfWuKdGOqbM0KU5vEUL53mQ0OrYPqV8zc3lS6njp0R16VGNGOevce3dd7MA7Ofe8uS7lrZQhBOUdznVricpNJ7DINDRQLoGY1SPQGuzO+0P4R8yofz/Il/L8yapkQQAgBACAEAIAQES1T7FZGJXJiS1modTbWnivlrr/yZr1OjDekil2qSjyDrzrwoSqkjnVOYo0+k+zh/DH+xy1U1v8AJFdy/wAOPuVSCTNWsyKeBrZnqDkS1JjOF24qOo8x2LFopbH+sNaXGmF+X5TRbrOvN1NDk8bk6TeoxuKSkrTxHzXIUnFpn0DWVgfRS4gCePzK+ltZtUkYK8U5kyO0LQmVtE2ORWIrZs6RekTlOmGVqtf4oXe4xgLmXKxUZ9f4TLNqvdlWtU9KHj9Cqkbar2RlYbfhbId9B816VJlltukuOzWeBp7MbAXcXbvcraj2UUcyyo6qs6z7vH1E1qvbo24tZOTW73ceA28tqrSOlOWn3Flnac3PNXvOJx3lRbLKVPSsvmb8a8LTTM/NnF4+v1UolFfou7Q59YVR0spbGdmtdHsO57DycCpU9pIou8SoTX/q/wCh1CSWq7R+eiq22YleYPciO5LnZHbopGtwnt6tWcbl5VrTcFFvbKJU4LU36HQGPVBYbmvQG5r0AvvW0N1N9vfsHiuff3NGnDRU3b6f5yNNtSnKWqOy7iuC0trhf2Tv+6fJfLuGeR1G2iRO9jBUuHgMz8F4oZ5fuR1MwsFqo8Oe3sbto48V0/DrihRnia3fUpuaVScfL9C3Qztc0FpqF9NnO5ysYMZHoCNI9AY2B/2h/CP3FQ/n+RL+UZqZEEAIAQAgBACAj2qfCOKlFZIyeBRLNVXpFTZDDu0QeJHEE1PvXyvidu4VXUXJv6M6VtNOOnqL73ulswqDhf3qaxucPqqadaM1iez79yFe21boo+n1lexsQcK4WR1cKluTXVz3LXCLT+RzbmL0JMp8TqHgc1NrJiyM7PKN+SokiOSeyT+BVtHqkx9ojL/1Td2F/wC0rXYfnr2ZdRlmZLuf+oPELnPmj6RDaxv7Dff8yvorb8tGGr8bGlmh2u5LbCHczyl2JmNWFZ4Xr0HMdLJMdptlPusjHvYGV+ZXNud6h9X4Ttb/ADZTLUatPPkqFzN894i0TnCRvKngxuptsS4p6azkNf8AN5XnNlscU4pIyjdidjdsyaNw3LxvoTpxy9TJHSqJfkOkQZNE83bj/EfkVKPJmerLzw9yf6wvMGnimyCWpHiPmvYrdFdWr+HL2f8AQ67ZzUrrnwxOMYQZI0lnAc1w1h3za4fVVVeS9yynzfsSWvVZM2iRAQrdeVMm5fP/AAuRfeJKl5Kfxd+xvtbN1PNPl27kaxQukOWQ2u/msrj29rVu55+rZvrVYUI4+iH0dmYG4aV3k6yvp7e2p0IaYL3fVnFq1pVHqkeQWSNuYaFcoxWyRByb5sgXjYKVdHq1lv1HkuDfeFtZqUfmv2/Y6VteJ+Wp9SDYLyMbsjkdYOo+O5Z7HxGVDyT3j90aLmzVRao7MscFuEgyyO0bQvpoTjOOqL2OLKLi8MwkepHhps81JPyj5pBZm/YSeI/MewyYhVetYPE8mxeHoIAQAgBAYSyBoqUSyeN4EFrtVStEVgpbIvSKR4YT5t3EZg7jvWGtBTzGXJl0ZYw0Y2a0Yhnk4ZOH1HAr5W6t3QnpfLodOlUVSORXf8xEg2gsbUHMHJdLw+coyWP+pnuYpw+ZVbw0dilOKKkUnd/03eHdPgunKlCpvHZ/Y5U6HWIhtN0TQ5vjOHvDNme2o8NqxVqNSHxL5mScJLoZCc8Pd/M1kZU20P8ARSStpYdmFwGX9p2rVYfnr5ltB5mmM7rDhICWnWNVCq5eHVc7NP7H0KuI43H91RFrBiHaz5VXet6XDgk+Ziqz1SbRNxq8qDGgPHPQFK0lutpMssZLJZG0cMjG80A7QI7JIAzBCz1aMZb9ToWl9Uo+XoUKRvu2EHWDtBWBrDwz6WFRTWVyYgtApIRu1e9Wc0YJPTUwSImH+fNQZpgm+ZMBUTSmGNMHuQxIMka2PzadxClAy3Lwk/UktkXuCHFJ1gfV8bRtewfqC9jHzIhWq4py9mdosmQXUPliRjQGq0P9n8Q+RVVbkvcsp837HjpaDP3KmUlFZk8ItSbeEL7ZeexuZ362t8N546gvn73xNzThS2Xc69r4fjEqn0PLvsBf2n1Ddf8Ac5V2Xhsqvnq7R+7/AGLLq9jT8kN39kP43BoAGQGoBfRwhGEdMVhHElJyeXzMulUjwOlQB0yAW3lYA/tMyd8HeR4rlX3hsa3np7S+z/ub7S9dLyz3X9BVBbHRnC6op/yb5jguRb3VW0m4tbdUdGvbQuI6ovfox3ZrwDqAkV2EaneHkvpaFxCtHVBnDq0p0paZI9L6P/L9Vop/G/YpqfCvcZ3fbKFWyiQix001VJaeoAQAgPCUAivS3VNBqV0I4KpPIoMisIHmNenhkJFmnHfJZFkS0Mc12NmZGsbxtCyXNtGvDS/l6E4TlTlqQsvy1tfI3AanA2o2jLaNi51pRnGppa5Rwaa84unldyLHHvXVVNdTnup2J0MpGQ1btisUnHkV5I1quuzy+0zCTniZ2c99NSqnRo1Pijj1RCVOL6Gi6riMM7HskDmCtWkEOzaR4HM8FGhZqnVU4yytyEKWmSaY5skQDqhXJnQJrZFqi9itmWNSPAxoAxoeEK3RBwIKiy2BSL70fzLmGh/msbVRUpqR0KFzOjy3XYqU91va4ucypO0eRVDpyRthd0XLVJYf1McNPuuHuVbhLsa43NLpJHmW48lHRLsT/iKf/ZfUxI3NcfcvVTk+hF3VFc5AIpDqZTifJTVF9TPU8QgvhRsjut51gkkEash4BXRppHNrXNSrLck2fR+Y01eJqvOEWq69CyaOaM4JWPkdiINQNTQd/EqynTwyivXlKDR0ON2S0nNMsaAj260hrQTv+hVNfOnKWS2ljVu8Gu03tE+NrS4VANXBrqmp1alwbyneXCS4eF7r9zqW9ShRedX2I1nns7TUuruGF1Pkp2XhOjz1d30XRfuLnxFzWmDwu5O65i7/AOl3kuzpZztSDrmLv/pd5JpY1IOuYu/+l3kmljUg65i7/wCl3kmljUg65i7/AOl/kmljUg65i7/6XeSaWNSI9qtsD9bs9hwur8liu7CNxHdYl0f+dDRb3cqL2e3YjNmiGp/6Xc9WRXEp2N9QnqhH7rf7nRqXdvVjiTJVituJ1K4qN9qhFc8q1X0dpKpLepHS8ehyLhQW0HlDGOWi2mYf3Vba9knwVM4lkZDRVlgIAQEO2y/dHvU4ohJiaWxk7uatTK8Gvq88OaZGA6vPDmmRgOrzw5rx7jB76ieCokn0JoiWq5w46s6axRexT6nkopoXy3G8HIVHDyRxaKdDPG3VJ3So4fYaWbOrH90qOl9jzS+xIsl3ODxUHb8lKCakexi8myG73A6lDEuxq2N8V3Gma0x5FTRs6vPDmp5PMB1eeHNMjAdXnhzTIwaJ7uOxRbLYYQutF0vP3Sobl6ku5DfcDiM4zyQNxxzNR0W/2zyXm4Ti1uYf90xX+maJuepxzzM26K/7Z5JuSzDubBo0R/pnkm41R7nrbgcHf0zq3JuRzHPM3C5X9w8k37Esx7m6z3S8OHZOtexzkhUcdL3GjLvKtyY8Gzq88OaZGDCS7Tw+CjJ5R6kD7vyFBn7lmqU8bxLoSWdzW2xna34BKc5x2kj2UIvdM2+ocB8FpyU4D1DgPgmRgPUOA+CZGA9Q4D4JkYD1DgPgmRgPUOA+CZGDB9iOxqrqTktoonCCfMxFhdu+SzxhOT3LXKMVsZx3aa7PgtcFp2RnlubOrzw5qeSODfZrMWn/ACvG8nuB3ZpajiFS1uWRZvXhIEBAtN1Me4uJcCdxFNVNykptEXBM1dRx95/MeS94jPNCDqOPvP5jyTiMaEHUcfefzHknEY0IOo4+8/mPJOIxoQdRx95/MeScSQ0IOo4+8/mPJOJIaEHUcfefzHknEY0IOo4+8/mPJOJIaEHUcfefzHknEkNCDqOPvP5jyTiSGhB1HH3n8x5JxJDQg6jj7z+Y8k4jGhB1HH3n8x5JxGNCDqOPvP5jyTiMaEHUcfefzHknEY0IOo4+8/mPJOJIaEHUcfefzHknEkOGg6jj7z+Y8k4khw0HUcfefzHknEkOGg6jj7z+Y8k4khoQdRx95/MeScSQ4aDqOPvP5jyTiSHDQdRx95/MeScSQ4aDqOPvP5jyTiSHDQdRx95/MeScSQ4aDqOPvP5jyTiMaEHUcfefzHknEY0IOo4+8/mPJOIxoQdRx95/MeScSQ0IOo4+8/mPJOJIcNB1HH3n8x5JxJDQg6jj7z+Y8k4khoQdRx95/MeScSQ0IOo4+8/mPJOJIaEHUcfefzHknEkNCDqOPvP5jyTiSGhB1HH3n8x5JxZDQg6jj7z+Y8k4khoQdRx95/MeScSQ0IOo4+8/mPJOIxoQdRx95/MeScRjQiTYrA2IktLjXeQfovHJsko4JaieggBACAEAIAQAgBACAEAIAQAgBACAEAIAQAgBACAEAIAQAgBACAEAIAQAgBACAEAIAQAgBACAEAIAQAgBACA//9k="/>
          <p:cNvSpPr>
            <a:spLocks noChangeAspect="1" noChangeArrowheads="1"/>
          </p:cNvSpPr>
          <p:nvPr/>
        </p:nvSpPr>
        <p:spPr bwMode="auto">
          <a:xfrm>
            <a:off x="215900" y="-231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nl-NL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112" name="Picture 16" descr="http://www.visualspec.co.uk/Images/Content/Business%20Analys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7" y="4118888"/>
            <a:ext cx="1398343" cy="1398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ttp://www.gettyicons.com/download/?id=3228&amp;t=png&amp;s=2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275" y="4000133"/>
            <a:ext cx="1589111" cy="1589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399673" y="1455912"/>
            <a:ext cx="13991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nl-NL" sz="2400" i="1" dirty="0" smtClean="0">
                <a:solidFill>
                  <a:prstClr val="black"/>
                </a:solidFill>
                <a:latin typeface="Calibri"/>
              </a:rPr>
              <a:t>FIspace</a:t>
            </a:r>
            <a:br>
              <a:rPr lang="nl-NL" sz="2400" i="1" dirty="0" smtClean="0">
                <a:solidFill>
                  <a:prstClr val="black"/>
                </a:solidFill>
                <a:latin typeface="Calibri"/>
              </a:rPr>
            </a:br>
            <a:r>
              <a:rPr lang="nl-NL" sz="2400" i="1" dirty="0" smtClean="0">
                <a:solidFill>
                  <a:prstClr val="black"/>
                </a:solidFill>
                <a:latin typeface="Calibri"/>
              </a:rPr>
              <a:t>App Store</a:t>
            </a:r>
            <a:endParaRPr lang="nl-NL" sz="24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87692" y="1516360"/>
            <a:ext cx="1583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nl-NL" sz="2400" i="1" dirty="0" smtClean="0">
                <a:solidFill>
                  <a:prstClr val="black"/>
                </a:solidFill>
                <a:latin typeface="Calibri"/>
              </a:rPr>
              <a:t>My FIspace</a:t>
            </a:r>
            <a:endParaRPr lang="nl-NL" sz="2400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180978" y="2450508"/>
            <a:ext cx="2476499" cy="8418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nl-NL" dirty="0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1665" y="3311698"/>
            <a:ext cx="12366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nl-NL" sz="2400" b="1" dirty="0" err="1" smtClean="0">
                <a:solidFill>
                  <a:prstClr val="black"/>
                </a:solidFill>
                <a:latin typeface="Calibri"/>
              </a:rPr>
              <a:t>Develop</a:t>
            </a:r>
            <a:endParaRPr lang="nl-NL" sz="2400" b="1" dirty="0">
              <a:solidFill>
                <a:prstClr val="black"/>
              </a:solidFill>
              <a:latin typeface="Calibri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nl-NL" sz="2400" b="1" dirty="0" err="1" smtClean="0">
                <a:solidFill>
                  <a:prstClr val="black"/>
                </a:solidFill>
                <a:latin typeface="Calibri"/>
              </a:rPr>
              <a:t>Apps</a:t>
            </a:r>
            <a:endParaRPr lang="nl-NL" sz="2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18622" y="3231592"/>
            <a:ext cx="19042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nl-NL" sz="2400" b="1" dirty="0" smtClean="0">
                <a:solidFill>
                  <a:prstClr val="black"/>
                </a:solidFill>
                <a:latin typeface="Calibri"/>
              </a:rPr>
              <a:t>Pre-</a:t>
            </a:r>
            <a:r>
              <a:rPr lang="nl-NL" sz="2400" b="1" dirty="0" err="1" smtClean="0">
                <a:solidFill>
                  <a:prstClr val="black"/>
                </a:solidFill>
                <a:latin typeface="Calibri"/>
              </a:rPr>
              <a:t>configure</a:t>
            </a:r>
            <a:endParaRPr lang="nl-NL" sz="2400" b="1" dirty="0">
              <a:solidFill>
                <a:prstClr val="black"/>
              </a:solidFill>
              <a:latin typeface="Calibri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nl-NL" sz="2400" b="1" dirty="0" smtClean="0">
                <a:solidFill>
                  <a:prstClr val="black"/>
                </a:solidFill>
                <a:latin typeface="Calibri"/>
              </a:rPr>
              <a:t>User Systems</a:t>
            </a:r>
            <a:endParaRPr lang="nl-NL" sz="2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13462" y="3272789"/>
            <a:ext cx="25211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nl-NL" sz="2400" b="1" dirty="0" err="1" smtClean="0">
                <a:solidFill>
                  <a:prstClr val="black"/>
                </a:solidFill>
                <a:latin typeface="Calibri"/>
              </a:rPr>
              <a:t>Customize</a:t>
            </a:r>
            <a:r>
              <a:rPr lang="nl-NL" sz="2400" b="1" dirty="0" smtClean="0">
                <a:solidFill>
                  <a:prstClr val="black"/>
                </a:solidFill>
                <a:latin typeface="Calibri"/>
              </a:rPr>
              <a:t> &amp;</a:t>
            </a: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nl-NL" sz="2400" b="1" dirty="0" err="1" smtClean="0">
                <a:solidFill>
                  <a:prstClr val="black"/>
                </a:solidFill>
                <a:latin typeface="Calibri"/>
              </a:rPr>
              <a:t>Use</a:t>
            </a:r>
            <a:r>
              <a:rPr lang="nl-NL" sz="2400" b="1" dirty="0" smtClean="0">
                <a:solidFill>
                  <a:prstClr val="black"/>
                </a:solidFill>
                <a:latin typeface="Calibri"/>
              </a:rPr>
              <a:t> Systems</a:t>
            </a:r>
            <a:endParaRPr lang="nl-NL" sz="2400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347864" y="3442835"/>
            <a:ext cx="432048" cy="204251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341542" y="2713668"/>
            <a:ext cx="290123" cy="312761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2915816" y="3251219"/>
            <a:ext cx="322497" cy="383237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3347864" y="2736545"/>
            <a:ext cx="432048" cy="334427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3635896" y="2350892"/>
            <a:ext cx="432048" cy="334427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3059832" y="2350892"/>
            <a:ext cx="432048" cy="334427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2483768" y="2304497"/>
            <a:ext cx="432048" cy="334427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3347864" y="3149094"/>
            <a:ext cx="432048" cy="204251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2487380" y="3251219"/>
            <a:ext cx="322497" cy="383237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nl-NL">
              <a:solidFill>
                <a:prstClr val="white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5724130" y="2211288"/>
            <a:ext cx="792088" cy="840985"/>
            <a:chOff x="5724128" y="2472606"/>
            <a:chExt cx="792088" cy="840985"/>
          </a:xfrm>
        </p:grpSpPr>
        <p:sp>
          <p:nvSpPr>
            <p:cNvPr id="34" name="Rounded Rectangle 33"/>
            <p:cNvSpPr/>
            <p:nvPr/>
          </p:nvSpPr>
          <p:spPr>
            <a:xfrm>
              <a:off x="5941711" y="3109340"/>
              <a:ext cx="432048" cy="204251"/>
            </a:xfrm>
            <a:prstGeom prst="roundRect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5724128" y="2567811"/>
              <a:ext cx="290123" cy="312761"/>
            </a:xfrm>
            <a:prstGeom prst="roundRect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6193719" y="2472606"/>
              <a:ext cx="322497" cy="383237"/>
            </a:xfrm>
            <a:prstGeom prst="roundRect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nl-NL">
                <a:solidFill>
                  <a:prstClr val="white"/>
                </a:solidFill>
              </a:endParaRPr>
            </a:p>
          </p:txBody>
        </p:sp>
        <p:cxnSp>
          <p:nvCxnSpPr>
            <p:cNvPr id="14" name="Straight Connector 13"/>
            <p:cNvCxnSpPr>
              <a:stCxn id="35" idx="2"/>
              <a:endCxn id="34" idx="0"/>
            </p:cNvCxnSpPr>
            <p:nvPr/>
          </p:nvCxnSpPr>
          <p:spPr>
            <a:xfrm>
              <a:off x="5869190" y="2880572"/>
              <a:ext cx="288545" cy="22876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34" idx="0"/>
              <a:endCxn id="36" idx="2"/>
            </p:cNvCxnSpPr>
            <p:nvPr/>
          </p:nvCxnSpPr>
          <p:spPr>
            <a:xfrm flipV="1">
              <a:off x="6157735" y="2855843"/>
              <a:ext cx="197233" cy="25349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>
              <a:stCxn id="35" idx="3"/>
              <a:endCxn id="36" idx="1"/>
            </p:cNvCxnSpPr>
            <p:nvPr/>
          </p:nvCxnSpPr>
          <p:spPr>
            <a:xfrm flipV="1">
              <a:off x="6014251" y="2664225"/>
              <a:ext cx="179468" cy="599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ounded Rectangle 44"/>
          <p:cNvSpPr/>
          <p:nvPr/>
        </p:nvSpPr>
        <p:spPr>
          <a:xfrm>
            <a:off x="3347864" y="2733638"/>
            <a:ext cx="432048" cy="334427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341544" y="5805264"/>
            <a:ext cx="8220106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2800" b="1" dirty="0" smtClean="0">
                <a:solidFill>
                  <a:prstClr val="black"/>
                </a:solidFill>
              </a:rPr>
              <a:t>FIspace Platform</a:t>
            </a:r>
            <a:endParaRPr lang="en-GB" sz="2800" b="1" dirty="0">
              <a:solidFill>
                <a:prstClr val="black"/>
              </a:solidFill>
            </a:endParaRPr>
          </a:p>
        </p:txBody>
      </p:sp>
      <p:pic>
        <p:nvPicPr>
          <p:cNvPr id="4116" name="Picture 20" descr="https://encrypted-tbn3.gstatic.com/images?q=tbn:ANd9GcQ_swgXzFSJfGPUWJZRVSqXkI67oGAR9CtP4o0GSVbtgbaTeCZvaA"/>
          <p:cNvPicPr>
            <a:picLocks noChangeAspect="1" noChangeArrowheads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55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517" y="4891710"/>
            <a:ext cx="1076325" cy="106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0" descr="https://encrypted-tbn3.gstatic.com/images?q=tbn:ANd9GcQ_swgXzFSJfGPUWJZRVSqXkI67oGAR9CtP4o0GSVbtgbaTeCZvaA"/>
          <p:cNvPicPr>
            <a:picLocks noChangeAspect="1" noChangeArrowheads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55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8" y="4869160"/>
            <a:ext cx="1076325" cy="106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0" descr="https://encrypted-tbn3.gstatic.com/images?q=tbn:ANd9GcQ_swgXzFSJfGPUWJZRVSqXkI67oGAR9CtP4o0GSVbtgbaTeCZvaA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55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1" y="4891710"/>
            <a:ext cx="925844" cy="91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8" name="Group 57"/>
          <p:cNvGrpSpPr/>
          <p:nvPr/>
        </p:nvGrpSpPr>
        <p:grpSpPr>
          <a:xfrm>
            <a:off x="5724130" y="2204868"/>
            <a:ext cx="792088" cy="840985"/>
            <a:chOff x="5724128" y="2472606"/>
            <a:chExt cx="792088" cy="840985"/>
          </a:xfrm>
        </p:grpSpPr>
        <p:sp>
          <p:nvSpPr>
            <p:cNvPr id="59" name="Rounded Rectangle 58"/>
            <p:cNvSpPr/>
            <p:nvPr/>
          </p:nvSpPr>
          <p:spPr>
            <a:xfrm>
              <a:off x="5941711" y="3109340"/>
              <a:ext cx="432048" cy="204251"/>
            </a:xfrm>
            <a:prstGeom prst="roundRect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5724128" y="2567811"/>
              <a:ext cx="290123" cy="312761"/>
            </a:xfrm>
            <a:prstGeom prst="roundRect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nl-NL">
                <a:solidFill>
                  <a:prstClr val="white"/>
                </a:solidFill>
              </a:endParaRP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6193719" y="2472606"/>
              <a:ext cx="322497" cy="383237"/>
            </a:xfrm>
            <a:prstGeom prst="roundRect">
              <a:avLst/>
            </a:prstGeom>
            <a:solidFill>
              <a:srgbClr val="C0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nl-NL">
                <a:solidFill>
                  <a:prstClr val="white"/>
                </a:solidFill>
              </a:endParaRPr>
            </a:p>
          </p:txBody>
        </p:sp>
        <p:cxnSp>
          <p:nvCxnSpPr>
            <p:cNvPr id="62" name="Straight Connector 61"/>
            <p:cNvCxnSpPr>
              <a:stCxn id="60" idx="2"/>
              <a:endCxn id="59" idx="0"/>
            </p:cNvCxnSpPr>
            <p:nvPr/>
          </p:nvCxnSpPr>
          <p:spPr>
            <a:xfrm>
              <a:off x="5869190" y="2880572"/>
              <a:ext cx="288545" cy="22876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stCxn id="59" idx="0"/>
              <a:endCxn id="61" idx="2"/>
            </p:cNvCxnSpPr>
            <p:nvPr/>
          </p:nvCxnSpPr>
          <p:spPr>
            <a:xfrm flipV="1">
              <a:off x="6157735" y="2855843"/>
              <a:ext cx="197233" cy="25349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>
              <a:stCxn id="60" idx="3"/>
              <a:endCxn id="61" idx="1"/>
            </p:cNvCxnSpPr>
            <p:nvPr/>
          </p:nvCxnSpPr>
          <p:spPr>
            <a:xfrm flipV="1">
              <a:off x="6014251" y="2664225"/>
              <a:ext cx="179468" cy="599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Rounded Rectangle 64"/>
          <p:cNvSpPr/>
          <p:nvPr/>
        </p:nvSpPr>
        <p:spPr>
          <a:xfrm>
            <a:off x="3635896" y="2346888"/>
            <a:ext cx="432048" cy="334427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endParaRPr lang="nl-NL">
              <a:solidFill>
                <a:prstClr val="white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596336" y="958004"/>
            <a:ext cx="14670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nl-NL" i="1" dirty="0" smtClean="0">
                <a:solidFill>
                  <a:prstClr val="black"/>
                </a:solidFill>
                <a:latin typeface="Calibri"/>
              </a:rPr>
              <a:t>Single </a:t>
            </a:r>
            <a:r>
              <a:rPr lang="nl-NL" i="1" dirty="0" err="1" smtClean="0">
                <a:solidFill>
                  <a:prstClr val="black"/>
                </a:solidFill>
                <a:latin typeface="Calibri"/>
              </a:rPr>
              <a:t>App</a:t>
            </a:r>
            <a:endParaRPr lang="nl-NL" i="1" dirty="0" smtClean="0">
              <a:solidFill>
                <a:prstClr val="black"/>
              </a:solidFill>
              <a:latin typeface="Calibri"/>
            </a:endParaRPr>
          </a:p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nl-NL" i="1" dirty="0" err="1" smtClean="0">
                <a:solidFill>
                  <a:prstClr val="black"/>
                </a:solidFill>
                <a:latin typeface="Calibri"/>
              </a:rPr>
              <a:t>Configuration</a:t>
            </a:r>
            <a:endParaRPr lang="nl-NL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98440" y="5560427"/>
            <a:ext cx="1835820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prstClr val="black"/>
                </a:solidFill>
              </a:rPr>
              <a:t>App Developer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330631" y="5560427"/>
            <a:ext cx="2108145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black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Business Architect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356109" y="5539653"/>
            <a:ext cx="2178469" cy="646331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algn="ctr" defTabSz="914400" fontAlgn="base">
              <a:spcBef>
                <a:spcPct val="0"/>
              </a:spcBef>
              <a:spcAft>
                <a:spcPct val="0"/>
              </a:spcAft>
              <a:defRPr>
                <a:solidFill>
                  <a:prstClr val="black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dirty="0"/>
              <a:t>User (farmer, </a:t>
            </a:r>
            <a:r>
              <a:rPr lang="en-GB" dirty="0" smtClean="0"/>
              <a:t>transporter, ...)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8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48148E-6 L 0.2658 -1.48148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81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51 -0.03657 L 0.06736 0.08102 C 0.08021 0.10671 0.10225 0.12616 0.12725 0.12963 C 0.15555 0.13819 0.18003 0.1294 0.19896 0.10995 L 0.28837 0.02755 " pathEditMode="relative" rAng="578568" ptsTypes="FffFF">
                                      <p:cBhvr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16" y="100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L 0.09653 0.02384 C 0.11667 0.02917 0.14653 0.02986 0.17691 0.02546 C 0.21198 0.0206 0.23959 0.01181 0.25851 0.00116 L 0.34931 -0.04884 " pathEditMode="relative" rAng="-359984" ptsTypes="FffFF">
                                      <p:cBhvr>
                                        <p:cTn id="1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656" y="4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56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21 0.04537 L 0.27951 -0.0902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36" y="-678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07407E-6 L 0.27952 -4.07407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76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8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37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7.40741E-7 L 0.14548 -0.10718 C 0.17604 -0.13102 0.2217 -0.14352 0.26927 -0.14352 C 0.32361 -0.14352 0.36701 -0.13102 0.39757 -0.10718 L 0.54322 7.40741E-7 " pathEditMode="relative" rAng="0" ptsTypes="FffFF">
                                      <p:cBhvr>
                                        <p:cTn id="62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53" y="-7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5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7" grpId="0" animBg="1"/>
      <p:bldP spid="27" grpId="1" animBg="1"/>
      <p:bldP spid="31" grpId="0" animBg="1"/>
      <p:bldP spid="31" grpId="1" animBg="1"/>
      <p:bldP spid="33" grpId="0" animBg="1"/>
      <p:bldP spid="33" grpId="1" animBg="1"/>
      <p:bldP spid="65" grpId="0" animBg="1"/>
      <p:bldP spid="65" grpId="1" animBg="1"/>
      <p:bldP spid="6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2"/>
          <p:cNvSpPr txBox="1">
            <a:spLocks/>
          </p:cNvSpPr>
          <p:nvPr/>
        </p:nvSpPr>
        <p:spPr>
          <a:xfrm>
            <a:off x="488197" y="1193369"/>
            <a:ext cx="5844238" cy="52074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>
            <a:lvl1pPr marL="358775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</a:defRPr>
            </a:lvl1pPr>
            <a:lvl2pPr marL="719138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2pPr>
            <a:lvl3pPr marL="1079500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3pPr>
            <a:lvl4pPr marL="1439863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4pPr>
            <a:lvl5pPr marL="1798638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5pPr>
            <a:lvl6pPr marL="2160000" indent="-288000" algn="l" rtl="0" eaLnBrk="1" fontAlgn="base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6pPr>
            <a:lvl7pPr marL="2520000" indent="-288000" algn="l" rtl="0" eaLnBrk="1" fontAlgn="base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7pPr>
            <a:lvl8pPr marL="2880000" indent="-288000" algn="l" rtl="0" eaLnBrk="1" fontAlgn="base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8pPr>
            <a:lvl9pPr marL="3240000" indent="-288000" algn="l" rtl="0" eaLnBrk="1" fontAlgn="base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/>
              <a:buChar char="•"/>
              <a:defRPr sz="1800" baseline="0"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9pPr>
          </a:lstStyle>
          <a:p>
            <a:pPr marL="71437" lvl="3" indent="0">
              <a:spcAft>
                <a:spcPts val="0"/>
              </a:spcAft>
              <a:buFont typeface="Arial" charset="0"/>
              <a:buNone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FIspace Platform</a:t>
            </a:r>
            <a:endParaRPr lang="en-GB" sz="16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Apps Running on the </a:t>
            </a:r>
            <a:r>
              <a:rPr lang="en-US" dirty="0" err="1" smtClean="0"/>
              <a:t>FIspace</a:t>
            </a:r>
            <a:r>
              <a:rPr lang="en-US" dirty="0" smtClean="0"/>
              <a:t> Platform</a:t>
            </a:r>
            <a:endParaRPr lang="en-US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924674" y="1732057"/>
            <a:ext cx="5238559" cy="202490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58775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</a:defRPr>
            </a:lvl1pPr>
            <a:lvl2pPr marL="719138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2pPr>
            <a:lvl3pPr marL="1079500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3pPr>
            <a:lvl4pPr marL="1439863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4pPr>
            <a:lvl5pPr marL="1798638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5pPr>
            <a:lvl6pPr marL="2160000" indent="-288000" algn="l" rtl="0" eaLnBrk="1" fontAlgn="base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6pPr>
            <a:lvl7pPr marL="2520000" indent="-288000" algn="l" rtl="0" eaLnBrk="1" fontAlgn="base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7pPr>
            <a:lvl8pPr marL="2880000" indent="-288000" algn="l" rtl="0" eaLnBrk="1" fontAlgn="base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8pPr>
            <a:lvl9pPr marL="3240000" indent="-288000" algn="l" rtl="0" eaLnBrk="1" fontAlgn="base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/>
              <a:buChar char="•"/>
              <a:defRPr sz="1800" baseline="0"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9pPr>
          </a:lstStyle>
          <a:p>
            <a:pPr marL="71437" lvl="3" indent="0">
              <a:spcAft>
                <a:spcPts val="0"/>
              </a:spcAft>
              <a:buFont typeface="Arial" charset="0"/>
              <a:buNone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Initial Apps </a:t>
            </a:r>
            <a:r>
              <a:rPr lang="en-GB" dirty="0">
                <a:solidFill>
                  <a:prstClr val="black"/>
                </a:solidFill>
              </a:rPr>
              <a:t>(</a:t>
            </a:r>
            <a:r>
              <a:rPr lang="en-GB" i="1" dirty="0">
                <a:solidFill>
                  <a:prstClr val="black"/>
                </a:solidFill>
              </a:rPr>
              <a:t>Common </a:t>
            </a:r>
            <a:r>
              <a:rPr lang="en-GB" dirty="0">
                <a:solidFill>
                  <a:prstClr val="black"/>
                </a:solidFill>
              </a:rPr>
              <a:t>functions</a:t>
            </a:r>
            <a:r>
              <a:rPr lang="en-GB" dirty="0" smtClean="0">
                <a:solidFill>
                  <a:prstClr val="black"/>
                </a:solidFill>
              </a:rPr>
              <a:t>)</a:t>
            </a:r>
            <a:endParaRPr lang="en-GB" sz="2400" b="1" dirty="0" smtClean="0">
              <a:solidFill>
                <a:prstClr val="black"/>
              </a:solidFill>
              <a:latin typeface="Calibri"/>
            </a:endParaRPr>
          </a:p>
          <a:p>
            <a:pPr marL="358775" lvl="3">
              <a:spcAft>
                <a:spcPts val="0"/>
              </a:spcAft>
            </a:pPr>
            <a:r>
              <a:rPr lang="en-GB" sz="1600" dirty="0">
                <a:solidFill>
                  <a:prstClr val="black"/>
                </a:solidFill>
                <a:latin typeface="Calibri"/>
              </a:rPr>
              <a:t>Product 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Information </a:t>
            </a:r>
            <a:r>
              <a:rPr lang="en-GB" sz="1600" dirty="0">
                <a:solidFill>
                  <a:prstClr val="black"/>
                </a:solidFill>
                <a:latin typeface="Calibri"/>
              </a:rPr>
              <a:t>Service App</a:t>
            </a:r>
          </a:p>
          <a:p>
            <a:pPr marL="358775" lvl="3">
              <a:spcAft>
                <a:spcPts val="0"/>
              </a:spcAft>
            </a:pPr>
            <a:r>
              <a:rPr lang="en-GB" sz="1600" dirty="0">
                <a:solidFill>
                  <a:prstClr val="black"/>
                </a:solidFill>
                <a:latin typeface="Calibri"/>
              </a:rPr>
              <a:t>Logistics Planning Service App</a:t>
            </a:r>
          </a:p>
          <a:p>
            <a:pPr marL="358775" lvl="3">
              <a:spcAft>
                <a:spcPts val="0"/>
              </a:spcAft>
            </a:pPr>
            <a:r>
              <a:rPr lang="en-GB" sz="1600" dirty="0">
                <a:solidFill>
                  <a:prstClr val="black"/>
                </a:solidFill>
                <a:latin typeface="Calibri"/>
              </a:rPr>
              <a:t>Business Profile App</a:t>
            </a:r>
          </a:p>
          <a:p>
            <a:pPr marL="358775" lvl="3">
              <a:spcAft>
                <a:spcPts val="0"/>
              </a:spcAft>
            </a:pPr>
            <a:r>
              <a:rPr lang="en-GB" sz="1600" dirty="0">
                <a:solidFill>
                  <a:prstClr val="black"/>
                </a:solidFill>
                <a:latin typeface="Calibri"/>
              </a:rPr>
              <a:t>Marketplace Operations App</a:t>
            </a:r>
          </a:p>
          <a:p>
            <a:pPr marL="358775" lvl="3">
              <a:spcAft>
                <a:spcPts val="0"/>
              </a:spcAft>
            </a:pPr>
            <a:r>
              <a:rPr lang="en-GB" sz="1600" dirty="0" err="1">
                <a:solidFill>
                  <a:prstClr val="black"/>
                </a:solidFill>
                <a:latin typeface="Calibri"/>
              </a:rPr>
              <a:t>Realtime</a:t>
            </a:r>
            <a:r>
              <a:rPr lang="en-GB" sz="1600" dirty="0">
                <a:solidFill>
                  <a:prstClr val="black"/>
                </a:solidFill>
                <a:latin typeface="Calibri"/>
              </a:rPr>
              <a:t> Business SLA Management </a:t>
            </a:r>
            <a:r>
              <a:rPr lang="en-GB" sz="1600" dirty="0" smtClean="0">
                <a:solidFill>
                  <a:prstClr val="black"/>
                </a:solidFill>
                <a:latin typeface="Calibri"/>
              </a:rPr>
              <a:t>App</a:t>
            </a:r>
            <a:endParaRPr lang="en-GB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924674" y="3861048"/>
            <a:ext cx="5238559" cy="10124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>
            <a:lvl1pPr marL="358775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</a:defRPr>
            </a:lvl1pPr>
            <a:lvl2pPr marL="719138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2pPr>
            <a:lvl3pPr marL="1079500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3pPr>
            <a:lvl4pPr marL="1439863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4pPr>
            <a:lvl5pPr marL="1798638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5pPr>
            <a:lvl6pPr marL="2160000" indent="-288000" algn="l" rtl="0" eaLnBrk="1" fontAlgn="base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6pPr>
            <a:lvl7pPr marL="2520000" indent="-288000" algn="l" rtl="0" eaLnBrk="1" fontAlgn="base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7pPr>
            <a:lvl8pPr marL="2880000" indent="-288000" algn="l" rtl="0" eaLnBrk="1" fontAlgn="base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8pPr>
            <a:lvl9pPr marL="3240000" indent="-288000" algn="l" rtl="0" eaLnBrk="1" fontAlgn="base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/>
              <a:buChar char="•"/>
              <a:defRPr sz="1800" baseline="0"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9pPr>
          </a:lstStyle>
          <a:p>
            <a:pPr marL="71437" lvl="3" indent="0">
              <a:spcAft>
                <a:spcPts val="0"/>
              </a:spcAft>
              <a:buFont typeface="Arial" charset="0"/>
              <a:buNone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Domain Apps </a:t>
            </a:r>
            <a:r>
              <a:rPr lang="en-GB" dirty="0">
                <a:solidFill>
                  <a:prstClr val="black"/>
                </a:solidFill>
              </a:rPr>
              <a:t>(</a:t>
            </a:r>
            <a:r>
              <a:rPr lang="en-GB" i="1" dirty="0">
                <a:solidFill>
                  <a:prstClr val="black"/>
                </a:solidFill>
              </a:rPr>
              <a:t>Specific</a:t>
            </a:r>
            <a:r>
              <a:rPr lang="en-GB" dirty="0">
                <a:solidFill>
                  <a:prstClr val="black"/>
                </a:solidFill>
              </a:rPr>
              <a:t> functions</a:t>
            </a:r>
            <a:r>
              <a:rPr lang="en-GB" dirty="0" smtClean="0">
                <a:solidFill>
                  <a:prstClr val="black"/>
                </a:solidFill>
              </a:rPr>
              <a:t>)</a:t>
            </a:r>
            <a:endParaRPr lang="en-GB" b="1" dirty="0" smtClean="0">
              <a:solidFill>
                <a:prstClr val="black"/>
              </a:solidFill>
              <a:latin typeface="Calibri"/>
            </a:endParaRPr>
          </a:p>
          <a:p>
            <a:pPr marL="358775" lvl="3">
              <a:spcAft>
                <a:spcPts val="0"/>
              </a:spcAft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S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pecified and developed according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to requirements of the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trials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6225611" y="2795183"/>
            <a:ext cx="2918389" cy="226298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r>
              <a:rPr lang="en-US" dirty="0" smtClean="0">
                <a:solidFill>
                  <a:prstClr val="black"/>
                </a:solidFill>
              </a:rPr>
              <a:t>Apps can be “mashed up” and integrated into the companies’ workflows.</a:t>
            </a: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924674" y="4966684"/>
            <a:ext cx="5238559" cy="134263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>
            <a:lvl1pPr marL="358775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 sz="2000">
                <a:solidFill>
                  <a:schemeClr val="tx1"/>
                </a:solidFill>
                <a:latin typeface="Verdana"/>
                <a:ea typeface="+mn-ea"/>
                <a:cs typeface="Verdana"/>
              </a:defRPr>
            </a:lvl1pPr>
            <a:lvl2pPr marL="719138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2pPr>
            <a:lvl3pPr marL="1079500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3pPr>
            <a:lvl4pPr marL="1439863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4pPr>
            <a:lvl5pPr marL="1798638" indent="-287338" algn="l" rtl="0" fontAlgn="base"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 charset="0"/>
              <a:buChar char="•"/>
              <a:defRPr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5pPr>
            <a:lvl6pPr marL="2160000" indent="-288000" algn="l" rtl="0" eaLnBrk="1" fontAlgn="base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6pPr>
            <a:lvl7pPr marL="2520000" indent="-288000" algn="l" rtl="0" eaLnBrk="1" fontAlgn="base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7pPr>
            <a:lvl8pPr marL="2880000" indent="-288000" algn="l" rtl="0" eaLnBrk="1" fontAlgn="base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8pPr>
            <a:lvl9pPr marL="3240000" indent="-288000" algn="l" rtl="0" eaLnBrk="1" fontAlgn="base" hangingPunct="1">
              <a:lnSpc>
                <a:spcPct val="100000"/>
              </a:lnSpc>
              <a:spcBef>
                <a:spcPct val="25000"/>
              </a:spcBef>
              <a:spcAft>
                <a:spcPct val="0"/>
              </a:spcAft>
              <a:buClr>
                <a:srgbClr val="304090"/>
              </a:buClr>
              <a:buSzPct val="100000"/>
              <a:buFont typeface="Arial"/>
              <a:buChar char="•"/>
              <a:defRPr sz="1800" baseline="0">
                <a:solidFill>
                  <a:schemeClr val="tx1"/>
                </a:solidFill>
                <a:latin typeface="Verdana"/>
                <a:ea typeface="ＭＳ Ｐゴシック" charset="-128"/>
                <a:cs typeface="Verdana"/>
              </a:defRPr>
            </a:lvl9pPr>
          </a:lstStyle>
          <a:p>
            <a:pPr marL="71437" lvl="3" indent="0">
              <a:spcAft>
                <a:spcPts val="0"/>
              </a:spcAft>
              <a:buFont typeface="Arial" charset="0"/>
              <a:buNone/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Domain Apps Through </a:t>
            </a:r>
            <a:r>
              <a:rPr lang="en-GB" sz="2400" b="1" dirty="0">
                <a:solidFill>
                  <a:prstClr val="black"/>
                </a:solidFill>
                <a:latin typeface="Calibri"/>
              </a:rPr>
              <a:t>O</a:t>
            </a: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pen Call</a:t>
            </a:r>
            <a:endParaRPr lang="en-GB" b="1" dirty="0" smtClean="0">
              <a:solidFill>
                <a:prstClr val="black"/>
              </a:solidFill>
              <a:latin typeface="Calibri"/>
            </a:endParaRPr>
          </a:p>
          <a:p>
            <a:pPr marL="358775" lvl="3"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Specified and developed according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to requirements of the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trials and developed by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new </a:t>
            </a: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partners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39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 animBg="1"/>
      <p:bldP spid="10" grpId="0" animBg="1"/>
      <p:bldP spid="7" grpId="0" animBg="1"/>
    </p:bldLst>
  </p:timing>
</p:sld>
</file>

<file path=ppt/theme/theme1.xml><?xml version="1.0" encoding="utf-8"?>
<a:theme xmlns:a="http://schemas.openxmlformats.org/drawingml/2006/main" name="FIspace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ID_plantilla_color">
  <a:themeElements>
    <a:clrScheme name="Custom 2">
      <a:dk1>
        <a:srgbClr val="043F52"/>
      </a:dk1>
      <a:lt1>
        <a:srgbClr val="FFFFFF"/>
      </a:lt1>
      <a:dk2>
        <a:srgbClr val="61B8CD"/>
      </a:dk2>
      <a:lt2>
        <a:srgbClr val="EEECE1"/>
      </a:lt2>
      <a:accent1>
        <a:srgbClr val="043F52"/>
      </a:accent1>
      <a:accent2>
        <a:srgbClr val="61B8CD"/>
      </a:accent2>
      <a:accent3>
        <a:srgbClr val="FFFFFF"/>
      </a:accent3>
      <a:accent4>
        <a:srgbClr val="033445"/>
      </a:accent4>
      <a:accent5>
        <a:srgbClr val="AAAFB3"/>
      </a:accent5>
      <a:accent6>
        <a:srgbClr val="57A6BA"/>
      </a:accent6>
      <a:hlink>
        <a:srgbClr val="3FA3D5"/>
      </a:hlink>
      <a:folHlink>
        <a:srgbClr val="D2A85D"/>
      </a:folHlink>
    </a:clrScheme>
    <a:fontScheme name="Diseño predeterminado">
      <a:majorFont>
        <a:latin typeface="Telefonica Headline Light"/>
        <a:ea typeface="Arial Unicode MS"/>
        <a:cs typeface="Arial Unicode MS"/>
      </a:majorFont>
      <a:minorFont>
        <a:latin typeface="Telefonica Text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heSansCorrespondenc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heSansCorrespondence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FFF2AF"/>
        </a:dk2>
        <a:lt2>
          <a:srgbClr val="A9A49F"/>
        </a:lt2>
        <a:accent1>
          <a:srgbClr val="B2D1B2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D5E5D5"/>
        </a:accent5>
        <a:accent6>
          <a:srgbClr val="E7B95C"/>
        </a:accent6>
        <a:hlink>
          <a:srgbClr val="DBE9DB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FFF2AF"/>
        </a:dk2>
        <a:lt2>
          <a:srgbClr val="A9A49F"/>
        </a:lt2>
        <a:accent1>
          <a:srgbClr val="B2D1B2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D5E5D5"/>
        </a:accent5>
        <a:accent6>
          <a:srgbClr val="E7B95C"/>
        </a:accent6>
        <a:hlink>
          <a:srgbClr val="D00063"/>
        </a:hlink>
        <a:folHlink>
          <a:srgbClr val="5598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3399"/>
        </a:dk2>
        <a:lt2>
          <a:srgbClr val="B2B2B2"/>
        </a:lt2>
        <a:accent1>
          <a:srgbClr val="D0F500"/>
        </a:accent1>
        <a:accent2>
          <a:srgbClr val="FFA000"/>
        </a:accent2>
        <a:accent3>
          <a:srgbClr val="FFFFFF"/>
        </a:accent3>
        <a:accent4>
          <a:srgbClr val="000000"/>
        </a:accent4>
        <a:accent5>
          <a:srgbClr val="E4F9AA"/>
        </a:accent5>
        <a:accent6>
          <a:srgbClr val="E79100"/>
        </a:accent6>
        <a:hlink>
          <a:srgbClr val="D00063"/>
        </a:hlink>
        <a:folHlink>
          <a:srgbClr val="5598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3399"/>
        </a:dk1>
        <a:lt1>
          <a:srgbClr val="FFFFFF"/>
        </a:lt1>
        <a:dk2>
          <a:srgbClr val="003399"/>
        </a:dk2>
        <a:lt2>
          <a:srgbClr val="B2B2B2"/>
        </a:lt2>
        <a:accent1>
          <a:srgbClr val="D0F500"/>
        </a:accent1>
        <a:accent2>
          <a:srgbClr val="FFA000"/>
        </a:accent2>
        <a:accent3>
          <a:srgbClr val="FFFFFF"/>
        </a:accent3>
        <a:accent4>
          <a:srgbClr val="002A82"/>
        </a:accent4>
        <a:accent5>
          <a:srgbClr val="E4F9AA"/>
        </a:accent5>
        <a:accent6>
          <a:srgbClr val="E79100"/>
        </a:accent6>
        <a:hlink>
          <a:srgbClr val="D00063"/>
        </a:hlink>
        <a:folHlink>
          <a:srgbClr val="5598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3399"/>
        </a:dk1>
        <a:lt1>
          <a:srgbClr val="FFFFFF"/>
        </a:lt1>
        <a:dk2>
          <a:srgbClr val="003399"/>
        </a:dk2>
        <a:lt2>
          <a:srgbClr val="B2B2B2"/>
        </a:lt2>
        <a:accent1>
          <a:srgbClr val="D0F500"/>
        </a:accent1>
        <a:accent2>
          <a:srgbClr val="B2B2B2"/>
        </a:accent2>
        <a:accent3>
          <a:srgbClr val="FFFFFF"/>
        </a:accent3>
        <a:accent4>
          <a:srgbClr val="002A82"/>
        </a:accent4>
        <a:accent5>
          <a:srgbClr val="E4F9AA"/>
        </a:accent5>
        <a:accent6>
          <a:srgbClr val="A1A1A1"/>
        </a:accent6>
        <a:hlink>
          <a:srgbClr val="003399"/>
        </a:hlink>
        <a:folHlink>
          <a:srgbClr val="5598C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3399"/>
        </a:dk1>
        <a:lt1>
          <a:srgbClr val="FFFFFF"/>
        </a:lt1>
        <a:dk2>
          <a:srgbClr val="003399"/>
        </a:dk2>
        <a:lt2>
          <a:srgbClr val="B2B2B2"/>
        </a:lt2>
        <a:accent1>
          <a:srgbClr val="D0F500"/>
        </a:accent1>
        <a:accent2>
          <a:srgbClr val="B2B2B2"/>
        </a:accent2>
        <a:accent3>
          <a:srgbClr val="FFFFFF"/>
        </a:accent3>
        <a:accent4>
          <a:srgbClr val="002A82"/>
        </a:accent4>
        <a:accent5>
          <a:srgbClr val="E4F9AA"/>
        </a:accent5>
        <a:accent6>
          <a:srgbClr val="A1A1A1"/>
        </a:accent6>
        <a:hlink>
          <a:srgbClr val="003399"/>
        </a:hlink>
        <a:folHlink>
          <a:srgbClr val="FFA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3F52"/>
        </a:dk2>
        <a:lt2>
          <a:srgbClr val="EEECE1"/>
        </a:lt2>
        <a:accent1>
          <a:srgbClr val="003F52"/>
        </a:accent1>
        <a:accent2>
          <a:srgbClr val="65C3D5"/>
        </a:accent2>
        <a:accent3>
          <a:srgbClr val="FFFFFF"/>
        </a:accent3>
        <a:accent4>
          <a:srgbClr val="000000"/>
        </a:accent4>
        <a:accent5>
          <a:srgbClr val="AAAFB3"/>
        </a:accent5>
        <a:accent6>
          <a:srgbClr val="5BB0C1"/>
        </a:accent6>
        <a:hlink>
          <a:srgbClr val="003399"/>
        </a:hlink>
        <a:folHlink>
          <a:srgbClr val="FFA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0000"/>
        </a:dk1>
        <a:lt1>
          <a:srgbClr val="FFFFFF"/>
        </a:lt1>
        <a:dk2>
          <a:srgbClr val="003F52"/>
        </a:dk2>
        <a:lt2>
          <a:srgbClr val="EEECE1"/>
        </a:lt2>
        <a:accent1>
          <a:srgbClr val="003F52"/>
        </a:accent1>
        <a:accent2>
          <a:srgbClr val="54B4CC"/>
        </a:accent2>
        <a:accent3>
          <a:srgbClr val="FFFFFF"/>
        </a:accent3>
        <a:accent4>
          <a:srgbClr val="000000"/>
        </a:accent4>
        <a:accent5>
          <a:srgbClr val="AAAFB3"/>
        </a:accent5>
        <a:accent6>
          <a:srgbClr val="4BA3B9"/>
        </a:accent6>
        <a:hlink>
          <a:srgbClr val="800080"/>
        </a:hlink>
        <a:folHlink>
          <a:srgbClr val="65C3D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000000"/>
        </a:dk1>
        <a:lt1>
          <a:srgbClr val="FFFFFF"/>
        </a:lt1>
        <a:dk2>
          <a:srgbClr val="003F52"/>
        </a:dk2>
        <a:lt2>
          <a:srgbClr val="EEECE1"/>
        </a:lt2>
        <a:accent1>
          <a:srgbClr val="003F52"/>
        </a:accent1>
        <a:accent2>
          <a:srgbClr val="61B8CD"/>
        </a:accent2>
        <a:accent3>
          <a:srgbClr val="FFFFFF"/>
        </a:accent3>
        <a:accent4>
          <a:srgbClr val="000000"/>
        </a:accent4>
        <a:accent5>
          <a:srgbClr val="AAAFB3"/>
        </a:accent5>
        <a:accent6>
          <a:srgbClr val="57A6BA"/>
        </a:accent6>
        <a:hlink>
          <a:srgbClr val="0000E1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003F52"/>
        </a:dk1>
        <a:lt1>
          <a:srgbClr val="FFFFFF"/>
        </a:lt1>
        <a:dk2>
          <a:srgbClr val="65C3D5"/>
        </a:dk2>
        <a:lt2>
          <a:srgbClr val="EEECE1"/>
        </a:lt2>
        <a:accent1>
          <a:srgbClr val="003F52"/>
        </a:accent1>
        <a:accent2>
          <a:srgbClr val="65C3D5"/>
        </a:accent2>
        <a:accent3>
          <a:srgbClr val="FFFFFF"/>
        </a:accent3>
        <a:accent4>
          <a:srgbClr val="003445"/>
        </a:accent4>
        <a:accent5>
          <a:srgbClr val="AAAFB3"/>
        </a:accent5>
        <a:accent6>
          <a:srgbClr val="5BB0C1"/>
        </a:accent6>
        <a:hlink>
          <a:srgbClr val="003399"/>
        </a:hlink>
        <a:folHlink>
          <a:srgbClr val="FFA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043F52"/>
        </a:dk1>
        <a:lt1>
          <a:srgbClr val="FFFFFF"/>
        </a:lt1>
        <a:dk2>
          <a:srgbClr val="61B8CD"/>
        </a:dk2>
        <a:lt2>
          <a:srgbClr val="EEECE1"/>
        </a:lt2>
        <a:accent1>
          <a:srgbClr val="043F52"/>
        </a:accent1>
        <a:accent2>
          <a:srgbClr val="DDDDDD"/>
        </a:accent2>
        <a:accent3>
          <a:srgbClr val="FFFFFF"/>
        </a:accent3>
        <a:accent4>
          <a:srgbClr val="033445"/>
        </a:accent4>
        <a:accent5>
          <a:srgbClr val="AAAFB3"/>
        </a:accent5>
        <a:accent6>
          <a:srgbClr val="C8C8C8"/>
        </a:accent6>
        <a:hlink>
          <a:srgbClr val="7AB51D"/>
        </a:hlink>
        <a:folHlink>
          <a:srgbClr val="D2A8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043F52"/>
        </a:dk1>
        <a:lt1>
          <a:srgbClr val="FFFFFF"/>
        </a:lt1>
        <a:dk2>
          <a:srgbClr val="61B8CD"/>
        </a:dk2>
        <a:lt2>
          <a:srgbClr val="EEECE1"/>
        </a:lt2>
        <a:accent1>
          <a:srgbClr val="043F52"/>
        </a:accent1>
        <a:accent2>
          <a:srgbClr val="61B8CD"/>
        </a:accent2>
        <a:accent3>
          <a:srgbClr val="FFFFFF"/>
        </a:accent3>
        <a:accent4>
          <a:srgbClr val="033445"/>
        </a:accent4>
        <a:accent5>
          <a:srgbClr val="AAAFB3"/>
        </a:accent5>
        <a:accent6>
          <a:srgbClr val="57A6BA"/>
        </a:accent6>
        <a:hlink>
          <a:srgbClr val="7AB51D"/>
        </a:hlink>
        <a:folHlink>
          <a:srgbClr val="D2A8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13">
        <a:dk1>
          <a:srgbClr val="043F52"/>
        </a:dk1>
        <a:lt1>
          <a:srgbClr val="FFFFFF"/>
        </a:lt1>
        <a:dk2>
          <a:srgbClr val="61B8CD"/>
        </a:dk2>
        <a:lt2>
          <a:srgbClr val="EEECE1"/>
        </a:lt2>
        <a:accent1>
          <a:srgbClr val="043F52"/>
        </a:accent1>
        <a:accent2>
          <a:srgbClr val="61B8CD"/>
        </a:accent2>
        <a:accent3>
          <a:srgbClr val="FFFFFF"/>
        </a:accent3>
        <a:accent4>
          <a:srgbClr val="033445"/>
        </a:accent4>
        <a:accent5>
          <a:srgbClr val="AAAFB3"/>
        </a:accent5>
        <a:accent6>
          <a:srgbClr val="57A6BA"/>
        </a:accent6>
        <a:hlink>
          <a:srgbClr val="FFFFCB"/>
        </a:hlink>
        <a:folHlink>
          <a:srgbClr val="D2A8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14">
        <a:dk1>
          <a:srgbClr val="043F52"/>
        </a:dk1>
        <a:lt1>
          <a:srgbClr val="FFFFFF"/>
        </a:lt1>
        <a:dk2>
          <a:srgbClr val="61B8CD"/>
        </a:dk2>
        <a:lt2>
          <a:srgbClr val="EEECE1"/>
        </a:lt2>
        <a:accent1>
          <a:srgbClr val="043F52"/>
        </a:accent1>
        <a:accent2>
          <a:srgbClr val="61B8CD"/>
        </a:accent2>
        <a:accent3>
          <a:srgbClr val="FFFFFF"/>
        </a:accent3>
        <a:accent4>
          <a:srgbClr val="033445"/>
        </a:accent4>
        <a:accent5>
          <a:srgbClr val="AAAFB3"/>
        </a:accent5>
        <a:accent6>
          <a:srgbClr val="57A6BA"/>
        </a:accent6>
        <a:hlink>
          <a:srgbClr val="FFFF99"/>
        </a:hlink>
        <a:folHlink>
          <a:srgbClr val="D2A8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15">
        <a:dk1>
          <a:srgbClr val="043F52"/>
        </a:dk1>
        <a:lt1>
          <a:srgbClr val="FFFFFF"/>
        </a:lt1>
        <a:dk2>
          <a:srgbClr val="61B8CD"/>
        </a:dk2>
        <a:lt2>
          <a:srgbClr val="EEECE1"/>
        </a:lt2>
        <a:accent1>
          <a:srgbClr val="043F52"/>
        </a:accent1>
        <a:accent2>
          <a:srgbClr val="61B8CD"/>
        </a:accent2>
        <a:accent3>
          <a:srgbClr val="FFFFFF"/>
        </a:accent3>
        <a:accent4>
          <a:srgbClr val="033445"/>
        </a:accent4>
        <a:accent5>
          <a:srgbClr val="AAAFB3"/>
        </a:accent5>
        <a:accent6>
          <a:srgbClr val="57A6BA"/>
        </a:accent6>
        <a:hlink>
          <a:srgbClr val="FFFFCC"/>
        </a:hlink>
        <a:folHlink>
          <a:srgbClr val="D2A85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FIspace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FIspace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FIspace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FIspace-PowerPoint-Template</Template>
  <TotalTime>1050</TotalTime>
  <Words>1561</Words>
  <Application>Microsoft Office PowerPoint</Application>
  <PresentationFormat>On-screen Show (4:3)</PresentationFormat>
  <Paragraphs>281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FIspace-PowerPoint-Template</vt:lpstr>
      <vt:lpstr>TID_plantilla_color</vt:lpstr>
      <vt:lpstr>1_FIspace-PowerPoint-Template</vt:lpstr>
      <vt:lpstr>2_FIspace-PowerPoint-Template</vt:lpstr>
      <vt:lpstr>3_FIspace-PowerPoint-Template</vt:lpstr>
      <vt:lpstr>Future Internet Business Collaboration Networks in Agri-Food, Transport &amp; Logistics</vt:lpstr>
      <vt:lpstr>Outline</vt:lpstr>
      <vt:lpstr>FI-WARE serving usage areas</vt:lpstr>
      <vt:lpstr>FI-PPP Programme Architecture</vt:lpstr>
      <vt:lpstr>Future Internet Business Collaboration Networks in Agri-Food, Transport &amp; Logistics</vt:lpstr>
      <vt:lpstr>Motivation and Impact</vt:lpstr>
      <vt:lpstr>FIspace platform High Level Architecture</vt:lpstr>
      <vt:lpstr>FIspace Approach: Software Mass Customisation</vt:lpstr>
      <vt:lpstr>Apps Running on the FIspace Platform</vt:lpstr>
      <vt:lpstr>Use Case Trial Experimentation Sites</vt:lpstr>
      <vt:lpstr>Open Call: List of apps and new partners</vt:lpstr>
      <vt:lpstr>Project Details</vt:lpstr>
      <vt:lpstr>PowerPoint Presentation</vt:lpstr>
      <vt:lpstr>Open Call Partners</vt:lpstr>
      <vt:lpstr>FIspace Ecosystem Development</vt:lpstr>
      <vt:lpstr>Thanks for your attention!</vt:lpstr>
    </vt:vector>
  </TitlesOfParts>
  <Company>Wageningen UR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Internet Business Collaboration Networks in Agri-Food, Transport &amp; Logistics</dc:title>
  <dc:creator>Sjaak Wolfert</dc:creator>
  <cp:keywords>FIspace</cp:keywords>
  <cp:lastModifiedBy>Haluk</cp:lastModifiedBy>
  <cp:revision>44</cp:revision>
  <dcterms:created xsi:type="dcterms:W3CDTF">2013-05-21T17:05:38Z</dcterms:created>
  <dcterms:modified xsi:type="dcterms:W3CDTF">2015-03-25T06:30:45Z</dcterms:modified>
  <cp:category>Presentation</cp:category>
</cp:coreProperties>
</file>