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73" r:id="rId3"/>
    <p:sldId id="274" r:id="rId4"/>
    <p:sldId id="270" r:id="rId5"/>
    <p:sldId id="268" r:id="rId6"/>
    <p:sldId id="258" r:id="rId7"/>
    <p:sldId id="259" r:id="rId8"/>
    <p:sldId id="260" r:id="rId9"/>
    <p:sldId id="269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90E7D-2305-413D-82BB-EEDE355B639C}" type="datetimeFigureOut">
              <a:rPr lang="en-US" smtClean="0"/>
              <a:pPr/>
              <a:t>24/07/2014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45F1B-9450-471F-AFA3-199559C22B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045F1B-9450-471F-AFA3-199559C22BA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4008209"/>
            <a:ext cx="4827136" cy="624189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tr-TR" dirty="0" smtClean="0"/>
              <a:t>Sunum Başlık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dirty="0" smtClean="0"/>
              <a:t>Sunum Yapan / 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kapak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785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>
              <a:defRPr sz="29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71056"/>
            <a:ext cx="8229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2068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934" y="274638"/>
            <a:ext cx="6791071" cy="597073"/>
          </a:xfr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29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2038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2038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8901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4359" y="306924"/>
            <a:ext cx="6877172" cy="564788"/>
          </a:xfrm>
        </p:spPr>
        <p:txBody>
          <a:bodyPr>
            <a:normAutofit/>
          </a:bodyPr>
          <a:lstStyle>
            <a:lvl1pPr>
              <a:defRPr lang="en-US" sz="29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987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5963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31987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5963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461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597" y="253114"/>
            <a:ext cx="6898696" cy="618597"/>
          </a:xfr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lang="en-US" sz="2900" b="1" kern="120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66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1600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Insert page 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324000" y="1690687"/>
            <a:ext cx="8494713" cy="4391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 smtClean="0"/>
              <a:t>First level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601" y="6164118"/>
            <a:ext cx="18176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46" descr="P:\SmartAgriFood\Contract\Proposal\Phase II\Vorlagen\cpace-logo01a.jpg"/>
          <p:cNvPicPr/>
          <p:nvPr userDrawn="1"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103" t="12216" r="10103" b="12629"/>
          <a:stretch/>
        </p:blipFill>
        <p:spPr bwMode="auto">
          <a:xfrm>
            <a:off x="3901484" y="6021288"/>
            <a:ext cx="1277102" cy="6968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820005"/>
            <a:ext cx="1715269" cy="10379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578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C8494317-B68E-2848-973F-665EB0157B7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24/07/2014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8E6D875-7657-4D45-A526-A1588F6C5E7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 descr="page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4050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s://37.131.248.22/fispac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4509119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800" b="1" dirty="0" smtClean="0"/>
              <a:t>Fıspace </a:t>
            </a:r>
            <a:r>
              <a:rPr lang="tr-TR" sz="2800" b="1" dirty="0" smtClean="0"/>
              <a:t>Cloud Infrastructure and Experimental Enviroment</a:t>
            </a:r>
            <a:endParaRPr lang="el-GR" sz="2800" b="1" dirty="0"/>
          </a:p>
        </p:txBody>
      </p:sp>
    </p:spTree>
    <p:extLst>
      <p:ext uri="{BB962C8B-B14F-4D97-AF65-F5344CB8AC3E}">
        <p14:creationId xmlns="" xmlns:p14="http://schemas.microsoft.com/office/powerpoint/2010/main" val="4146810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/>
              <a:t>Cloud Infrastructure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320388"/>
            <a:ext cx="4038600" cy="28819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Cloud Infrastructure</a:t>
            </a:r>
            <a:endParaRPr lang="en-US" dirty="0" smtClean="0"/>
          </a:p>
          <a:p>
            <a:pPr lvl="1"/>
            <a:r>
              <a:rPr lang="tr-TR" dirty="0" smtClean="0"/>
              <a:t>IBM Pureflex</a:t>
            </a:r>
            <a:endParaRPr lang="en-US" dirty="0" smtClean="0"/>
          </a:p>
          <a:p>
            <a:pPr lvl="2"/>
            <a:r>
              <a:rPr lang="tr-TR" dirty="0" smtClean="0"/>
              <a:t>8 servers</a:t>
            </a:r>
          </a:p>
          <a:p>
            <a:pPr lvl="2"/>
            <a:r>
              <a:rPr lang="tr-TR" dirty="0" smtClean="0"/>
              <a:t>Additional servers will be added</a:t>
            </a:r>
            <a:endParaRPr lang="en-US" dirty="0" smtClean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648200" y="1320388"/>
            <a:ext cx="4038600" cy="288196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Cloud Software</a:t>
            </a:r>
            <a:endParaRPr lang="en-US" dirty="0" smtClean="0"/>
          </a:p>
          <a:p>
            <a:pPr lvl="1"/>
            <a:r>
              <a:rPr lang="tr-TR" dirty="0" smtClean="0"/>
              <a:t>Openstack for Cloud</a:t>
            </a:r>
          </a:p>
          <a:p>
            <a:pPr lvl="1"/>
            <a:r>
              <a:rPr lang="tr-TR" dirty="0" smtClean="0"/>
              <a:t>KVM, Citrix, Vmware</a:t>
            </a:r>
            <a:endParaRPr lang="en-US" dirty="0" smtClean="0"/>
          </a:p>
          <a:p>
            <a:pPr lvl="2"/>
            <a:r>
              <a:rPr lang="tr-TR" dirty="0" smtClean="0"/>
              <a:t>Openstack and KVM will be used to be aligned with FI-WARE – XIFI project</a:t>
            </a:r>
            <a:endParaRPr lang="en-US" dirty="0" smtClean="0"/>
          </a:p>
        </p:txBody>
      </p:sp>
      <p:pic>
        <p:nvPicPr>
          <p:cNvPr id="6" name="Picture 2" descr="openstack-software-diagra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4391025"/>
            <a:ext cx="6686786" cy="1727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2657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Network </a:t>
            </a:r>
            <a:r>
              <a:rPr lang="tr-TR" dirty="0" smtClean="0"/>
              <a:t>Security </a:t>
            </a:r>
            <a:endParaRPr lang="en-US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57200" y="131987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mtClean="0"/>
              <a:t>Network Infrastructure</a:t>
            </a:r>
            <a:endParaRPr lang="en-US" dirty="0" smtClean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457200" y="1959635"/>
            <a:ext cx="4040188" cy="3951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Network Segment</a:t>
            </a:r>
            <a:endParaRPr lang="en-US" dirty="0" smtClean="0"/>
          </a:p>
          <a:p>
            <a:pPr lvl="1"/>
            <a:r>
              <a:rPr lang="tr-TR" dirty="0" smtClean="0"/>
              <a:t>Public : 37.131.251.0 /24</a:t>
            </a:r>
          </a:p>
          <a:p>
            <a:pPr lvl="1"/>
            <a:r>
              <a:rPr lang="tr-TR" dirty="0" smtClean="0"/>
              <a:t>Private : 172.32.101.0 /24</a:t>
            </a:r>
          </a:p>
          <a:p>
            <a:pPr lvl="1"/>
            <a:r>
              <a:rPr lang="tr-TR" dirty="0" smtClean="0"/>
              <a:t>It </a:t>
            </a:r>
            <a:r>
              <a:rPr lang="en-US" dirty="0" smtClean="0"/>
              <a:t>is </a:t>
            </a:r>
            <a:r>
              <a:rPr lang="tr-TR" dirty="0" smtClean="0"/>
              <a:t>extendable</a:t>
            </a:r>
            <a:endParaRPr lang="en-US" dirty="0" smtClean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4645025" y="131987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mtClean="0"/>
              <a:t>Security Infrastructure</a:t>
            </a:r>
            <a:endParaRPr lang="en-US" dirty="0" smtClean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4645025" y="1959635"/>
            <a:ext cx="4041775" cy="395128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dirty="0" smtClean="0"/>
              <a:t>Firewall with IPS</a:t>
            </a:r>
            <a:endParaRPr lang="en-US" dirty="0" smtClean="0"/>
          </a:p>
          <a:p>
            <a:pPr lvl="1"/>
            <a:r>
              <a:rPr lang="tr-TR" dirty="0" smtClean="0"/>
              <a:t>Next Gen Firewall with IPS blade</a:t>
            </a:r>
          </a:p>
          <a:p>
            <a:r>
              <a:rPr lang="tr-TR" dirty="0" smtClean="0"/>
              <a:t>SSL VPN </a:t>
            </a:r>
            <a:endParaRPr lang="en-US" dirty="0" smtClean="0"/>
          </a:p>
          <a:p>
            <a:pPr lvl="1"/>
            <a:r>
              <a:rPr lang="tr-TR" dirty="0" smtClean="0"/>
              <a:t>SSL VPN for secure access</a:t>
            </a:r>
          </a:p>
          <a:p>
            <a:pPr lvl="1"/>
            <a:r>
              <a:rPr lang="tr-TR" smtClean="0"/>
              <a:t>Developers </a:t>
            </a:r>
            <a:r>
              <a:rPr lang="tr-TR" dirty="0" smtClean="0"/>
              <a:t>should provide the necessary informatin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428077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Secure Access Connection</a:t>
            </a:r>
            <a:endParaRPr lang="en-US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268761"/>
            <a:ext cx="4395915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99592" y="3501008"/>
            <a:ext cx="5128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dirty="0"/>
              <a:t>Login : </a:t>
            </a:r>
            <a:r>
              <a:rPr lang="tr-TR" dirty="0">
                <a:hlinkClick r:id="rId4"/>
              </a:rPr>
              <a:t>https</a:t>
            </a:r>
            <a:r>
              <a:rPr lang="tr-TR" dirty="0" smtClean="0">
                <a:hlinkClick r:id="rId4"/>
              </a:rPr>
              <a:t>://vmvpn.kocsistem.com.tr/fispace</a:t>
            </a:r>
            <a:endParaRPr lang="tr-TR" dirty="0" smtClean="0"/>
          </a:p>
          <a:p>
            <a:r>
              <a:rPr lang="tr-TR" dirty="0" smtClean="0"/>
              <a:t>After Successful login, Login to ‘FIspace Cloud Portal’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27784" y="4219347"/>
            <a:ext cx="5696940" cy="21751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4435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</a:t>
            </a:r>
            <a:r>
              <a:rPr lang="en-US" dirty="0" smtClean="0"/>
              <a:t>the EE?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Experimentation </a:t>
            </a:r>
            <a:r>
              <a:rPr lang="en-US" sz="2400" dirty="0"/>
              <a:t>Environment (EE) in </a:t>
            </a:r>
            <a:r>
              <a:rPr lang="en-US" sz="2400" dirty="0" err="1"/>
              <a:t>FIspace</a:t>
            </a:r>
            <a:r>
              <a:rPr lang="en-US" sz="2400" dirty="0"/>
              <a:t> aims at providing a </a:t>
            </a:r>
            <a:r>
              <a:rPr lang="en-US" sz="2400" dirty="0" smtClean="0"/>
              <a:t>structure so that different </a:t>
            </a:r>
            <a:r>
              <a:rPr lang="en-US" sz="2400" dirty="0"/>
              <a:t>stakeholders will be able to explore, </a:t>
            </a:r>
            <a:r>
              <a:rPr lang="en-US" sz="2400" dirty="0" smtClean="0"/>
              <a:t>test, and interact with </a:t>
            </a:r>
            <a:r>
              <a:rPr lang="en-US" sz="2400" dirty="0" err="1" smtClean="0"/>
              <a:t>FIspace</a:t>
            </a:r>
            <a:r>
              <a:rPr lang="en-US" sz="2400" dirty="0" smtClean="0"/>
              <a:t> services. </a:t>
            </a:r>
          </a:p>
          <a:p>
            <a:r>
              <a:rPr lang="en-US" sz="2400" dirty="0" err="1" smtClean="0"/>
              <a:t>FIspace</a:t>
            </a:r>
            <a:r>
              <a:rPr lang="en-US" sz="2400" dirty="0" smtClean="0"/>
              <a:t> </a:t>
            </a:r>
            <a:r>
              <a:rPr lang="en-US" sz="2400" dirty="0"/>
              <a:t>experimentation environment will provide</a:t>
            </a:r>
            <a:br>
              <a:rPr lang="en-US" sz="2400" dirty="0"/>
            </a:br>
            <a:r>
              <a:rPr lang="en-US" sz="2400" dirty="0"/>
              <a:t>a controlled environment in which people can test new collaborative scenarios before these processes are implemented in practice, can gain some confidence in understanding how to use </a:t>
            </a:r>
            <a:r>
              <a:rPr lang="en-US" sz="2400" dirty="0" err="1"/>
              <a:t>FIspace</a:t>
            </a:r>
            <a:r>
              <a:rPr lang="en-US" sz="2400" dirty="0"/>
              <a:t>, and very importantly can start to see the benefits of using it.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="" xmlns:p14="http://schemas.microsoft.com/office/powerpoint/2010/main" val="364045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Currently, greenhouse advice experiment scenario is supported.</a:t>
            </a:r>
          </a:p>
          <a:p>
            <a:r>
              <a:rPr lang="en-US" dirty="0" smtClean="0"/>
              <a:t>EE-core components participating:</a:t>
            </a:r>
          </a:p>
          <a:p>
            <a:pPr lvl="1"/>
            <a:r>
              <a:rPr lang="en-US" dirty="0" err="1" smtClean="0"/>
              <a:t>ExecutionManagerService</a:t>
            </a:r>
            <a:endParaRPr lang="en-US" dirty="0" smtClean="0"/>
          </a:p>
          <a:p>
            <a:pPr lvl="1"/>
            <a:r>
              <a:rPr lang="en-US" dirty="0" smtClean="0"/>
              <a:t>Executor</a:t>
            </a:r>
          </a:p>
          <a:p>
            <a:pPr lvl="1"/>
            <a:r>
              <a:rPr lang="en-US" dirty="0" err="1" smtClean="0"/>
              <a:t>ScriptExecutionEngine</a:t>
            </a:r>
            <a:endParaRPr lang="en-US" dirty="0" smtClean="0"/>
          </a:p>
          <a:p>
            <a:pPr lvl="1"/>
            <a:r>
              <a:rPr lang="en-US" dirty="0" err="1" smtClean="0"/>
              <a:t>BackendSimulator</a:t>
            </a:r>
            <a:endParaRPr lang="en-US" dirty="0" smtClean="0"/>
          </a:p>
          <a:p>
            <a:pPr lvl="1"/>
            <a:r>
              <a:rPr lang="en-US" dirty="0" err="1" smtClean="0"/>
              <a:t>ExecutionLogManager</a:t>
            </a:r>
            <a:endParaRPr lang="en-US" dirty="0" smtClean="0"/>
          </a:p>
          <a:p>
            <a:pPr lvl="1"/>
            <a:r>
              <a:rPr lang="en-US" dirty="0" err="1" smtClean="0"/>
              <a:t>ExperimentCRUD</a:t>
            </a:r>
            <a:endParaRPr lang="en-US" dirty="0" smtClean="0"/>
          </a:p>
          <a:p>
            <a:pPr lvl="1"/>
            <a:r>
              <a:rPr lang="en-US" dirty="0" smtClean="0"/>
              <a:t>Experiment Search</a:t>
            </a:r>
          </a:p>
          <a:p>
            <a:pPr lvl="1"/>
            <a:r>
              <a:rPr lang="en-US" dirty="0" smtClean="0"/>
              <a:t>Report Manager</a:t>
            </a:r>
          </a:p>
          <a:p>
            <a:pPr lvl="1"/>
            <a:r>
              <a:rPr lang="en-US" dirty="0" smtClean="0"/>
              <a:t>KPI Manager </a:t>
            </a:r>
            <a:endParaRPr lang="el-GR" dirty="0"/>
          </a:p>
        </p:txBody>
      </p:sp>
    </p:spTree>
    <p:extLst>
      <p:ext uri="{BB962C8B-B14F-4D97-AF65-F5344CB8AC3E}">
        <p14:creationId xmlns="" xmlns:p14="http://schemas.microsoft.com/office/powerpoint/2010/main" val="88865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Functionality of components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ExecutionManagerService</a:t>
            </a:r>
            <a:endParaRPr lang="en-US" sz="2400" dirty="0" smtClean="0"/>
          </a:p>
          <a:p>
            <a:pPr lvl="1"/>
            <a:r>
              <a:rPr lang="en-US" sz="2000" dirty="0"/>
              <a:t>Starts a new execution for an </a:t>
            </a:r>
            <a:r>
              <a:rPr lang="en-US" sz="2000" dirty="0" smtClean="0"/>
              <a:t>experiment</a:t>
            </a:r>
            <a:endParaRPr lang="el-GR" sz="2000" dirty="0"/>
          </a:p>
          <a:p>
            <a:pPr lvl="1"/>
            <a:r>
              <a:rPr lang="en-US" sz="2000" dirty="0" smtClean="0"/>
              <a:t>stores </a:t>
            </a:r>
            <a:r>
              <a:rPr lang="en-US" sz="2000" dirty="0"/>
              <a:t>it’s </a:t>
            </a:r>
            <a:r>
              <a:rPr lang="en-US" sz="2000" dirty="0" smtClean="0"/>
              <a:t>info</a:t>
            </a:r>
            <a:endParaRPr lang="el-GR" sz="2000" dirty="0" smtClean="0"/>
          </a:p>
          <a:p>
            <a:pPr lvl="1"/>
            <a:r>
              <a:rPr lang="en-US" sz="2000" dirty="0" smtClean="0"/>
              <a:t>provides </a:t>
            </a:r>
            <a:r>
              <a:rPr lang="en-US" sz="2000" dirty="0"/>
              <a:t>access to all executions done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Executor</a:t>
            </a:r>
          </a:p>
          <a:p>
            <a:pPr lvl="1"/>
            <a:r>
              <a:rPr lang="en-US" sz="2000" dirty="0"/>
              <a:t>Executes an experiment's step and logs its result</a:t>
            </a:r>
            <a:endParaRPr lang="en-US" sz="2000" dirty="0" smtClean="0"/>
          </a:p>
          <a:p>
            <a:r>
              <a:rPr lang="en-US" sz="2400" dirty="0" err="1" smtClean="0"/>
              <a:t>ScriptExecutionEngine</a:t>
            </a:r>
            <a:endParaRPr lang="en-US" sz="2400" dirty="0" smtClean="0"/>
          </a:p>
          <a:p>
            <a:pPr lvl="1"/>
            <a:r>
              <a:rPr lang="en-US" sz="2000" dirty="0"/>
              <a:t>Executes a step's REST call or jar.</a:t>
            </a:r>
            <a:endParaRPr lang="en-US" sz="2000" dirty="0" smtClean="0"/>
          </a:p>
          <a:p>
            <a:r>
              <a:rPr lang="en-US" sz="2400" dirty="0" err="1" smtClean="0"/>
              <a:t>BackendSimulator</a:t>
            </a:r>
            <a:endParaRPr lang="en-US" sz="2400" dirty="0" smtClean="0"/>
          </a:p>
          <a:p>
            <a:pPr lvl="1"/>
            <a:r>
              <a:rPr lang="en-US" sz="2000" dirty="0"/>
              <a:t>Listens to CSB queue for sensor values and saves them. Also feeds sensor values to an expert system in order to produce advice.</a:t>
            </a:r>
            <a:endParaRPr lang="en-US" sz="20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82424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of </a:t>
            </a:r>
            <a:r>
              <a:rPr lang="en-US" dirty="0" smtClean="0"/>
              <a:t>components(2)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err="1" smtClean="0"/>
              <a:t>ExecutionLogManager</a:t>
            </a:r>
            <a:endParaRPr lang="en-US" sz="2400" dirty="0" smtClean="0"/>
          </a:p>
          <a:p>
            <a:pPr lvl="1"/>
            <a:r>
              <a:rPr lang="en-US" sz="2000" dirty="0"/>
              <a:t>Logs a step's result and saves it to persistent storage</a:t>
            </a:r>
            <a:r>
              <a:rPr lang="en-US" sz="2000" dirty="0" smtClean="0"/>
              <a:t>. Also </a:t>
            </a:r>
            <a:r>
              <a:rPr lang="en-US" sz="2000" dirty="0"/>
              <a:t>retrieves logs for a specific execution</a:t>
            </a:r>
            <a:endParaRPr lang="en-US" sz="2000" dirty="0" smtClean="0"/>
          </a:p>
          <a:p>
            <a:r>
              <a:rPr lang="en-US" sz="2400" dirty="0" err="1" smtClean="0"/>
              <a:t>ExperimentCRUD</a:t>
            </a:r>
            <a:endParaRPr lang="en-US" sz="2400" dirty="0" smtClean="0"/>
          </a:p>
          <a:p>
            <a:pPr lvl="1"/>
            <a:r>
              <a:rPr lang="en-US" sz="2000" dirty="0"/>
              <a:t>Create an experiment to persistent storage, retrieve it ,update it</a:t>
            </a:r>
            <a:endParaRPr lang="en-US" sz="2000" dirty="0" smtClean="0"/>
          </a:p>
          <a:p>
            <a:r>
              <a:rPr lang="en-US" sz="2400" dirty="0" smtClean="0"/>
              <a:t>Experiment Search</a:t>
            </a:r>
          </a:p>
          <a:p>
            <a:pPr lvl="1"/>
            <a:r>
              <a:rPr lang="en-US" sz="2000" dirty="0"/>
              <a:t>Search by name </a:t>
            </a:r>
            <a:r>
              <a:rPr lang="en-US" sz="2000" dirty="0" smtClean="0"/>
              <a:t>functionality.</a:t>
            </a:r>
          </a:p>
          <a:p>
            <a:r>
              <a:rPr lang="en-US" sz="2400" dirty="0" smtClean="0"/>
              <a:t>Report Manager</a:t>
            </a:r>
          </a:p>
          <a:p>
            <a:pPr lvl="1"/>
            <a:r>
              <a:rPr lang="en-US" sz="2000" dirty="0"/>
              <a:t>Create report , get report by execution or experiment and search report by </a:t>
            </a:r>
            <a:r>
              <a:rPr lang="en-US" sz="2000" dirty="0" err="1"/>
              <a:t>name,description</a:t>
            </a:r>
            <a:endParaRPr lang="en-US" sz="2000" dirty="0" smtClean="0"/>
          </a:p>
          <a:p>
            <a:r>
              <a:rPr lang="en-US" sz="2400" dirty="0" smtClean="0"/>
              <a:t>KPI Manager</a:t>
            </a:r>
          </a:p>
          <a:p>
            <a:pPr lvl="1"/>
            <a:r>
              <a:rPr lang="en-US" sz="2000" dirty="0" smtClean="0"/>
              <a:t>Sample functionality for reading  </a:t>
            </a:r>
            <a:r>
              <a:rPr lang="en-US" sz="2000" dirty="0" err="1" smtClean="0"/>
              <a:t>kpi’s</a:t>
            </a:r>
            <a:r>
              <a:rPr lang="en-US" sz="2000" dirty="0" smtClean="0"/>
              <a:t> and creating a report using them</a:t>
            </a:r>
            <a:endParaRPr lang="el-GR" sz="2000" dirty="0"/>
          </a:p>
        </p:txBody>
      </p:sp>
    </p:spTree>
    <p:extLst>
      <p:ext uri="{BB962C8B-B14F-4D97-AF65-F5344CB8AC3E}">
        <p14:creationId xmlns="" xmlns:p14="http://schemas.microsoft.com/office/powerpoint/2010/main" val="7299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Functionality of </a:t>
            </a:r>
            <a:r>
              <a:rPr lang="en-US" dirty="0" smtClean="0"/>
              <a:t>components(3)</a:t>
            </a:r>
            <a:endParaRPr lang="el-G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27" y="1046389"/>
            <a:ext cx="7776864" cy="501009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067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space-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321</Words>
  <Application>Microsoft Office PowerPoint</Application>
  <PresentationFormat>On-screen Show (4:3)</PresentationFormat>
  <Paragraphs>72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FIspace-Master</vt:lpstr>
      <vt:lpstr>Slide 1</vt:lpstr>
      <vt:lpstr>Cloud Infrastructure</vt:lpstr>
      <vt:lpstr>Network Security </vt:lpstr>
      <vt:lpstr>Secure Access Connection</vt:lpstr>
      <vt:lpstr>What is the EE?</vt:lpstr>
      <vt:lpstr>Introduction</vt:lpstr>
      <vt:lpstr>Functionality of components</vt:lpstr>
      <vt:lpstr>Functionality of components(2)</vt:lpstr>
      <vt:lpstr>Functionality of components(3)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Ozgur Sonmezer</dc:creator>
  <cp:lastModifiedBy>Eliezer Dekel</cp:lastModifiedBy>
  <cp:revision>41</cp:revision>
  <dcterms:created xsi:type="dcterms:W3CDTF">2014-02-19T14:41:24Z</dcterms:created>
  <dcterms:modified xsi:type="dcterms:W3CDTF">2014-07-24T06:40:23Z</dcterms:modified>
</cp:coreProperties>
</file>