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5.jpg" ContentType="image/png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20"/>
  </p:notesMasterIdLst>
  <p:sldIdLst>
    <p:sldId id="256" r:id="rId3"/>
    <p:sldId id="260" r:id="rId4"/>
    <p:sldId id="261" r:id="rId5"/>
    <p:sldId id="262" r:id="rId6"/>
    <p:sldId id="266" r:id="rId7"/>
    <p:sldId id="263" r:id="rId8"/>
    <p:sldId id="267" r:id="rId9"/>
    <p:sldId id="272" r:id="rId10"/>
    <p:sldId id="269" r:id="rId11"/>
    <p:sldId id="273" r:id="rId12"/>
    <p:sldId id="274" r:id="rId13"/>
    <p:sldId id="275" r:id="rId14"/>
    <p:sldId id="265" r:id="rId15"/>
    <p:sldId id="277" r:id="rId16"/>
    <p:sldId id="264" r:id="rId17"/>
    <p:sldId id="279" r:id="rId18"/>
    <p:sldId id="25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ea Escribano, Carmen" initials="PEC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 snapToObjects="1">
      <p:cViewPr varScale="1">
        <p:scale>
          <a:sx n="87" d="100"/>
          <a:sy n="87" d="100"/>
        </p:scale>
        <p:origin x="1506" y="90"/>
      </p:cViewPr>
      <p:guideLst>
        <p:guide orient="horz" pos="7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-3840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AA78-E785-44B6-AE65-E7B9048B844C}" type="datetimeFigureOut">
              <a:rPr lang="en-GB" smtClean="0"/>
              <a:t>31/08/2015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BF071-7576-40B2-BE8C-81BE515D7A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9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98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459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8037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09507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52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25114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69241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692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noProof="0" smtClean="0"/>
              <a:t>31/08/2015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02/09/2015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9460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bitbucket.org/fispace/core/wiki/Home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37.131.251.129:8443/auth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fispace-user-mgmt@fispace.e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FIspace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SPT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dirty="0" smtClean="0"/>
              <a:t>Se</a:t>
            </a:r>
            <a:r>
              <a:rPr lang="tr-TR" b="1" dirty="0" err="1" smtClean="0"/>
              <a:t>yhun</a:t>
            </a:r>
            <a:r>
              <a:rPr lang="tr-TR" b="1" dirty="0" smtClean="0"/>
              <a:t> </a:t>
            </a:r>
            <a:r>
              <a:rPr lang="tr-TR" b="1" dirty="0" err="1" smtClean="0"/>
              <a:t>Futaci</a:t>
            </a:r>
            <a:endParaRPr lang="en-GB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Accessing Developers Zone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67543" y="1326869"/>
            <a:ext cx="8067035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Once your request is granted by the FIspace administration for accessing the Developers zone you will see the “Developers Zone” link on Frontend.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3" y="2539773"/>
            <a:ext cx="4644379" cy="3697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07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 your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Simply enter the requested information and register your application.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49" y="2123560"/>
            <a:ext cx="9144000" cy="3897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8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</a:t>
            </a:r>
            <a:r>
              <a:rPr lang="en-US" dirty="0" err="1" smtClean="0"/>
              <a:t>keycloak.json</a:t>
            </a:r>
            <a:r>
              <a:rPr lang="en-US" dirty="0" smtClean="0"/>
              <a:t>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16435" r="16435"/>
          <a:stretch>
            <a:fillRect/>
          </a:stretch>
        </p:blipFill>
        <p:spPr>
          <a:xfrm>
            <a:off x="335195" y="2305926"/>
            <a:ext cx="7130931" cy="4118356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 smtClean="0"/>
              <a:t>Get the </a:t>
            </a:r>
            <a:r>
              <a:rPr lang="en-US" dirty="0" err="1" smtClean="0"/>
              <a:t>keycloak.json</a:t>
            </a:r>
            <a:r>
              <a:rPr lang="en-US" dirty="0" smtClean="0"/>
              <a:t> file for your registered application</a:t>
            </a:r>
          </a:p>
          <a:p>
            <a:pPr marL="0" indent="0">
              <a:buFont typeface="Arial"/>
              <a:buNone/>
            </a:pPr>
            <a:endParaRPr lang="en-US" dirty="0" smtClean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69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Keycloak can secure a wide variety of </a:t>
            </a:r>
            <a:r>
              <a:rPr lang="en-US" dirty="0" smtClean="0"/>
              <a:t>Java applications. However you need to use Keycloak adapters to secure your applications. </a:t>
            </a:r>
          </a:p>
          <a:p>
            <a:r>
              <a:rPr lang="en-US" dirty="0" smtClean="0"/>
              <a:t>Adapters can be downloaded at Keycloak official website.</a:t>
            </a:r>
          </a:p>
          <a:p>
            <a:r>
              <a:rPr lang="en-US" dirty="0" smtClean="0"/>
              <a:t>Adapters are unique to web server as well as the version of Keycloak. </a:t>
            </a:r>
          </a:p>
          <a:p>
            <a:pPr lvl="1"/>
            <a:r>
              <a:rPr lang="en-US" sz="2400" dirty="0" smtClean="0"/>
              <a:t>Experimentation Environment currently uses Keycloak 1.0.4.</a:t>
            </a:r>
          </a:p>
          <a:p>
            <a:pPr lvl="1"/>
            <a:r>
              <a:rPr lang="en-US" sz="2400" dirty="0" smtClean="0"/>
              <a:t>In Preliminary Integration Environment FIspace team is testing </a:t>
            </a:r>
            <a:r>
              <a:rPr lang="en-US" sz="2400" dirty="0" smtClean="0"/>
              <a:t>1.1.0</a:t>
            </a:r>
          </a:p>
          <a:p>
            <a:r>
              <a:rPr lang="tr-TR" dirty="0" err="1" smtClean="0"/>
              <a:t>Keycloak</a:t>
            </a:r>
            <a:r>
              <a:rPr lang="tr-TR" dirty="0" smtClean="0"/>
              <a:t> </a:t>
            </a:r>
            <a:r>
              <a:rPr lang="tr-TR" dirty="0" err="1" smtClean="0"/>
              <a:t>adapter</a:t>
            </a:r>
            <a:r>
              <a:rPr lang="tr-TR" dirty="0" smtClean="0"/>
              <a:t> </a:t>
            </a:r>
            <a:r>
              <a:rPr lang="tr-TR" dirty="0" err="1" smtClean="0"/>
              <a:t>needs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be </a:t>
            </a:r>
            <a:r>
              <a:rPr lang="tr-TR" dirty="0" err="1" smtClean="0"/>
              <a:t>defined</a:t>
            </a:r>
            <a:r>
              <a:rPr lang="tr-TR" dirty="0" smtClean="0"/>
              <a:t> as </a:t>
            </a:r>
            <a:r>
              <a:rPr lang="tr-TR" dirty="0" err="1" smtClean="0"/>
              <a:t>dependency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your</a:t>
            </a:r>
            <a:r>
              <a:rPr lang="tr-TR" dirty="0" smtClean="0"/>
              <a:t> </a:t>
            </a:r>
            <a:r>
              <a:rPr lang="tr-TR" dirty="0" err="1" smtClean="0"/>
              <a:t>application</a:t>
            </a:r>
            <a:r>
              <a:rPr lang="tr-TR" dirty="0" smtClean="0"/>
              <a:t>. </a:t>
            </a:r>
            <a:endParaRPr lang="tr-TR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any programming language, an outh2 library would be sufficient to create authentication for your application.</a:t>
            </a:r>
          </a:p>
          <a:p>
            <a:pPr lvl="1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49681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Integrate Widgets</a:t>
            </a:r>
            <a:r>
              <a:rPr lang="en-US" dirty="0" smtClean="0"/>
              <a:t>? Pre-requisites…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 Keycloak Server comes with a </a:t>
            </a:r>
            <a:r>
              <a:rPr lang="en-US" sz="2800" dirty="0" err="1" smtClean="0"/>
              <a:t>Javascript</a:t>
            </a:r>
            <a:r>
              <a:rPr lang="tr-TR" sz="2800" dirty="0" smtClean="0"/>
              <a:t> </a:t>
            </a:r>
            <a:r>
              <a:rPr lang="tr-TR" sz="2800" dirty="0" err="1" smtClean="0"/>
              <a:t>adapter</a:t>
            </a:r>
            <a:r>
              <a:rPr lang="tr-TR" sz="2800" dirty="0" smtClean="0"/>
              <a:t> </a:t>
            </a:r>
            <a:r>
              <a:rPr lang="tr-TR" sz="2800" dirty="0" err="1" smtClean="0"/>
              <a:t>which</a:t>
            </a:r>
            <a:r>
              <a:rPr lang="tr-TR" sz="2800" dirty="0" smtClean="0"/>
              <a:t> is a</a:t>
            </a:r>
            <a:r>
              <a:rPr lang="en-US" sz="2800" dirty="0" smtClean="0"/>
              <a:t> </a:t>
            </a:r>
            <a:r>
              <a:rPr lang="en-US" sz="2800" dirty="0"/>
              <a:t>library you can use to secure pure HTML/</a:t>
            </a:r>
            <a:r>
              <a:rPr lang="en-US" sz="2800" dirty="0" err="1"/>
              <a:t>Javascript</a:t>
            </a:r>
            <a:r>
              <a:rPr lang="en-US" sz="2800" dirty="0"/>
              <a:t> applications. </a:t>
            </a:r>
            <a:endParaRPr lang="tr-TR" sz="2800" dirty="0" smtClean="0"/>
          </a:p>
          <a:p>
            <a:pPr marL="0" indent="0">
              <a:buNone/>
            </a:pPr>
            <a:r>
              <a:rPr lang="en-US" sz="2800" dirty="0">
                <a:solidFill>
                  <a:schemeClr val="tx2"/>
                </a:solidFill>
              </a:rPr>
              <a:t>http://&lt;keycloak server&gt;/</a:t>
            </a:r>
            <a:r>
              <a:rPr lang="en-US" sz="2800" dirty="0" err="1" smtClean="0">
                <a:solidFill>
                  <a:schemeClr val="tx2"/>
                </a:solidFill>
              </a:rPr>
              <a:t>auth</a:t>
            </a:r>
            <a:r>
              <a:rPr lang="en-US" sz="2800" dirty="0" smtClean="0">
                <a:solidFill>
                  <a:schemeClr val="tx2"/>
                </a:solidFill>
              </a:rPr>
              <a:t>/</a:t>
            </a:r>
            <a:r>
              <a:rPr lang="en-US" sz="2800" dirty="0" err="1" smtClean="0">
                <a:solidFill>
                  <a:schemeClr val="tx2"/>
                </a:solidFill>
              </a:rPr>
              <a:t>js</a:t>
            </a:r>
            <a:r>
              <a:rPr lang="en-US" sz="2800" dirty="0" smtClean="0">
                <a:solidFill>
                  <a:schemeClr val="tx2"/>
                </a:solidFill>
              </a:rPr>
              <a:t>/keycloak.js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What do you need?</a:t>
            </a:r>
            <a:endParaRPr lang="en-US" sz="2800" b="1" dirty="0"/>
          </a:p>
          <a:p>
            <a:r>
              <a:rPr lang="en-US" sz="2800" dirty="0" smtClean="0"/>
              <a:t>Basic understanding of </a:t>
            </a:r>
            <a:r>
              <a:rPr lang="en-US" sz="2800" dirty="0" err="1" smtClean="0"/>
              <a:t>Javascript</a:t>
            </a:r>
            <a:r>
              <a:rPr lang="en-US" sz="2800" dirty="0" smtClean="0"/>
              <a:t> and HTML</a:t>
            </a:r>
          </a:p>
          <a:p>
            <a:r>
              <a:rPr lang="en-US" sz="2800" dirty="0" err="1" smtClean="0"/>
              <a:t>Keycloak.json</a:t>
            </a:r>
            <a:r>
              <a:rPr lang="en-US" sz="2800" dirty="0" smtClean="0"/>
              <a:t> file created using FIspace frontend. </a:t>
            </a:r>
          </a:p>
          <a:p>
            <a:r>
              <a:rPr lang="en-US" sz="2800" dirty="0" err="1" smtClean="0"/>
              <a:t>Config.xml</a:t>
            </a:r>
            <a:r>
              <a:rPr lang="en-US" sz="2800" dirty="0" smtClean="0"/>
              <a:t> file created using FIspace Studio. </a:t>
            </a:r>
          </a:p>
          <a:p>
            <a:r>
              <a:rPr lang="en-US" sz="2800" dirty="0" err="1" smtClean="0"/>
              <a:t>JQuery</a:t>
            </a:r>
            <a:r>
              <a:rPr lang="en-US" sz="2800" dirty="0" smtClean="0"/>
              <a:t> JS Library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1722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Integrate Widgets?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generating </a:t>
            </a:r>
            <a:r>
              <a:rPr lang="en-US" dirty="0" err="1" smtClean="0"/>
              <a:t>config.xml</a:t>
            </a:r>
            <a:r>
              <a:rPr lang="en-US" dirty="0" smtClean="0"/>
              <a:t> using FIspace Studio, create an HTML file like below to see if the user is authenticated.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4" y="2924944"/>
            <a:ext cx="8692966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90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Object</a:t>
            </a:r>
            <a:endParaRPr lang="en-US" b="1" dirty="0" smtClean="0"/>
          </a:p>
          <a:p>
            <a:r>
              <a:rPr lang="en-US" b="1" dirty="0" smtClean="0"/>
              <a:t>authenticated</a:t>
            </a:r>
            <a:r>
              <a:rPr lang="en-US" dirty="0" smtClean="0"/>
              <a:t> </a:t>
            </a:r>
            <a:r>
              <a:rPr lang="en-US" dirty="0"/>
              <a:t>- true if the user is authenticated</a:t>
            </a:r>
          </a:p>
          <a:p>
            <a:r>
              <a:rPr lang="en-US" b="1" dirty="0" smtClean="0"/>
              <a:t>token</a:t>
            </a:r>
            <a:r>
              <a:rPr lang="en-US" dirty="0" smtClean="0"/>
              <a:t> </a:t>
            </a:r>
            <a:r>
              <a:rPr lang="en-US" dirty="0"/>
              <a:t>- the base64 encoded token that can be sent in the Authorization header in requests to services</a:t>
            </a:r>
          </a:p>
          <a:p>
            <a:r>
              <a:rPr lang="en-US" b="1" dirty="0" err="1" smtClean="0"/>
              <a:t>tokenParsed</a:t>
            </a:r>
            <a:r>
              <a:rPr lang="en-US" dirty="0" smtClean="0"/>
              <a:t> </a:t>
            </a:r>
            <a:r>
              <a:rPr lang="en-US" dirty="0"/>
              <a:t>- the parsed token</a:t>
            </a:r>
          </a:p>
          <a:p>
            <a:r>
              <a:rPr lang="en-US" b="1" dirty="0" smtClean="0"/>
              <a:t>subject</a:t>
            </a:r>
            <a:r>
              <a:rPr lang="en-US" dirty="0" smtClean="0"/>
              <a:t> </a:t>
            </a:r>
            <a:r>
              <a:rPr lang="en-US" dirty="0"/>
              <a:t>- the user </a:t>
            </a:r>
            <a:r>
              <a:rPr lang="en-US" dirty="0" smtClean="0"/>
              <a:t>id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Parsed </a:t>
            </a:r>
            <a:r>
              <a:rPr lang="en-US" b="1" dirty="0" smtClean="0"/>
              <a:t>Token</a:t>
            </a:r>
            <a:endParaRPr lang="es-ES_tradnl" b="1" dirty="0"/>
          </a:p>
          <a:p>
            <a:r>
              <a:rPr lang="en-US" dirty="0" smtClean="0"/>
              <a:t>name</a:t>
            </a:r>
            <a:endParaRPr lang="en-US" dirty="0"/>
          </a:p>
          <a:p>
            <a:r>
              <a:rPr lang="en-US" dirty="0" smtClean="0"/>
              <a:t>nickname </a:t>
            </a:r>
            <a:endParaRPr lang="en-US" dirty="0"/>
          </a:p>
          <a:p>
            <a:r>
              <a:rPr lang="en-US" dirty="0" err="1"/>
              <a:t>preferred_username</a:t>
            </a:r>
            <a:r>
              <a:rPr lang="en-US" dirty="0"/>
              <a:t> </a:t>
            </a:r>
          </a:p>
          <a:p>
            <a:r>
              <a:rPr lang="en-US" dirty="0" smtClean="0"/>
              <a:t>Profile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More information can be found at </a:t>
            </a:r>
            <a:r>
              <a:rPr lang="en-US" dirty="0">
                <a:hlinkClick r:id="rId2"/>
              </a:rPr>
              <a:t>https://bitbucket.org/fispace/core/wiki/Home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34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 smtClean="0"/>
              <a:t>Thank</a:t>
            </a:r>
            <a:r>
              <a:rPr lang="tr-TR" dirty="0" smtClean="0"/>
              <a:t> </a:t>
            </a:r>
            <a:r>
              <a:rPr lang="tr-TR" dirty="0" err="1" smtClean="0"/>
              <a:t>you</a:t>
            </a:r>
            <a:endParaRPr lang="en-GB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5436096" y="4869160"/>
            <a:ext cx="3195731" cy="1126234"/>
          </a:xfrm>
        </p:spPr>
        <p:txBody>
          <a:bodyPr>
            <a:normAutofit/>
          </a:bodyPr>
          <a:lstStyle/>
          <a:p>
            <a:r>
              <a:rPr lang="es-ES_tradnl" dirty="0" err="1"/>
              <a:t>Contributors</a:t>
            </a:r>
            <a:r>
              <a:rPr lang="es-ES_tradnl" dirty="0"/>
              <a:t>:</a:t>
            </a:r>
          </a:p>
          <a:p>
            <a:r>
              <a:rPr lang="es-ES_tradnl" dirty="0" smtClean="0"/>
              <a:t>S</a:t>
            </a:r>
            <a:r>
              <a:rPr lang="tr-TR" dirty="0" err="1" smtClean="0"/>
              <a:t>erdar</a:t>
            </a:r>
            <a:r>
              <a:rPr lang="tr-TR" dirty="0" smtClean="0"/>
              <a:t> Arslan</a:t>
            </a:r>
          </a:p>
          <a:p>
            <a:r>
              <a:rPr lang="tr-TR" dirty="0" smtClean="0"/>
              <a:t>Engin </a:t>
            </a:r>
            <a:r>
              <a:rPr lang="tr-TR" dirty="0" err="1" smtClean="0"/>
              <a:t>Dagdeviren</a:t>
            </a:r>
            <a:r>
              <a:rPr lang="tr-TR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behind FIspace Authentication and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413"/>
            <a:ext cx="8229600" cy="47528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IDM service of </a:t>
            </a:r>
            <a:r>
              <a:rPr lang="en-US" dirty="0" err="1" smtClean="0"/>
              <a:t>Fispace</a:t>
            </a:r>
            <a:r>
              <a:rPr lang="en-US" dirty="0" smtClean="0"/>
              <a:t> provides SSO </a:t>
            </a:r>
            <a:r>
              <a:rPr lang="en-US" dirty="0"/>
              <a:t>solution for web apps, mobile and </a:t>
            </a:r>
            <a:r>
              <a:rPr lang="en-US" dirty="0" err="1"/>
              <a:t>RESTful</a:t>
            </a:r>
            <a:r>
              <a:rPr lang="en-US" dirty="0"/>
              <a:t> web services. It is an authentication server where users can centrally login, logout, register, and manage their user accounts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Security components provide federative IDM solution using separate domains</a:t>
            </a:r>
            <a:r>
              <a:rPr lang="en-US" dirty="0" smtClean="0"/>
              <a:t>. Each domain secures </a:t>
            </a:r>
            <a:r>
              <a:rPr lang="en-US" dirty="0"/>
              <a:t>and manages security metadata for a set of users, applications, and registered </a:t>
            </a:r>
            <a:r>
              <a:rPr lang="en-US" dirty="0" err="1"/>
              <a:t>oauth</a:t>
            </a:r>
            <a:r>
              <a:rPr lang="en-US" dirty="0"/>
              <a:t> clients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/>
              <a:t>Access tokens are used </a:t>
            </a:r>
            <a:r>
              <a:rPr lang="en-US" dirty="0"/>
              <a:t>to secure web invocations. Access tokens contains security metadata specifying the identity of the user as well as the role mappings for that user.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59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provided by FIspace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SSO and Single Log Out for browser applications</a:t>
            </a:r>
          </a:p>
          <a:p>
            <a:r>
              <a:rPr lang="en-US" dirty="0"/>
              <a:t>Social Login </a:t>
            </a:r>
            <a:r>
              <a:rPr lang="en-US"/>
              <a:t>using </a:t>
            </a:r>
            <a:r>
              <a:rPr lang="en-US" smtClean="0"/>
              <a:t>Google</a:t>
            </a:r>
            <a:endParaRPr lang="en-US" dirty="0"/>
          </a:p>
          <a:p>
            <a:r>
              <a:rPr lang="en-US" dirty="0"/>
              <a:t>User Registration</a:t>
            </a:r>
          </a:p>
          <a:p>
            <a:r>
              <a:rPr lang="en-US" dirty="0"/>
              <a:t>Forgot password support. User can have an email sent to them</a:t>
            </a:r>
          </a:p>
          <a:p>
            <a:r>
              <a:rPr lang="en-US" dirty="0" smtClean="0"/>
              <a:t>User </a:t>
            </a:r>
            <a:r>
              <a:rPr lang="en-US" dirty="0"/>
              <a:t>session management. Admin can view user sessions and what applications/clients have an access token. Sessions can be invalidated per realm or per user.</a:t>
            </a:r>
          </a:p>
          <a:p>
            <a:r>
              <a:rPr lang="en-US" dirty="0"/>
              <a:t>Integrated Browser App to REST Service token propagation</a:t>
            </a:r>
          </a:p>
          <a:p>
            <a:r>
              <a:rPr lang="en-US" dirty="0" err="1"/>
              <a:t>OAuth</a:t>
            </a:r>
            <a:r>
              <a:rPr lang="en-US" dirty="0"/>
              <a:t> Bearer token </a:t>
            </a:r>
            <a:r>
              <a:rPr lang="en-US" dirty="0" err="1"/>
              <a:t>auth</a:t>
            </a:r>
            <a:r>
              <a:rPr lang="en-US" dirty="0"/>
              <a:t> for REST Services</a:t>
            </a:r>
          </a:p>
          <a:p>
            <a:r>
              <a:rPr lang="en-US" dirty="0" err="1"/>
              <a:t>OAuth</a:t>
            </a:r>
            <a:r>
              <a:rPr lang="en-US" dirty="0"/>
              <a:t> 2.0 Grant requests</a:t>
            </a:r>
          </a:p>
          <a:p>
            <a:r>
              <a:rPr lang="en-US" dirty="0"/>
              <a:t>SAML Support.</a:t>
            </a:r>
          </a:p>
          <a:p>
            <a:r>
              <a:rPr lang="en-US" dirty="0"/>
              <a:t>Completely centrally managed user and role mapping </a:t>
            </a:r>
            <a:r>
              <a:rPr lang="en-US" dirty="0" smtClean="0"/>
              <a:t>metadata. Minimal </a:t>
            </a:r>
            <a:r>
              <a:rPr lang="en-US" dirty="0"/>
              <a:t>configuration at the application side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60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1543389"/>
            <a:ext cx="1224136" cy="38164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 smtClean="0"/>
              <a:t>Client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32294" y="1543390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Owner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32294" y="3013803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Server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2294" y="4489540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Server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7704" y="177281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907704" y="2276872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04923" y="141277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Authentication Request</a:t>
            </a:r>
          </a:p>
          <a:p>
            <a:endParaRPr lang="en-US" dirty="0" smtClean="0"/>
          </a:p>
          <a:p>
            <a:r>
              <a:rPr lang="en-US" dirty="0"/>
              <a:t>Authentication Grant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893888" y="3225750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893888" y="372980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91107" y="286571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Authentication Grant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Access Token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907704" y="465313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907704" y="5157192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04923" y="429309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Token</a:t>
            </a:r>
          </a:p>
          <a:p>
            <a:endParaRPr lang="en-US" dirty="0" smtClean="0"/>
          </a:p>
          <a:p>
            <a:r>
              <a:rPr lang="en-US" dirty="0" smtClean="0"/>
              <a:t>Protected Resource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37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need to Configure you App?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Basic understanding of </a:t>
            </a:r>
            <a:r>
              <a:rPr lang="en-US" sz="3200" dirty="0" err="1" smtClean="0"/>
              <a:t>oauth</a:t>
            </a:r>
            <a:endParaRPr lang="en-US" sz="3200" dirty="0" smtClean="0"/>
          </a:p>
          <a:p>
            <a:r>
              <a:rPr lang="en-US" sz="3200" dirty="0" smtClean="0"/>
              <a:t>Registered user with an “app developer” role</a:t>
            </a:r>
          </a:p>
          <a:p>
            <a:r>
              <a:rPr lang="en-US" sz="3200" dirty="0" smtClean="0"/>
              <a:t>Registered application on Keycloak</a:t>
            </a:r>
          </a:p>
          <a:p>
            <a:r>
              <a:rPr lang="en-US" sz="3200" dirty="0" smtClean="0"/>
              <a:t>Proper </a:t>
            </a:r>
            <a:r>
              <a:rPr lang="en-US" sz="3200" dirty="0" err="1" smtClean="0"/>
              <a:t>keycloak.json</a:t>
            </a:r>
            <a:r>
              <a:rPr lang="en-US" sz="3200" dirty="0" smtClean="0"/>
              <a:t> file –unique to your application-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368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</a:t>
            </a:r>
            <a:r>
              <a:rPr lang="en-US" dirty="0" err="1" smtClean="0"/>
              <a:t>keycloak.json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{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/>
              <a:t>realm": "</a:t>
            </a:r>
            <a:r>
              <a:rPr lang="en-US" dirty="0" err="1"/>
              <a:t>fispace</a:t>
            </a:r>
            <a:r>
              <a:rPr lang="en-US" dirty="0"/>
              <a:t>",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/>
              <a:t>realm-public-key": </a:t>
            </a:r>
            <a:r>
              <a:rPr lang="en-US" dirty="0" smtClean="0"/>
              <a:t>       "</a:t>
            </a:r>
            <a:r>
              <a:rPr lang="en-US" dirty="0"/>
              <a:t>MIGfMA0GCSqGSIb3DQEBAQUAA4GNADCBiQKBgQCrVrCuTtArbgaZzL1hvh0xtL5mc7o0NqPVnYXkLvgcwiC3BjLGw1tGEGoJaXDuSaRllobm53JBhjx33UNv+5z/UMG4kytBWxheNVKnL6GgqlNabMaFfPLPCF8kAgKnsi79NMo+n6KnSY8YeUmec/p2vjO2NjsSAVcWEQMVhJ31LwIDAQAB",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 err="1"/>
              <a:t>auth</a:t>
            </a:r>
            <a:r>
              <a:rPr lang="en-US" dirty="0"/>
              <a:t>-server-</a:t>
            </a:r>
            <a:r>
              <a:rPr lang="en-US" dirty="0" err="1"/>
              <a:t>url</a:t>
            </a:r>
            <a:r>
              <a:rPr lang="en-US" dirty="0"/>
              <a:t>": "</a:t>
            </a:r>
            <a:r>
              <a:rPr lang="en-US" u="sng" dirty="0">
                <a:hlinkClick r:id="rId2"/>
              </a:rPr>
              <a:t>https://37.131.251.129:8443/auth",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 err="1"/>
              <a:t>ssl</a:t>
            </a:r>
            <a:r>
              <a:rPr lang="en-US" dirty="0"/>
              <a:t>-required": "none",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/>
              <a:t>resource": "</a:t>
            </a:r>
            <a:r>
              <a:rPr lang="en-US" dirty="0" err="1"/>
              <a:t>fispace</a:t>
            </a:r>
            <a:r>
              <a:rPr lang="en-US" dirty="0"/>
              <a:t>-frontend",</a:t>
            </a:r>
          </a:p>
          <a:p>
            <a:pPr marL="0" indent="0">
              <a:buNone/>
            </a:pPr>
            <a:r>
              <a:rPr lang="en-US" dirty="0" smtClean="0"/>
              <a:t>"</a:t>
            </a:r>
            <a:r>
              <a:rPr lang="en-US" dirty="0"/>
              <a:t>credentials": {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"</a:t>
            </a:r>
            <a:r>
              <a:rPr lang="nl-NL" dirty="0" err="1"/>
              <a:t>secret</a:t>
            </a:r>
            <a:r>
              <a:rPr lang="nl-NL" dirty="0"/>
              <a:t>": "028d7825-2bb8-480d-ac0c-</a:t>
            </a:r>
            <a:r>
              <a:rPr lang="nl-NL" dirty="0" smtClean="0"/>
              <a:t>6c41e1aab6de”</a:t>
            </a:r>
            <a:endParaRPr lang="nl-NL" dirty="0"/>
          </a:p>
          <a:p>
            <a:pPr marL="0" indent="0">
              <a:buNone/>
            </a:pPr>
            <a:r>
              <a:rPr lang="nl-NL" dirty="0" smtClean="0"/>
              <a:t>}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75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Create a new user</a:t>
            </a:r>
          </a:p>
          <a:p>
            <a:r>
              <a:rPr lang="en-US" sz="3200" dirty="0"/>
              <a:t>R</a:t>
            </a:r>
            <a:r>
              <a:rPr lang="en-US" sz="3200" dirty="0" smtClean="0"/>
              <a:t>equest an “app developer” role using </a:t>
            </a:r>
            <a:r>
              <a:rPr lang="en-US" sz="3200" dirty="0"/>
              <a:t>email address </a:t>
            </a:r>
            <a:r>
              <a:rPr lang="en-US" sz="3200" dirty="0">
                <a:hlinkClick r:id="rId2"/>
              </a:rPr>
              <a:t>fispace-user-mgmt@</a:t>
            </a:r>
            <a:r>
              <a:rPr lang="en-US" sz="3200" dirty="0" smtClean="0">
                <a:hlinkClick r:id="rId2"/>
              </a:rPr>
              <a:t>fispace.eu</a:t>
            </a:r>
            <a:endParaRPr lang="en-US" sz="3200" dirty="0" smtClean="0"/>
          </a:p>
          <a:p>
            <a:r>
              <a:rPr lang="en-US" sz="3200" dirty="0" smtClean="0"/>
              <a:t>Register your application using </a:t>
            </a:r>
            <a:r>
              <a:rPr lang="en-US" sz="3200" i="1" dirty="0" smtClean="0"/>
              <a:t>Developer</a:t>
            </a:r>
            <a:r>
              <a:rPr lang="en-US" sz="3200" dirty="0" smtClean="0"/>
              <a:t> zone on FIspace frontend.</a:t>
            </a:r>
          </a:p>
          <a:p>
            <a:r>
              <a:rPr lang="en-US" sz="3200" dirty="0" smtClean="0"/>
              <a:t>Retrieve </a:t>
            </a:r>
            <a:r>
              <a:rPr lang="en-US" sz="3200" dirty="0" err="1" smtClean="0"/>
              <a:t>keycloak.json</a:t>
            </a:r>
            <a:r>
              <a:rPr lang="en-US" sz="3200" dirty="0" smtClean="0"/>
              <a:t> file unique to your application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593858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323529" y="126876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/>
              <a:t>Click “Login” and start with the authentication steps.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67" y="2276872"/>
            <a:ext cx="8856476" cy="360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</a:t>
            </a:r>
            <a:r>
              <a:rPr lang="en-US" dirty="0" smtClean="0"/>
              <a:t>login FIspace platform using EE?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67543" y="1340768"/>
            <a:ext cx="80670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On IDM server either login with an already registered user or create a new one. 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53" y="2454581"/>
            <a:ext cx="7948926" cy="363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49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PowerPoint-Template_V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Ispace-Software_Project_Management_Planning-v0.1-20140508-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FIspace-PowerPoint-Template_V02</Template>
  <TotalTime>2578</TotalTime>
  <Words>676</Words>
  <Application>Microsoft Office PowerPoint</Application>
  <PresentationFormat>On-screen Show (4:3)</PresentationFormat>
  <Paragraphs>103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FIspace-PowerPoint-Template_V02</vt:lpstr>
      <vt:lpstr>FIspace-Software_Project_Management_Planning-v0.1-20140508-00</vt:lpstr>
      <vt:lpstr>FIspace SPT </vt:lpstr>
      <vt:lpstr>Technology behind FIspace Authentication and Authorization</vt:lpstr>
      <vt:lpstr>Features provided by FIspace</vt:lpstr>
      <vt:lpstr>What happens?</vt:lpstr>
      <vt:lpstr>What do you need to Configure you App?</vt:lpstr>
      <vt:lpstr>Sample keycloak.json</vt:lpstr>
      <vt:lpstr>Step by Step</vt:lpstr>
      <vt:lpstr>Step by Step</vt:lpstr>
      <vt:lpstr>How to login FIspace platform using EE?</vt:lpstr>
      <vt:lpstr>Accessing Developers Zone</vt:lpstr>
      <vt:lpstr>Register your Application</vt:lpstr>
      <vt:lpstr>Get keycloak.json file</vt:lpstr>
      <vt:lpstr>Adapters</vt:lpstr>
      <vt:lpstr>How to Integrate Widgets? Pre-requisites… </vt:lpstr>
      <vt:lpstr>How to Integrate Widgets?</vt:lpstr>
      <vt:lpstr>Properties</vt:lpstr>
      <vt:lpstr>Thank you</vt:lpstr>
    </vt:vector>
  </TitlesOfParts>
  <Company>Atos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Project</dc:title>
  <dc:creator>Perea Escribano, Carmen</dc:creator>
  <cp:keywords>FIspace, GENEL</cp:keywords>
  <cp:lastModifiedBy>Seyhun Mehmet Futacı</cp:lastModifiedBy>
  <cp:revision>172</cp:revision>
  <dcterms:created xsi:type="dcterms:W3CDTF">2014-03-10T14:17:55Z</dcterms:created>
  <dcterms:modified xsi:type="dcterms:W3CDTF">2015-09-02T09:33:44Z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  <property fmtid="{D5CDD505-2E9C-101B-9397-08002B2CF9AE}" pid="3" name="_AdHocReviewCycleID">
    <vt:i4>852782883</vt:i4>
  </property>
  <property fmtid="{D5CDD505-2E9C-101B-9397-08002B2CF9AE}" pid="4" name="_NewReviewCycle">
    <vt:lpwstr/>
  </property>
  <property fmtid="{D5CDD505-2E9C-101B-9397-08002B2CF9AE}" pid="5" name="_EmailSubject">
    <vt:lpwstr>FIspace T450 proposed meetings</vt:lpwstr>
  </property>
  <property fmtid="{D5CDD505-2E9C-101B-9397-08002B2CF9AE}" pid="6" name="_AuthorEmail">
    <vt:lpwstr>carmen.perea@atos.net</vt:lpwstr>
  </property>
  <property fmtid="{D5CDD505-2E9C-101B-9397-08002B2CF9AE}" pid="7" name="_AuthorEmailDisplayName">
    <vt:lpwstr>Perea Escribano, Carmen</vt:lpwstr>
  </property>
  <property fmtid="{D5CDD505-2E9C-101B-9397-08002B2CF9AE}" pid="8" name="_PreviousAdHocReviewCycleID">
    <vt:i4>751344684</vt:i4>
  </property>
  <property fmtid="{D5CDD505-2E9C-101B-9397-08002B2CF9AE}" pid="9" name="TitusGUID">
    <vt:lpwstr>35de9ac6-a9f9-4a04-ab73-87c1270d03c1</vt:lpwstr>
  </property>
  <property fmtid="{D5CDD505-2E9C-101B-9397-08002B2CF9AE}" pid="10" name="INFOBİLGİ GİZLİLİK SINIFLANDIRMASI">
    <vt:lpwstr>GENEL</vt:lpwstr>
  </property>
  <property fmtid="{D5CDD505-2E9C-101B-9397-08002B2CF9AE}" pid="11" name="INFOEtiket basılsın mı?">
    <vt:lpwstr>Hayır</vt:lpwstr>
  </property>
</Properties>
</file>